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61" r:id="rId3"/>
    <p:sldId id="295" r:id="rId4"/>
    <p:sldId id="310" r:id="rId5"/>
    <p:sldId id="309" r:id="rId6"/>
    <p:sldId id="311" r:id="rId7"/>
    <p:sldId id="283" r:id="rId8"/>
    <p:sldId id="305" r:id="rId9"/>
    <p:sldId id="312" r:id="rId10"/>
    <p:sldId id="284" r:id="rId11"/>
    <p:sldId id="287" r:id="rId12"/>
    <p:sldId id="288" r:id="rId13"/>
    <p:sldId id="306" r:id="rId14"/>
    <p:sldId id="290" r:id="rId15"/>
    <p:sldId id="317" r:id="rId16"/>
    <p:sldId id="318" r:id="rId17"/>
    <p:sldId id="319" r:id="rId18"/>
    <p:sldId id="291" r:id="rId19"/>
    <p:sldId id="293" r:id="rId20"/>
    <p:sldId id="262" r:id="rId21"/>
    <p:sldId id="260" r:id="rId22"/>
  </p:sldIdLst>
  <p:sldSz cx="9144000" cy="6858000" type="screen4x3"/>
  <p:notesSz cx="9926638" cy="679767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AF78"/>
    <a:srgbClr val="93701E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>
      <p:cViewPr varScale="1">
        <p:scale>
          <a:sx n="111" d="100"/>
          <a:sy n="111" d="100"/>
        </p:scale>
        <p:origin x="13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19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E788A-8C7B-428B-90F9-755378EE1F41}" type="datetimeFigureOut">
              <a:rPr lang="hu-HU" smtClean="0"/>
              <a:t>2023. 03. 23.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2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622800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370F2-5078-46ED-AC42-5ADECA42C8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059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C2E0F-4BD7-4287-80AD-6E68EDECEDA9}" type="datetimeFigureOut">
              <a:rPr lang="hu-HU" smtClean="0"/>
              <a:t>2023. 03. 23.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50900"/>
            <a:ext cx="305593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622800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CBDCA-7B0E-4174-A6F0-CCF4B9B65D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4771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6135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9891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9604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709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8497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9597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6383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904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6472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9065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125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9884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3378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091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311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4469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4491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8875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3426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5221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22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nytud.arts.unideb.hu/mhntort/" TargetMode="External"/><Relationship Id="rId4" Type="http://schemas.openxmlformats.org/officeDocument/2006/relationships/hyperlink" Target="https://mnytud.arts.unideb.hu/bevhnku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mek.oszk.hu/14500/14563/14563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81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Képzési programok</a:t>
            </a:r>
          </a:p>
        </p:txBody>
      </p:sp>
      <p:sp>
        <p:nvSpPr>
          <p:cNvPr id="3" name="Téglalap 2"/>
          <p:cNvSpPr/>
          <p:nvPr/>
        </p:nvSpPr>
        <p:spPr>
          <a:xfrm>
            <a:off x="1351550" y="836712"/>
            <a:ext cx="6984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Egyetemi hallgatók felkészítése a gyűjtő- és feldolgozó munkára.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 munka egységes módszertanának és egyenletes szakmai színvonalának biztosítása.</a:t>
            </a:r>
          </a:p>
          <a:p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egyetemi kurzusok hirdetése </a:t>
            </a:r>
          </a:p>
          <a:p>
            <a:pPr marL="10273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2022 tavaszi félév: 12 egyetemen</a:t>
            </a:r>
          </a:p>
          <a:p>
            <a:pPr marL="10273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2022 őszi félév: 5 egyetemen</a:t>
            </a:r>
          </a:p>
          <a:p>
            <a:pPr marL="10273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2023 tavaszi félév: </a:t>
            </a:r>
            <a:r>
              <a:rPr lang="hu-HU" dirty="0">
                <a:latin typeface="Georgia" panose="02040502050405020303" pitchFamily="18" charset="0"/>
              </a:rPr>
              <a:t>9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egyetemen </a:t>
            </a:r>
            <a:r>
              <a:rPr lang="hu-HU" dirty="0">
                <a:latin typeface="Georgia" panose="02040502050405020303" pitchFamily="18" charset="0"/>
              </a:rPr>
              <a:t>10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kurzus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helynévkutató táborok szervezése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adatbázis-építő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táborok a téli és nyári vizsgaidőszakban</a:t>
            </a:r>
          </a:p>
          <a:p>
            <a:pPr marL="119880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próbagyűjtések folytatása</a:t>
            </a:r>
          </a:p>
          <a:p>
            <a:pPr marL="913050" lvl="2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	Kalocsa környéke, Háromhuta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hallgatói helynévkutató munkacsoportok alakítása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ösztöndíjas programok indítása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online tananyagok megjelentetése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i="1" dirty="0">
                <a:solidFill>
                  <a:prstClr val="black"/>
                </a:solidFill>
                <a:latin typeface="Georgia" panose="02040502050405020303" pitchFamily="18" charset="0"/>
              </a:rPr>
              <a:t>Bevezetés a helynévkutatásba</a:t>
            </a:r>
          </a:p>
          <a:p>
            <a:pPr lvl="2"/>
            <a:r>
              <a:rPr lang="hu-HU" i="1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hu-HU" i="1" dirty="0">
                <a:solidFill>
                  <a:prstClr val="black"/>
                </a:solidFill>
                <a:latin typeface="Georgia" panose="02040502050405020303" pitchFamily="18" charset="0"/>
                <a:hlinkClick r:id="rId4"/>
              </a:rPr>
              <a:t>https://mnytud.arts.unideb.hu/bevhnkut/</a:t>
            </a:r>
            <a:r>
              <a:rPr lang="hu-HU" i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i="1" dirty="0">
                <a:solidFill>
                  <a:prstClr val="black"/>
                </a:solidFill>
                <a:latin typeface="Georgia" panose="02040502050405020303" pitchFamily="18" charset="0"/>
              </a:rPr>
              <a:t>A magyar helynevek története</a:t>
            </a:r>
          </a:p>
          <a:p>
            <a:pPr lvl="2"/>
            <a:r>
              <a:rPr lang="hu-HU" i="1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hu-HU" i="1" dirty="0">
                <a:solidFill>
                  <a:prstClr val="black"/>
                </a:solidFill>
                <a:latin typeface="Georgia" panose="02040502050405020303" pitchFamily="18" charset="0"/>
                <a:hlinkClick r:id="rId5"/>
              </a:rPr>
              <a:t>https://mnytud.arts.unideb.hu/mhntort/</a:t>
            </a:r>
            <a:r>
              <a:rPr lang="hu-HU" i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hu-HU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594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Tananyagok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980727"/>
            <a:ext cx="7560840" cy="502654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47072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Tananyagok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D72D49F-D44B-85C9-9DF2-0BF72F8B3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908720"/>
            <a:ext cx="6100770" cy="6160464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24849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521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A helynévfeltáró munka fókuszterületei</a:t>
            </a:r>
          </a:p>
        </p:txBody>
      </p:sp>
      <p:sp>
        <p:nvSpPr>
          <p:cNvPr id="3" name="Téglalap 2"/>
          <p:cNvSpPr/>
          <p:nvPr/>
        </p:nvSpPr>
        <p:spPr>
          <a:xfrm>
            <a:off x="1353819" y="1052736"/>
            <a:ext cx="6984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Élőnyelvi gyűjtés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jól ismert településen célszerű az első gyűjtést elvégezni</a:t>
            </a:r>
          </a:p>
          <a:p>
            <a:pPr marL="74160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helyismeret: a helyek és az emberek ismerete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interjúk készítése adott szempontok szerint</a:t>
            </a:r>
          </a:p>
          <a:p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Történeti forrásanyagok feldolgozása: történeti forrásminimum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korábbi élőnyelvi gyűjtések feldolgozása</a:t>
            </a:r>
          </a:p>
          <a:p>
            <a:pPr marL="74160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megyei, térségi helynévkötetek, szakdolgozatok stb.</a:t>
            </a:r>
            <a:endParaRPr lang="hu-HU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nyomtatott történeti, néprajzi stb. források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térképes források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levéltári források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forrásbibliográfia alapján: ennek egyéni bővítése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központilag feldolgozott forrásanyagok biztosítása</a:t>
            </a:r>
          </a:p>
          <a:p>
            <a:pPr lvl="1"/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Adatbázis-építési, szótárszerkesztési és helynév-etimológiai ismeretek</a:t>
            </a:r>
          </a:p>
          <a:p>
            <a:pPr marL="0" lvl="1"/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Koordinátori és központi segítségnyújtás</a:t>
            </a:r>
          </a:p>
          <a:p>
            <a:pPr lvl="1"/>
            <a:endParaRPr lang="hu-HU" dirty="0">
              <a:solidFill>
                <a:prstClr val="black"/>
              </a:solidFill>
            </a:endParaRPr>
          </a:p>
          <a:p>
            <a:pPr lvl="1"/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11695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708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A helynévfeltáró munka első eredményei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C7F85E3-762B-E141-CBF6-F3AF08CFA01E}"/>
              </a:ext>
            </a:extLst>
          </p:cNvPr>
          <p:cNvSpPr txBox="1"/>
          <p:nvPr/>
        </p:nvSpPr>
        <p:spPr>
          <a:xfrm>
            <a:off x="1475656" y="908720"/>
            <a:ext cx="727280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 gyűjtőmunka megindulása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75 településen: 38 Magyarországon, 37 a határon túl</a:t>
            </a:r>
          </a:p>
          <a:p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Kiemelt térségek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Székesfehérvári járás – Németh Dániel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Kalocsai járás – hallgatói munka </a:t>
            </a:r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Bárth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M. János vezetésével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Hajdúnánási és Balmazújvárosi járás – hallgatói munka Nagy Katalin vezetésével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Szatmár megye – </a:t>
            </a:r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Hankusz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Éva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Bihar megye – Szilágyi-Varga Zsuzsa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Kritikus pontok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helynévgyűjtés kétnyelvű térségekben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helynévgyűjtés nagyvárosokban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kiemelt figyelem a magyar nyelv leginkább veszélyeztetett térségeire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Gyűjtőút Dél-Erdélyben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Munkakonferencia Kolozsváron</a:t>
            </a:r>
          </a:p>
        </p:txBody>
      </p:sp>
    </p:spTree>
    <p:extLst>
      <p:ext uri="{BB962C8B-B14F-4D97-AF65-F5344CB8AC3E}">
        <p14:creationId xmlns:p14="http://schemas.microsoft.com/office/powerpoint/2010/main" val="143940640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669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Kutatási segédprogramok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C7F85E3-762B-E141-CBF6-F3AF08CFA01E}"/>
              </a:ext>
            </a:extLst>
          </p:cNvPr>
          <p:cNvSpPr txBox="1"/>
          <p:nvPr/>
        </p:nvSpPr>
        <p:spPr>
          <a:xfrm>
            <a:off x="1475656" y="908720"/>
            <a:ext cx="727280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Bibliográfiák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forrásbibliográfia: településenként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általános történeti forrásbibliográfia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térképes források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levéltári források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Térképes segédletek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népességtörténeti adatok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bibliográfiai adatok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gyűjtési helyzetkép</a:t>
            </a:r>
          </a:p>
          <a:p>
            <a:pPr lvl="1"/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Módszertani segédletek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gyűjtési és feldolgozási útmutatók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módszertani konferenciák anyagai</a:t>
            </a:r>
          </a:p>
          <a:p>
            <a:pPr marL="0" lvl="1"/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Földrajzi köznévi adatbázis</a:t>
            </a:r>
          </a:p>
          <a:p>
            <a:pPr marL="0" lvl="1"/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Etimológiai adatbázis</a:t>
            </a:r>
          </a:p>
        </p:txBody>
      </p:sp>
    </p:spTree>
    <p:extLst>
      <p:ext uri="{BB962C8B-B14F-4D97-AF65-F5344CB8AC3E}">
        <p14:creationId xmlns:p14="http://schemas.microsoft.com/office/powerpoint/2010/main" val="268896803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Kutatási alprogramok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C7F85E3-762B-E141-CBF6-F3AF08CFA01E}"/>
              </a:ext>
            </a:extLst>
          </p:cNvPr>
          <p:cNvSpPr txBox="1"/>
          <p:nvPr/>
        </p:nvSpPr>
        <p:spPr>
          <a:xfrm>
            <a:off x="755576" y="908720"/>
            <a:ext cx="424847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Kiadói program: </a:t>
            </a:r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Pesty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Frigyes helynévtára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Szerk. Kis Tamás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nyomtatásban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online adatbázisként</a:t>
            </a:r>
          </a:p>
          <a:p>
            <a:pPr lvl="1"/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Településtörténeti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Szerk. Szendrei Ákos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az egyes települések történeté-</a:t>
            </a:r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nek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rövid, áttekintő bemutatása</a:t>
            </a:r>
          </a:p>
          <a:p>
            <a:pPr marL="0" lvl="1"/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F869DD5-13EB-C66E-F295-F8A7966E0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843" y="714639"/>
            <a:ext cx="3764304" cy="525658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F38EEA1-08E2-B542-A1E4-3763B2FA8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52" y="3910268"/>
            <a:ext cx="3626917" cy="36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767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252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A Magyar Nemzeti Helynévtár megvalósulási formái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C7F85E3-762B-E141-CBF6-F3AF08CFA01E}"/>
              </a:ext>
            </a:extLst>
          </p:cNvPr>
          <p:cNvSpPr txBox="1"/>
          <p:nvPr/>
        </p:nvSpPr>
        <p:spPr>
          <a:xfrm>
            <a:off x="1351550" y="1268760"/>
            <a:ext cx="63888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Online adatbázis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analitikus névfeldolgozás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általános felhasználói és kutatói verzió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nevekre, névtípusokra irányuló keresés</a:t>
            </a:r>
          </a:p>
          <a:p>
            <a:pPr lvl="1"/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Online szótár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települések egész névállományában való tájékozódás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térinformatikai ábrázolás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bővítés és korrigálás lehetősége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Nyomtatott megjelenés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településenként közreadott helynévszótár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járási keretben </a:t>
            </a:r>
            <a:endParaRPr lang="hu-HU" dirty="0">
              <a:solidFill>
                <a:prstClr val="black"/>
              </a:solidFill>
            </a:endParaRPr>
          </a:p>
          <a:p>
            <a:pPr marL="0" lvl="1"/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822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Mintakötet</a:t>
            </a:r>
          </a:p>
        </p:txBody>
      </p:sp>
      <p:sp>
        <p:nvSpPr>
          <p:cNvPr id="3" name="Téglalap 2"/>
          <p:cNvSpPr/>
          <p:nvPr/>
        </p:nvSpPr>
        <p:spPr>
          <a:xfrm>
            <a:off x="755576" y="836712"/>
            <a:ext cx="316835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Georgia" panose="02040502050405020303" pitchFamily="18" charset="0"/>
              </a:rPr>
              <a:t>Hajdú-Bihar megye helynevei 1.</a:t>
            </a:r>
          </a:p>
          <a:p>
            <a:endParaRPr lang="hu-HU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b="1" i="1" dirty="0">
                <a:solidFill>
                  <a:prstClr val="black"/>
                </a:solidFill>
                <a:latin typeface="Georgia" panose="02040502050405020303" pitchFamily="18" charset="0"/>
              </a:rPr>
              <a:t>A Hajdúböszörményi és a Hajdúhadházi járás helynevei </a:t>
            </a:r>
          </a:p>
          <a:p>
            <a:endParaRPr lang="hu-HU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Szerkesztette: 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Bába Barbara</a:t>
            </a:r>
          </a:p>
          <a:p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 kötet szerzői: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Bába Barbara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Katona Csilla</a:t>
            </a:r>
          </a:p>
          <a:p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Mozga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Evelin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E. Nagy Katalin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Tóth Teodóra</a:t>
            </a:r>
          </a:p>
          <a:p>
            <a:endParaRPr lang="hu-HU" i="1" dirty="0">
              <a:solidFill>
                <a:prstClr val="black"/>
              </a:solidFill>
              <a:hlinkClick r:id="rId4"/>
            </a:endParaRPr>
          </a:p>
          <a:p>
            <a:r>
              <a:rPr lang="hu-HU" sz="1200" i="1" dirty="0">
                <a:solidFill>
                  <a:prstClr val="black"/>
                </a:solidFill>
                <a:hlinkClick r:id="rId4"/>
              </a:rPr>
              <a:t>https://mek.oszk.hu/14500/14563/14563.pdf</a:t>
            </a:r>
            <a:r>
              <a:rPr lang="hu-HU" sz="1200" i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462466"/>
            <a:ext cx="4479697" cy="65663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1285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Mintakötet</a:t>
            </a:r>
            <a:endParaRPr lang="hu-HU" sz="2400" dirty="0">
              <a:solidFill>
                <a:srgbClr val="EEECE1">
                  <a:lumMod val="50000"/>
                </a:srgbClr>
              </a:solidFill>
              <a:latin typeface="Georgia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351550" y="836712"/>
            <a:ext cx="5884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>
                <a:solidFill>
                  <a:prstClr val="black"/>
                </a:solidFill>
                <a:latin typeface="Georgia" panose="02040502050405020303" pitchFamily="18" charset="0"/>
              </a:rPr>
              <a:t>Hajdú-Bihar megye helynevei 1.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354359"/>
            <a:ext cx="7016455" cy="997607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53454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1840" y="1628800"/>
            <a:ext cx="5400600" cy="2893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</a:t>
            </a:r>
          </a:p>
          <a:p>
            <a:pPr algn="ctr"/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Programról</a:t>
            </a:r>
          </a:p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Hoffmann István</a:t>
            </a:r>
          </a:p>
          <a:p>
            <a:pPr algn="r"/>
            <a:r>
              <a:rPr lang="hu-HU" sz="1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MTA — Debreceni Egyetem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275856" y="4721368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Az MTA Magyar Nyelvészeti Munkabizottságának ülése</a:t>
            </a:r>
            <a:endParaRPr lang="hu-HU" sz="2000" i="1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endParaRPr lang="hu-HU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Budapest, 2023. március 24.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program keretei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75656" y="1628800"/>
            <a:ext cx="70636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Az MTA elnökének 1/5/2022/NP sz. döntése alapján.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 teljes program tervezett időtartama 10 év,</a:t>
            </a:r>
          </a:p>
          <a:p>
            <a:r>
              <a:rPr lang="hu-HU" dirty="0">
                <a:latin typeface="Georgia" panose="02040502050405020303" pitchFamily="18" charset="0"/>
              </a:rPr>
              <a:t>ennek első szakasza: 2022. január 1. – 2025. november 31.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 négy évre szóló támogatás összege: 400.000.000 Ft.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 Magyar Tudományos Akadémia és a Debreceni Egyetem </a:t>
            </a:r>
          </a:p>
          <a:p>
            <a:r>
              <a:rPr lang="hu-HU" dirty="0">
                <a:latin typeface="Georgia" panose="02040502050405020303" pitchFamily="18" charset="0"/>
              </a:rPr>
              <a:t>együttműködési megállapodása alapján.</a:t>
            </a:r>
          </a:p>
        </p:txBody>
      </p:sp>
    </p:spTree>
    <p:extLst>
      <p:ext uri="{BB962C8B-B14F-4D97-AF65-F5344CB8AC3E}">
        <p14:creationId xmlns:p14="http://schemas.microsoft.com/office/powerpoint/2010/main" val="22728115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3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program céljai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1550" y="1484784"/>
            <a:ext cx="68208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magyar nyelv minél teljesebb helynévtárának létrehozása: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helynevek dokumentálása a mindennapi nyelvhasználat számára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magyarság nyelvi-kulturális örökségének feltárása: leletmentés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névanyag </a:t>
            </a:r>
            <a:r>
              <a:rPr lang="hu-HU" dirty="0" err="1">
                <a:latin typeface="Georgia" panose="02040502050405020303" pitchFamily="18" charset="0"/>
              </a:rPr>
              <a:t>onomasztikai</a:t>
            </a:r>
            <a:r>
              <a:rPr lang="hu-HU" dirty="0">
                <a:latin typeface="Georgia" panose="02040502050405020303" pitchFamily="18" charset="0"/>
              </a:rPr>
              <a:t>–nyelvtörténeti feldolgozása lehetőségének megteremtése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forrásanyag interdiszciplináris hasznosíthatóságának biztosítása.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 helynévtár a lexikon részeként a nyelv tudományos feldolgozottságának alappilére. </a:t>
            </a:r>
          </a:p>
        </p:txBody>
      </p:sp>
    </p:spTree>
    <p:extLst>
      <p:ext uri="{BB962C8B-B14F-4D97-AF65-F5344CB8AC3E}">
        <p14:creationId xmlns:p14="http://schemas.microsoft.com/office/powerpoint/2010/main" val="19956820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39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program korai „előtörténete”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196752"/>
            <a:ext cx="7063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Szótárírói törekvések a humanizmus és a reformáció korától.</a:t>
            </a:r>
          </a:p>
          <a:p>
            <a:r>
              <a:rPr lang="hu-HU" dirty="0">
                <a:latin typeface="Georgia" panose="02040502050405020303" pitchFamily="18" charset="0"/>
              </a:rPr>
              <a:t>Ezek felerősödése a felvilágosodás korában.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Gróf Teleki József 1817.</a:t>
            </a:r>
          </a:p>
          <a:p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Eggy 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Tök</a:t>
            </a:r>
            <a:r>
              <a:rPr lang="fr-FR" sz="1800" i="1" dirty="0" err="1">
                <a:effectLst/>
                <a:latin typeface="Georgia" panose="02040502050405020303" pitchFamily="18" charset="0"/>
                <a:ea typeface="Arial Unicode MS"/>
              </a:rPr>
              <a:t>él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letes</a:t>
            </a:r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 Magyar 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Szótá</a:t>
            </a:r>
            <a:r>
              <a:rPr lang="es-ES_tradnl" sz="1800" i="1" dirty="0">
                <a:effectLst/>
                <a:latin typeface="Georgia" panose="02040502050405020303" pitchFamily="18" charset="0"/>
                <a:ea typeface="Arial Unicode MS"/>
              </a:rPr>
              <a:t>r’ </a:t>
            </a:r>
            <a:r>
              <a:rPr lang="es-ES_tradnl" sz="1800" i="1" dirty="0" err="1">
                <a:effectLst/>
                <a:latin typeface="Georgia" panose="02040502050405020303" pitchFamily="18" charset="0"/>
                <a:ea typeface="Arial Unicode MS"/>
              </a:rPr>
              <a:t>Elrendeltet</a:t>
            </a:r>
            <a:r>
              <a:rPr lang="fr-FR" sz="1800" i="1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se, k</a:t>
            </a:r>
            <a:r>
              <a:rPr lang="fr-FR" sz="1800" i="1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szít</a:t>
            </a:r>
            <a:r>
              <a:rPr lang="fr-FR" sz="1800" i="1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se 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módja</a:t>
            </a:r>
            <a:r>
              <a:rPr lang="hu-HU" sz="1800" i="1" dirty="0">
                <a:effectLst/>
                <a:latin typeface="Georgia" panose="02040502050405020303" pitchFamily="18" charset="0"/>
                <a:ea typeface="Arial Unicode MS"/>
              </a:rPr>
              <a:t>. </a:t>
            </a:r>
            <a:endParaRPr lang="hu-HU" i="1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	a nevek a szókincs sajátos szerepű részei, mivel</a:t>
            </a:r>
          </a:p>
          <a:p>
            <a:r>
              <a:rPr lang="hu-H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	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n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lkül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</a:t>
            </a:r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’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közbesz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dben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	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hazaiak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nemz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nek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megvizsgálása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	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eg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alkotásába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világot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önthet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azokat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	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gyarapodását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tárgyazó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szótárunkban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eg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fr-FR" sz="1800" dirty="0" err="1"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es-ES_tradnl" sz="1800" dirty="0">
                <a:effectLst/>
                <a:latin typeface="Georgia" panose="02040502050405020303" pitchFamily="18" charset="0"/>
                <a:ea typeface="Arial Unicode MS"/>
              </a:rPr>
              <a:t>en</a:t>
            </a:r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 	</a:t>
            </a:r>
            <a:r>
              <a:rPr lang="hu-HU" sz="1800" dirty="0" err="1">
                <a:effectLst/>
                <a:latin typeface="Georgia" panose="02040502050405020303" pitchFamily="18" charset="0"/>
                <a:ea typeface="Arial Unicode MS"/>
              </a:rPr>
              <a:t>elmellőzn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 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Akadémiai pályázatok 1837, 1853.</a:t>
            </a:r>
          </a:p>
          <a:p>
            <a:r>
              <a:rPr lang="hu-HU" dirty="0" err="1">
                <a:latin typeface="Georgia" panose="02040502050405020303" pitchFamily="18" charset="0"/>
              </a:rPr>
              <a:t>Pesty</a:t>
            </a:r>
            <a:r>
              <a:rPr lang="hu-HU" dirty="0">
                <a:latin typeface="Georgia" panose="02040502050405020303" pitchFamily="18" charset="0"/>
              </a:rPr>
              <a:t> Frigyes gyűjtése: 1864-65.</a:t>
            </a:r>
          </a:p>
          <a:p>
            <a:r>
              <a:rPr lang="hu-HU" dirty="0">
                <a:latin typeface="Georgia" panose="02040502050405020303" pitchFamily="18" charset="0"/>
              </a:rPr>
              <a:t>Szabó T. Attila munkássága.</a:t>
            </a:r>
          </a:p>
          <a:p>
            <a:r>
              <a:rPr lang="hu-HU" dirty="0">
                <a:latin typeface="Georgia" panose="02040502050405020303" pitchFamily="18" charset="0"/>
              </a:rPr>
              <a:t>Helynévgyűjtés a 20. sz. utolsó harmadában.</a:t>
            </a:r>
          </a:p>
        </p:txBody>
      </p:sp>
    </p:spTree>
    <p:extLst>
      <p:ext uri="{BB962C8B-B14F-4D97-AF65-F5344CB8AC3E}">
        <p14:creationId xmlns:p14="http://schemas.microsoft.com/office/powerpoint/2010/main" val="85768411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29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program közvetlen előtörténete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4877" y="1305341"/>
            <a:ext cx="71287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magyar </a:t>
            </a:r>
            <a:r>
              <a:rPr lang="hu-HU" dirty="0" err="1">
                <a:latin typeface="Georgia" panose="02040502050405020303" pitchFamily="18" charset="0"/>
              </a:rPr>
              <a:t>onomasztika</a:t>
            </a:r>
            <a:r>
              <a:rPr lang="hu-HU" dirty="0">
                <a:latin typeface="Georgia" panose="02040502050405020303" pitchFamily="18" charset="0"/>
              </a:rPr>
              <a:t> erőteljes fellendülése a 21. század fordulóján: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kutatók és kutatóhelyek jelentős gyarapodása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új fórumok létrejötte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nemzetközi kapcsolatok felerősödése.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 digitális kultúra megjelenése a helynévkutatásban: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Magyar Névarchívum és Digitális Helynévtár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Erdélyi Helynévtörténeti Adattár.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Az új lehetőségek új célok kitűzését teszik lehetővé: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„Síkfőkúti </a:t>
            </a:r>
            <a:r>
              <a:rPr lang="hu-HU" dirty="0" err="1">
                <a:latin typeface="Georgia" panose="02040502050405020303" pitchFamily="18" charset="0"/>
              </a:rPr>
              <a:t>Nnyilatkozat</a:t>
            </a:r>
            <a:r>
              <a:rPr lang="hu-HU" dirty="0">
                <a:latin typeface="Georgia" panose="02040502050405020303" pitchFamily="18" charset="0"/>
              </a:rPr>
              <a:t>” – 2015.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Pályázati sikertelenségek: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helynevek gyűjtése és dokumentálása „nem tudományos feladat”.</a:t>
            </a:r>
          </a:p>
          <a:p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4164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A program szakmai keretei</a:t>
            </a:r>
          </a:p>
        </p:txBody>
      </p:sp>
      <p:sp>
        <p:nvSpPr>
          <p:cNvPr id="3" name="Téglalap 2"/>
          <p:cNvSpPr/>
          <p:nvPr/>
        </p:nvSpPr>
        <p:spPr>
          <a:xfrm>
            <a:off x="1351550" y="1052736"/>
            <a:ext cx="746892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Cél: az egész magyar nyelvterület helynévanyagának összegyűjtése: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 Kárpát-medence egész területén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 gyűjtés alapegysége a település: helynévközösség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középpontban az élőnyelvi helynévkincs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erős történeti háttérrel.</a:t>
            </a:r>
          </a:p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Szakmai háttér, a munka tudományos megalapozottsága: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alapprobléma: hatalmas munkaigény – szakmai felkészültség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középpontban az egyetemek: oktatók és hallgatók együtt-működése – hallgatók felkészítése a speciális tudományos feladatra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levéltárak, múzeumok, könyvtárak részvétele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egyéni kutatók bekapcsolása.</a:t>
            </a:r>
          </a:p>
          <a:p>
            <a:pPr marL="0" lvl="2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Széles körű együttműködés: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területi lefedettség biztosítása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egységes módszertani háttér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 helyi adottságok és lehetőségek figyelembevétele.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6668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381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A program intézményi keretei </a:t>
            </a:r>
          </a:p>
        </p:txBody>
      </p:sp>
      <p:sp>
        <p:nvSpPr>
          <p:cNvPr id="3" name="Téglalap 2"/>
          <p:cNvSpPr/>
          <p:nvPr/>
        </p:nvSpPr>
        <p:spPr>
          <a:xfrm>
            <a:off x="1351550" y="722313"/>
            <a:ext cx="3508482" cy="618630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23 intézmény 5 országban: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egyetemi tanszékek, tudományos intézmények</a:t>
            </a:r>
          </a:p>
          <a:p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Pozsony		Nyitra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Komárom</a:t>
            </a:r>
          </a:p>
          <a:p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Beregszász</a:t>
            </a:r>
          </a:p>
          <a:p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Kolozsvár	Nagyvárad</a:t>
            </a:r>
          </a:p>
          <a:p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Újvidék</a:t>
            </a:r>
          </a:p>
          <a:p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Szombathely 	Veszprém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Pécs		ELTE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KGRE		PPKE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Eger		Miskolc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Nyíregyháza	Szeged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Debrecen</a:t>
            </a:r>
          </a:p>
          <a:p>
            <a:endParaRPr lang="hu-HU" dirty="0">
              <a:solidFill>
                <a:prstClr val="black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hu-HU" dirty="0">
              <a:solidFill>
                <a:prstClr val="black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2C9816A-FEFB-2C9C-80C0-4B1FB8686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764704"/>
            <a:ext cx="4786645" cy="6840760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59788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381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A program intézményi keretei </a:t>
            </a:r>
          </a:p>
        </p:txBody>
      </p:sp>
      <p:sp>
        <p:nvSpPr>
          <p:cNvPr id="3" name="Téglalap 2"/>
          <p:cNvSpPr/>
          <p:nvPr/>
        </p:nvSpPr>
        <p:spPr>
          <a:xfrm>
            <a:off x="1348466" y="1052736"/>
            <a:ext cx="6172778" cy="507831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Koordinátori rendszer működtetése: 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intézményi és területi koordinátorok megbízása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Irányító Testület létrehozása: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Bába Barbara innovációs vezető	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Hoffmann István programvezető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Nagy Katalin szervezési vezető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Rácz Anita kapcsolati vezető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Tóth Valéria tudományos vezető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Programtanács: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az IT tagjai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Csernicskó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István		Tamásné Szabó Csilla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Török Tamás		</a:t>
            </a:r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Bárth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M. János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Pelczéder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Katalin		</a:t>
            </a:r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Czirfusz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Viktória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Akadémiai Tanácsadó Testület: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Benkő Elek		</a:t>
            </a:r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Csernicskó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 István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Kiss Jenő		Kocsis Károly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hu-HU" dirty="0" err="1">
                <a:solidFill>
                  <a:prstClr val="black"/>
                </a:solidFill>
                <a:latin typeface="Georgia" panose="02040502050405020303" pitchFamily="18" charset="0"/>
              </a:rPr>
              <a:t>Paládi</a:t>
            </a: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-Kovács Attila	Péntek János</a:t>
            </a:r>
          </a:p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	Solymosi László		Zsoldos Attila</a:t>
            </a:r>
          </a:p>
        </p:txBody>
      </p:sp>
    </p:spTree>
    <p:extLst>
      <p:ext uri="{BB962C8B-B14F-4D97-AF65-F5344CB8AC3E}">
        <p14:creationId xmlns:p14="http://schemas.microsoft.com/office/powerpoint/2010/main" val="58436889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5594</TotalTime>
  <Words>1020</Words>
  <Application>Microsoft Office PowerPoint</Application>
  <PresentationFormat>Diavetítés a képernyőre (4:3 oldalarány)</PresentationFormat>
  <Paragraphs>252</Paragraphs>
  <Slides>21</Slides>
  <Notes>21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Arial</vt:lpstr>
      <vt:lpstr>Calibri</vt:lpstr>
      <vt:lpstr>Georgia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Hoffmann István Nándor</cp:lastModifiedBy>
  <cp:revision>76</cp:revision>
  <cp:lastPrinted>2022-11-05T14:12:08Z</cp:lastPrinted>
  <dcterms:created xsi:type="dcterms:W3CDTF">2022-04-21T17:56:47Z</dcterms:created>
  <dcterms:modified xsi:type="dcterms:W3CDTF">2023-03-23T22:21:18Z</dcterms:modified>
</cp:coreProperties>
</file>