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9" r:id="rId2"/>
    <p:sldId id="261" r:id="rId3"/>
    <p:sldId id="277" r:id="rId4"/>
    <p:sldId id="297" r:id="rId5"/>
    <p:sldId id="300" r:id="rId6"/>
    <p:sldId id="301" r:id="rId7"/>
    <p:sldId id="298" r:id="rId8"/>
    <p:sldId id="325" r:id="rId9"/>
    <p:sldId id="324" r:id="rId10"/>
    <p:sldId id="303" r:id="rId11"/>
    <p:sldId id="304" r:id="rId12"/>
    <p:sldId id="305" r:id="rId13"/>
    <p:sldId id="306" r:id="rId14"/>
    <p:sldId id="308" r:id="rId15"/>
    <p:sldId id="307" r:id="rId16"/>
    <p:sldId id="327" r:id="rId17"/>
    <p:sldId id="326" r:id="rId18"/>
    <p:sldId id="309" r:id="rId19"/>
    <p:sldId id="310" r:id="rId20"/>
    <p:sldId id="311" r:id="rId21"/>
    <p:sldId id="312" r:id="rId22"/>
    <p:sldId id="313" r:id="rId23"/>
    <p:sldId id="314" r:id="rId24"/>
    <p:sldId id="328" r:id="rId25"/>
    <p:sldId id="315" r:id="rId26"/>
    <p:sldId id="316" r:id="rId27"/>
    <p:sldId id="329" r:id="rId28"/>
    <p:sldId id="317" r:id="rId29"/>
    <p:sldId id="330" r:id="rId30"/>
    <p:sldId id="318" r:id="rId31"/>
    <p:sldId id="319" r:id="rId32"/>
    <p:sldId id="320" r:id="rId33"/>
    <p:sldId id="321" r:id="rId34"/>
    <p:sldId id="322" r:id="rId35"/>
    <p:sldId id="262" r:id="rId36"/>
    <p:sldId id="260" r:id="rId37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957"/>
    <a:srgbClr val="263C57"/>
    <a:srgbClr val="F8C976"/>
    <a:srgbClr val="FBD980"/>
    <a:srgbClr val="B36A5A"/>
    <a:srgbClr val="463A48"/>
    <a:srgbClr val="FFFFFF"/>
    <a:srgbClr val="02CBFF"/>
    <a:srgbClr val="4F414A"/>
    <a:srgbClr val="4E44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4660"/>
  </p:normalViewPr>
  <p:slideViewPr>
    <p:cSldViewPr>
      <p:cViewPr varScale="1">
        <p:scale>
          <a:sx n="63" d="100"/>
          <a:sy n="63" d="100"/>
        </p:scale>
        <p:origin x="828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EA94D-BBF8-4FBF-87E3-857E84B81EE7}" type="datetimeFigureOut">
              <a:rPr lang="hu-HU" smtClean="0"/>
              <a:t>2024. 11. 07.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C21CF-BE2E-4CD7-AEBB-06EC8678FF3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7897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2024. 11. 07.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2024. 11. 07.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bihari Felső-Hegyköz helynevei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883920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8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bihari Felső-Hegyköz helynevei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0482" r="25588" b="24227"/>
          <a:stretch/>
        </p:blipFill>
        <p:spPr>
          <a:xfrm>
            <a:off x="827584" y="1124743"/>
            <a:ext cx="7776864" cy="4766465"/>
          </a:xfrm>
          <a:prstGeom prst="rect">
            <a:avLst/>
          </a:prstGeom>
          <a:ln>
            <a:solidFill>
              <a:srgbClr val="263C57"/>
            </a:solidFill>
          </a:ln>
        </p:spPr>
      </p:pic>
      <p:sp>
        <p:nvSpPr>
          <p:cNvPr id="3" name="Ellipszis 2"/>
          <p:cNvSpPr/>
          <p:nvPr/>
        </p:nvSpPr>
        <p:spPr>
          <a:xfrm>
            <a:off x="4499992" y="4221088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7308304" y="4221088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5364088" y="4365104"/>
            <a:ext cx="172819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zis 7"/>
          <p:cNvSpPr/>
          <p:nvPr/>
        </p:nvSpPr>
        <p:spPr>
          <a:xfrm>
            <a:off x="4499992" y="1844824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7308304" y="1844824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5364088" y="1988840"/>
            <a:ext cx="172819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637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bihari Felső-Hegyköz helynevei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t="24227" r="25588" b="5328"/>
          <a:stretch/>
        </p:blipFill>
        <p:spPr>
          <a:xfrm>
            <a:off x="971600" y="1052736"/>
            <a:ext cx="7704856" cy="517867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922515"/>
            <a:ext cx="7429832" cy="3386805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4572000" y="2060848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7380312" y="2060848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5436096" y="2204864"/>
            <a:ext cx="172819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zis 7"/>
          <p:cNvSpPr/>
          <p:nvPr/>
        </p:nvSpPr>
        <p:spPr>
          <a:xfrm>
            <a:off x="4572000" y="2348880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7380312" y="2348880"/>
            <a:ext cx="57606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5436096" y="2492896"/>
            <a:ext cx="172819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095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bihari Felső-Hegyköz helynevei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19903" r="30313" b="-1"/>
          <a:stretch/>
        </p:blipFill>
        <p:spPr>
          <a:xfrm>
            <a:off x="1187624" y="722313"/>
            <a:ext cx="5993607" cy="558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55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bihari Felső-Hegyköz helynevei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8" t="20649" r="31198"/>
          <a:stretch/>
        </p:blipFill>
        <p:spPr>
          <a:xfrm>
            <a:off x="1376680" y="692696"/>
            <a:ext cx="5787608" cy="56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11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bihari Felső-Hegyköz helynevei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1" t="16609" r="26382" b="31193"/>
          <a:stretch/>
        </p:blipFill>
        <p:spPr>
          <a:xfrm>
            <a:off x="1323342" y="1548109"/>
            <a:ext cx="7001372" cy="3537075"/>
          </a:xfrm>
          <a:prstGeom prst="rect">
            <a:avLst/>
          </a:prstGeom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1323342" y="1484784"/>
            <a:ext cx="7001372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9336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bihari Felső-Hegyköz helynevei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1" t="16609" r="26382" b="31193"/>
          <a:stretch/>
        </p:blipFill>
        <p:spPr>
          <a:xfrm>
            <a:off x="1323342" y="1548109"/>
            <a:ext cx="7001372" cy="3537075"/>
          </a:xfrm>
          <a:prstGeom prst="rect">
            <a:avLst/>
          </a:prstGeom>
          <a:ln>
            <a:noFill/>
          </a:ln>
        </p:spPr>
      </p:pic>
      <p:sp>
        <p:nvSpPr>
          <p:cNvPr id="6" name="Téglalap 5"/>
          <p:cNvSpPr/>
          <p:nvPr/>
        </p:nvSpPr>
        <p:spPr>
          <a:xfrm>
            <a:off x="1315044" y="2060848"/>
            <a:ext cx="7001372" cy="2520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21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bihari Felső-Hegyköz helynevei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1" t="16609" r="26382" b="31193"/>
          <a:stretch/>
        </p:blipFill>
        <p:spPr>
          <a:xfrm>
            <a:off x="1323342" y="1548109"/>
            <a:ext cx="7001372" cy="3537075"/>
          </a:xfrm>
          <a:prstGeom prst="rect">
            <a:avLst/>
          </a:prstGeom>
          <a:ln>
            <a:noFill/>
          </a:ln>
        </p:spPr>
      </p:pic>
      <p:sp>
        <p:nvSpPr>
          <p:cNvPr id="7" name="Téglalap 6"/>
          <p:cNvSpPr/>
          <p:nvPr/>
        </p:nvSpPr>
        <p:spPr>
          <a:xfrm>
            <a:off x="1331640" y="4293096"/>
            <a:ext cx="7001372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94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bihari Felső-Hegyköz helynevei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1" t="24227" r="32675" b="52445"/>
          <a:stretch/>
        </p:blipFill>
        <p:spPr>
          <a:xfrm>
            <a:off x="1264578" y="1621444"/>
            <a:ext cx="7195854" cy="223960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1" t="74490" r="32675" b="20219"/>
          <a:stretch/>
        </p:blipFill>
        <p:spPr>
          <a:xfrm>
            <a:off x="1272876" y="3861048"/>
            <a:ext cx="7195854" cy="50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08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bihari Felső-Hegyköz helynevei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2" t="7478" r="31887"/>
          <a:stretch/>
        </p:blipFill>
        <p:spPr>
          <a:xfrm rot="5400000">
            <a:off x="2010183" y="65564"/>
            <a:ext cx="5391066" cy="6933367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095017" y="836712"/>
            <a:ext cx="3600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3563888" y="2924944"/>
            <a:ext cx="720080" cy="288032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 rot="19069908">
            <a:off x="2999479" y="3633423"/>
            <a:ext cx="720080" cy="288032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731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31841" y="2060848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Helynévkiadványok a Partiumból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131841" y="4653136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VII. Patrium-konferencia</a:t>
            </a:r>
            <a:endParaRPr lang="hu-HU" sz="20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u-HU" sz="200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Nagyvárad, </a:t>
            </a:r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2024</a:t>
            </a:r>
            <a:r>
              <a:rPr lang="hu-HU" sz="200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. </a:t>
            </a:r>
            <a:r>
              <a:rPr lang="hu-HU" sz="200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november 8.</a:t>
            </a:r>
            <a:endParaRPr lang="hu-HU" sz="20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bihari Felső-Hegyköz helynevei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095017" y="836712"/>
            <a:ext cx="3600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841768" y="1129074"/>
            <a:ext cx="8280920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hu-HU" sz="2400" smtClean="0">
                <a:solidFill>
                  <a:srgbClr val="1E3957"/>
                </a:solidFill>
                <a:latin typeface="Georgia" pitchFamily="18" charset="0"/>
              </a:rPr>
              <a:t>Nyelvészeti vizsgálati lehetőségek</a:t>
            </a:r>
          </a:p>
          <a:p>
            <a:pPr>
              <a:spcBef>
                <a:spcPts val="600"/>
              </a:spcBef>
            </a:pPr>
            <a:r>
              <a:rPr lang="hu-HU" sz="2000" b="1" smtClean="0">
                <a:solidFill>
                  <a:srgbClr val="1E3957"/>
                </a:solidFill>
                <a:latin typeface="Georgia" pitchFamily="18" charset="0"/>
              </a:rPr>
              <a:t>1. Többnyelvű települések helynévhasználata</a:t>
            </a:r>
          </a:p>
          <a:p>
            <a:pPr>
              <a:spcBef>
                <a:spcPts val="600"/>
              </a:spcBef>
            </a:pPr>
            <a:r>
              <a:rPr lang="hu-HU" sz="2000">
                <a:solidFill>
                  <a:srgbClr val="1E3957"/>
                </a:solidFill>
                <a:latin typeface="Georgia" pitchFamily="18" charset="0"/>
              </a:rPr>
              <a:t> </a:t>
            </a: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   a) román elemek a magyar helynevekben</a:t>
            </a:r>
          </a:p>
          <a:p>
            <a:pPr>
              <a:spcBef>
                <a:spcPts val="600"/>
              </a:spcBef>
            </a:pPr>
            <a:endParaRPr lang="hu-HU" sz="2000" smtClean="0">
              <a:solidFill>
                <a:srgbClr val="1E3957"/>
              </a:solidFill>
              <a:latin typeface="Georgia" pitchFamily="18" charset="0"/>
            </a:endParaRPr>
          </a:p>
          <a:p>
            <a:pPr>
              <a:spcBef>
                <a:spcPts val="600"/>
              </a:spcBef>
            </a:pPr>
            <a:endParaRPr lang="hu-HU" sz="2000" smtClean="0">
              <a:solidFill>
                <a:srgbClr val="1E3957"/>
              </a:solidFill>
              <a:latin typeface="Georgia" pitchFamily="18" charset="0"/>
            </a:endParaRPr>
          </a:p>
          <a:p>
            <a:pPr lvl="2"/>
            <a:endParaRPr lang="hu-HU" sz="2000" smtClean="0">
              <a:solidFill>
                <a:srgbClr val="1E3957"/>
              </a:solidFill>
              <a:latin typeface="Georgia" pitchFamily="18" charset="0"/>
            </a:endParaRPr>
          </a:p>
          <a:p>
            <a:pPr marL="0" lvl="2">
              <a:spcBef>
                <a:spcPts val="300"/>
              </a:spcBef>
            </a:pPr>
            <a:r>
              <a:rPr lang="hu-HU" smtClean="0">
                <a:solidFill>
                  <a:srgbClr val="1E3957"/>
                </a:solidFill>
                <a:latin typeface="Georgia" panose="02040502050405020303" pitchFamily="18" charset="0"/>
              </a:rPr>
              <a:t>    b) magyar elemek a román helynevekben</a:t>
            </a:r>
          </a:p>
          <a:p>
            <a:pPr marL="0" lvl="2">
              <a:spcBef>
                <a:spcPts val="600"/>
              </a:spcBef>
            </a:pPr>
            <a:r>
              <a:rPr lang="hu-HU" smtClean="0">
                <a:solidFill>
                  <a:srgbClr val="1E3957"/>
                </a:solidFill>
                <a:latin typeface="Georgia" panose="02040502050405020303" pitchFamily="18" charset="0"/>
              </a:rPr>
              <a:t>         hangalaki adaptáció:</a:t>
            </a:r>
          </a:p>
          <a:p>
            <a:pPr marL="0" lvl="2">
              <a:spcBef>
                <a:spcPts val="300"/>
              </a:spcBef>
            </a:pPr>
            <a:r>
              <a:rPr lang="hu-HU" smtClean="0">
                <a:solidFill>
                  <a:srgbClr val="1E3957"/>
                </a:solidFill>
                <a:latin typeface="Georgia" panose="02040502050405020303" pitchFamily="18" charset="0"/>
              </a:rPr>
              <a:t>	m</a:t>
            </a:r>
            <a:r>
              <a:rPr lang="hu-HU">
                <a:solidFill>
                  <a:srgbClr val="1E3957"/>
                </a:solidFill>
                <a:latin typeface="Georgia" panose="02040502050405020303" pitchFamily="18" charset="0"/>
              </a:rPr>
              <a:t>. </a:t>
            </a:r>
            <a:r>
              <a:rPr lang="hu-HU" i="1">
                <a:solidFill>
                  <a:srgbClr val="1E3957"/>
                </a:solidFill>
                <a:latin typeface="Georgia" panose="02040502050405020303" pitchFamily="18" charset="0"/>
              </a:rPr>
              <a:t>Irtás</a:t>
            </a:r>
            <a:r>
              <a:rPr lang="hu-HU">
                <a:solidFill>
                  <a:srgbClr val="1E3957"/>
                </a:solidFill>
                <a:latin typeface="Georgia" panose="02040502050405020303" pitchFamily="18" charset="0"/>
              </a:rPr>
              <a:t> &gt; r. </a:t>
            </a:r>
            <a:r>
              <a:rPr lang="hu-HU" i="1" smtClean="0">
                <a:solidFill>
                  <a:srgbClr val="1E3957"/>
                </a:solidFill>
                <a:latin typeface="Georgia" panose="02040502050405020303" pitchFamily="18" charset="0"/>
              </a:rPr>
              <a:t>Irtȧs</a:t>
            </a:r>
            <a:r>
              <a:rPr lang="hu-HU" smtClean="0">
                <a:solidFill>
                  <a:srgbClr val="1E3957"/>
                </a:solidFill>
                <a:latin typeface="Georgia" panose="02040502050405020303" pitchFamily="18" charset="0"/>
              </a:rPr>
              <a:t>, </a:t>
            </a:r>
            <a:r>
              <a:rPr lang="hu-HU">
                <a:solidFill>
                  <a:srgbClr val="1E3957"/>
                </a:solidFill>
                <a:latin typeface="Georgia" panose="02040502050405020303" pitchFamily="18" charset="0"/>
              </a:rPr>
              <a:t>m. </a:t>
            </a:r>
            <a:r>
              <a:rPr lang="hu-HU" i="1">
                <a:solidFill>
                  <a:srgbClr val="1E3957"/>
                </a:solidFill>
                <a:latin typeface="Georgia" panose="02040502050405020303" pitchFamily="18" charset="0"/>
              </a:rPr>
              <a:t>Kösmő</a:t>
            </a:r>
            <a:r>
              <a:rPr lang="hu-HU">
                <a:solidFill>
                  <a:srgbClr val="1E3957"/>
                </a:solidFill>
                <a:latin typeface="Georgia" panose="02040502050405020303" pitchFamily="18" charset="0"/>
              </a:rPr>
              <a:t> &gt; r. </a:t>
            </a:r>
            <a:r>
              <a:rPr lang="hu-HU" i="1">
                <a:solidFill>
                  <a:srgbClr val="1E3957"/>
                </a:solidFill>
                <a:latin typeface="Georgia" panose="02040502050405020303" pitchFamily="18" charset="0"/>
              </a:rPr>
              <a:t>Kăsmă, </a:t>
            </a:r>
            <a:r>
              <a:rPr lang="hu-HU" smtClean="0">
                <a:solidFill>
                  <a:srgbClr val="1E3957"/>
                </a:solidFill>
                <a:latin typeface="Georgia" panose="02040502050405020303" pitchFamily="18" charset="0"/>
              </a:rPr>
              <a:t>m</a:t>
            </a:r>
            <a:r>
              <a:rPr lang="hu-HU">
                <a:solidFill>
                  <a:srgbClr val="1E3957"/>
                </a:solidFill>
                <a:latin typeface="Georgia" panose="02040502050405020303" pitchFamily="18" charset="0"/>
              </a:rPr>
              <a:t>. </a:t>
            </a:r>
            <a:r>
              <a:rPr lang="hu-HU" i="1">
                <a:solidFill>
                  <a:srgbClr val="1E3957"/>
                </a:solidFill>
                <a:latin typeface="Georgia" panose="02040502050405020303" pitchFamily="18" charset="0"/>
              </a:rPr>
              <a:t>Férges-ág</a:t>
            </a:r>
            <a:r>
              <a:rPr lang="hu-HU">
                <a:solidFill>
                  <a:srgbClr val="1E3957"/>
                </a:solidFill>
                <a:latin typeface="Georgia" panose="02040502050405020303" pitchFamily="18" charset="0"/>
              </a:rPr>
              <a:t> &gt; r. </a:t>
            </a:r>
            <a:r>
              <a:rPr lang="hu-HU" i="1" smtClean="0">
                <a:solidFill>
                  <a:srgbClr val="1E3957"/>
                </a:solidFill>
                <a:latin typeface="Georgia" panose="02040502050405020303" pitchFamily="18" charset="0"/>
              </a:rPr>
              <a:t>Fërgis-ȧg</a:t>
            </a:r>
          </a:p>
          <a:p>
            <a:pPr marL="0" lvl="2">
              <a:spcBef>
                <a:spcPts val="600"/>
              </a:spcBef>
            </a:pPr>
            <a:r>
              <a:rPr lang="hu-HU" smtClean="0">
                <a:solidFill>
                  <a:srgbClr val="1E3957"/>
                </a:solidFill>
                <a:latin typeface="Georgia" panose="02040502050405020303" pitchFamily="18" charset="0"/>
              </a:rPr>
              <a:t>         (rész)fordítás:</a:t>
            </a:r>
            <a:endParaRPr lang="hu-HU">
              <a:solidFill>
                <a:srgbClr val="1E3957"/>
              </a:solidFill>
              <a:latin typeface="Georgia" panose="02040502050405020303" pitchFamily="18" charset="0"/>
            </a:endParaRPr>
          </a:p>
          <a:p>
            <a:pPr marL="0" lvl="2">
              <a:spcBef>
                <a:spcPts val="300"/>
              </a:spcBef>
            </a:pPr>
            <a:r>
              <a:rPr lang="hu-HU" smtClean="0">
                <a:solidFill>
                  <a:srgbClr val="1E3957"/>
                </a:solidFill>
                <a:latin typeface="Georgia" panose="02040502050405020303" pitchFamily="18" charset="0"/>
              </a:rPr>
              <a:t>	m</a:t>
            </a:r>
            <a:r>
              <a:rPr lang="hu-HU">
                <a:solidFill>
                  <a:srgbClr val="1E3957"/>
                </a:solidFill>
                <a:latin typeface="Georgia" panose="02040502050405020303" pitchFamily="18" charset="0"/>
              </a:rPr>
              <a:t>. </a:t>
            </a:r>
            <a:r>
              <a:rPr lang="hu-HU" i="1">
                <a:solidFill>
                  <a:srgbClr val="1E3957"/>
                </a:solidFill>
                <a:latin typeface="Georgia" panose="02040502050405020303" pitchFamily="18" charset="0"/>
              </a:rPr>
              <a:t>Gólya-völgyi-tó</a:t>
            </a:r>
            <a:r>
              <a:rPr lang="hu-HU">
                <a:solidFill>
                  <a:srgbClr val="1E3957"/>
                </a:solidFill>
                <a:latin typeface="Georgia" panose="02040502050405020303" pitchFamily="18" charset="0"/>
              </a:rPr>
              <a:t> &gt; r. </a:t>
            </a:r>
            <a:r>
              <a:rPr lang="hu-HU" i="1">
                <a:solidFill>
                  <a:srgbClr val="1E3957"/>
                </a:solidFill>
                <a:latin typeface="Georgia" panose="02040502050405020303" pitchFamily="18" charset="0"/>
              </a:rPr>
              <a:t>Lȧcul vicëilor</a:t>
            </a:r>
            <a:r>
              <a:rPr lang="hu-HU">
                <a:solidFill>
                  <a:srgbClr val="1E3957"/>
                </a:solidFill>
                <a:latin typeface="Georgia" panose="02040502050405020303" pitchFamily="18" charset="0"/>
              </a:rPr>
              <a:t> ’tkp. gólyák tava</a:t>
            </a:r>
            <a:r>
              <a:rPr lang="hu-HU" smtClean="0">
                <a:solidFill>
                  <a:srgbClr val="1E3957"/>
                </a:solidFill>
                <a:latin typeface="Georgia" panose="02040502050405020303" pitchFamily="18" charset="0"/>
              </a:rPr>
              <a:t>’</a:t>
            </a:r>
            <a:br>
              <a:rPr lang="hu-HU" smtClean="0">
                <a:solidFill>
                  <a:srgbClr val="1E3957"/>
                </a:solidFill>
                <a:latin typeface="Georgia" panose="02040502050405020303" pitchFamily="18" charset="0"/>
              </a:rPr>
            </a:br>
            <a:r>
              <a:rPr lang="hu-HU" smtClean="0">
                <a:solidFill>
                  <a:srgbClr val="1E3957"/>
                </a:solidFill>
                <a:latin typeface="Georgia" panose="02040502050405020303" pitchFamily="18" charset="0"/>
              </a:rPr>
              <a:t>	m</a:t>
            </a:r>
            <a:r>
              <a:rPr lang="hu-HU">
                <a:solidFill>
                  <a:srgbClr val="1E3957"/>
                </a:solidFill>
                <a:latin typeface="Georgia" panose="02040502050405020303" pitchFamily="18" charset="0"/>
              </a:rPr>
              <a:t>. </a:t>
            </a:r>
            <a:r>
              <a:rPr lang="hu-HU" i="1">
                <a:solidFill>
                  <a:srgbClr val="1E3957"/>
                </a:solidFill>
                <a:latin typeface="Georgia" panose="02040502050405020303" pitchFamily="18" charset="0"/>
              </a:rPr>
              <a:t>Hosszú-kert</a:t>
            </a:r>
            <a:r>
              <a:rPr lang="hu-HU">
                <a:solidFill>
                  <a:srgbClr val="1E3957"/>
                </a:solidFill>
                <a:latin typeface="Georgia" panose="02040502050405020303" pitchFamily="18" charset="0"/>
              </a:rPr>
              <a:t> &gt; r. </a:t>
            </a:r>
            <a:r>
              <a:rPr lang="hu-HU" i="1">
                <a:solidFill>
                  <a:srgbClr val="1E3957"/>
                </a:solidFill>
                <a:latin typeface="Georgia" panose="02040502050405020303" pitchFamily="18" charset="0"/>
              </a:rPr>
              <a:t>Câmpul Lung</a:t>
            </a:r>
            <a:r>
              <a:rPr lang="hu-HU">
                <a:solidFill>
                  <a:srgbClr val="1E3957"/>
                </a:solidFill>
                <a:latin typeface="Georgia" panose="02040502050405020303" pitchFamily="18" charset="0"/>
              </a:rPr>
              <a:t> ’tkp. hosszú mező</a:t>
            </a:r>
            <a:r>
              <a:rPr lang="hu-HU" smtClean="0">
                <a:solidFill>
                  <a:srgbClr val="1E3957"/>
                </a:solidFill>
                <a:latin typeface="Georgia" panose="02040502050405020303" pitchFamily="18" charset="0"/>
              </a:rPr>
              <a:t>’</a:t>
            </a:r>
            <a:endParaRPr lang="hu-HU">
              <a:solidFill>
                <a:srgbClr val="1E3957"/>
              </a:solidFill>
              <a:latin typeface="Georgia" panose="02040502050405020303" pitchFamily="18" charset="0"/>
            </a:endParaRPr>
          </a:p>
          <a:p>
            <a:pPr marL="0" lvl="2">
              <a:spcBef>
                <a:spcPts val="600"/>
              </a:spcBef>
            </a:pPr>
            <a:r>
              <a:rPr lang="hu-HU" smtClean="0">
                <a:solidFill>
                  <a:srgbClr val="1E3957"/>
                </a:solidFill>
                <a:latin typeface="Georgia" panose="02040502050405020303" pitchFamily="18" charset="0"/>
              </a:rPr>
              <a:t>         nincs </a:t>
            </a:r>
            <a:r>
              <a:rPr lang="hu-HU">
                <a:solidFill>
                  <a:srgbClr val="1E3957"/>
                </a:solidFill>
                <a:latin typeface="Georgia" panose="02040502050405020303" pitchFamily="18" charset="0"/>
              </a:rPr>
              <a:t>szemantikai összefüggés: </a:t>
            </a:r>
            <a:endParaRPr lang="hu-HU" smtClean="0">
              <a:solidFill>
                <a:srgbClr val="1E3957"/>
              </a:solidFill>
              <a:latin typeface="Georgia" panose="02040502050405020303" pitchFamily="18" charset="0"/>
            </a:endParaRPr>
          </a:p>
          <a:p>
            <a:pPr marL="0" lvl="2">
              <a:spcBef>
                <a:spcPts val="300"/>
              </a:spcBef>
            </a:pPr>
            <a:r>
              <a:rPr lang="hu-HU" i="1">
                <a:solidFill>
                  <a:srgbClr val="1E3957"/>
                </a:solidFill>
                <a:latin typeface="Georgia" panose="02040502050405020303" pitchFamily="18" charset="0"/>
              </a:rPr>
              <a:t>	</a:t>
            </a:r>
            <a:r>
              <a:rPr lang="hu-HU" smtClean="0">
                <a:solidFill>
                  <a:srgbClr val="1E3957"/>
                </a:solidFill>
                <a:latin typeface="Georgia" panose="02040502050405020303" pitchFamily="18" charset="0"/>
              </a:rPr>
              <a:t>m. </a:t>
            </a:r>
            <a:r>
              <a:rPr lang="hu-HU" i="1" smtClean="0">
                <a:solidFill>
                  <a:srgbClr val="1E3957"/>
                </a:solidFill>
                <a:latin typeface="Georgia" panose="02040502050405020303" pitchFamily="18" charset="0"/>
              </a:rPr>
              <a:t>Latabár(puszta</a:t>
            </a:r>
            <a:r>
              <a:rPr lang="hu-HU" i="1">
                <a:solidFill>
                  <a:srgbClr val="1E3957"/>
                </a:solidFill>
                <a:latin typeface="Georgia" panose="02040502050405020303" pitchFamily="18" charset="0"/>
              </a:rPr>
              <a:t>)</a:t>
            </a:r>
            <a:r>
              <a:rPr lang="hu-HU">
                <a:solidFill>
                  <a:srgbClr val="1E3957"/>
                </a:solidFill>
                <a:latin typeface="Georgia" panose="02040502050405020303" pitchFamily="18" charset="0"/>
              </a:rPr>
              <a:t> </a:t>
            </a:r>
            <a:r>
              <a:rPr lang="hu-HU" smtClean="0">
                <a:solidFill>
                  <a:srgbClr val="1E3957"/>
                </a:solidFill>
                <a:latin typeface="Georgia" panose="02040502050405020303" pitchFamily="18" charset="0"/>
              </a:rPr>
              <a:t>– r. </a:t>
            </a:r>
            <a:r>
              <a:rPr lang="hu-HU" i="1" smtClean="0">
                <a:solidFill>
                  <a:srgbClr val="1E3957"/>
                </a:solidFill>
                <a:latin typeface="Georgia" panose="02040502050405020303" pitchFamily="18" charset="0"/>
              </a:rPr>
              <a:t>Câmpul Mare </a:t>
            </a:r>
            <a:r>
              <a:rPr lang="hu-HU" smtClean="0">
                <a:solidFill>
                  <a:srgbClr val="1E3957"/>
                </a:solidFill>
                <a:latin typeface="Georgia" panose="02040502050405020303" pitchFamily="18" charset="0"/>
              </a:rPr>
              <a:t>’nagy </a:t>
            </a:r>
            <a:r>
              <a:rPr lang="hu-HU">
                <a:solidFill>
                  <a:srgbClr val="1E3957"/>
                </a:solidFill>
                <a:latin typeface="Georgia" panose="02040502050405020303" pitchFamily="18" charset="0"/>
              </a:rPr>
              <a:t>me­ző</a:t>
            </a:r>
            <a:r>
              <a:rPr lang="hu-HU" smtClean="0">
                <a:solidFill>
                  <a:srgbClr val="1E3957"/>
                </a:solidFill>
                <a:latin typeface="Georgia" panose="02040502050405020303" pitchFamily="18" charset="0"/>
              </a:rPr>
              <a:t>’</a:t>
            </a:r>
            <a:endParaRPr lang="hu-HU" sz="2000" smtClean="0">
              <a:solidFill>
                <a:srgbClr val="1E3957"/>
              </a:solidFill>
              <a:latin typeface="Georgia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1" t="50000" r="29525" b="39691"/>
          <a:stretch/>
        </p:blipFill>
        <p:spPr>
          <a:xfrm>
            <a:off x="1043608" y="2447219"/>
            <a:ext cx="7581440" cy="9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28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bihari Felső-Hegyköz helynevei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095017" y="836712"/>
            <a:ext cx="3600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841768" y="1129074"/>
            <a:ext cx="82809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u-HU" sz="2000" b="1" smtClean="0">
                <a:solidFill>
                  <a:srgbClr val="1E3957"/>
                </a:solidFill>
                <a:latin typeface="Georgia" pitchFamily="18" charset="0"/>
              </a:rPr>
              <a:t>2. Etnikai viszonyok feltárása</a:t>
            </a:r>
          </a:p>
          <a:p>
            <a:pPr>
              <a:spcBef>
                <a:spcPts val="600"/>
              </a:spcBef>
            </a:pPr>
            <a:r>
              <a:rPr lang="hu-HU" sz="2000">
                <a:solidFill>
                  <a:srgbClr val="1E3957"/>
                </a:solidFill>
                <a:latin typeface="Georgia" pitchFamily="18" charset="0"/>
              </a:rPr>
              <a:t> </a:t>
            </a: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  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/>
          <a:stretch/>
        </p:blipFill>
        <p:spPr>
          <a:xfrm>
            <a:off x="4862939" y="741601"/>
            <a:ext cx="4281061" cy="562903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32818" r="29525" b="60104"/>
          <a:stretch/>
        </p:blipFill>
        <p:spPr>
          <a:xfrm>
            <a:off x="610599" y="1700808"/>
            <a:ext cx="6769713" cy="54678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69248" r="29525" b="24227"/>
          <a:stretch/>
        </p:blipFill>
        <p:spPr>
          <a:xfrm>
            <a:off x="610600" y="2241486"/>
            <a:ext cx="6769704" cy="504056"/>
          </a:xfrm>
          <a:prstGeom prst="rect">
            <a:avLst/>
          </a:prstGeom>
        </p:spPr>
      </p:pic>
      <p:sp>
        <p:nvSpPr>
          <p:cNvPr id="9" name="Ellipszis 8"/>
          <p:cNvSpPr/>
          <p:nvPr/>
        </p:nvSpPr>
        <p:spPr>
          <a:xfrm>
            <a:off x="6624000" y="4500000"/>
            <a:ext cx="504056" cy="144016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6804248" y="4608000"/>
            <a:ext cx="504056" cy="144016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5322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bihari Felső-Hegyköz helynevei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095017" y="836712"/>
            <a:ext cx="3600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841768" y="1129074"/>
            <a:ext cx="82809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u-HU" sz="2000" b="1">
                <a:solidFill>
                  <a:srgbClr val="1E3957"/>
                </a:solidFill>
                <a:latin typeface="Georgia" pitchFamily="18" charset="0"/>
              </a:rPr>
              <a:t>3</a:t>
            </a:r>
            <a:r>
              <a:rPr lang="hu-HU" sz="2000" b="1" smtClean="0">
                <a:solidFill>
                  <a:srgbClr val="1E3957"/>
                </a:solidFill>
                <a:latin typeface="Georgia" pitchFamily="18" charset="0"/>
              </a:rPr>
              <a:t>. Egykori települések helyének meghatározása</a:t>
            </a:r>
          </a:p>
          <a:p>
            <a:pPr>
              <a:spcBef>
                <a:spcPts val="600"/>
              </a:spcBef>
            </a:pPr>
            <a:r>
              <a:rPr lang="hu-HU" sz="2000">
                <a:solidFill>
                  <a:srgbClr val="1E3957"/>
                </a:solidFill>
                <a:latin typeface="Georgia" pitchFamily="18" charset="0"/>
              </a:rPr>
              <a:t> </a:t>
            </a: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  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8764" r="30313" b="19073"/>
          <a:stretch/>
        </p:blipFill>
        <p:spPr>
          <a:xfrm>
            <a:off x="1095017" y="1593400"/>
            <a:ext cx="5614189" cy="4715919"/>
          </a:xfrm>
          <a:prstGeom prst="rect">
            <a:avLst/>
          </a:prstGeom>
          <a:ln>
            <a:solidFill>
              <a:srgbClr val="263C57"/>
            </a:solidFill>
          </a:ln>
        </p:spPr>
      </p:pic>
    </p:spTree>
    <p:extLst>
      <p:ext uri="{BB962C8B-B14F-4D97-AF65-F5344CB8AC3E}">
        <p14:creationId xmlns:p14="http://schemas.microsoft.com/office/powerpoint/2010/main" val="1431682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bihari Felső-Hegyköz helynevei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095017" y="836712"/>
            <a:ext cx="3600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841768" y="1129074"/>
            <a:ext cx="82809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u-HU" sz="2000" b="1">
                <a:solidFill>
                  <a:srgbClr val="1E3957"/>
                </a:solidFill>
                <a:latin typeface="Georgia" pitchFamily="18" charset="0"/>
              </a:rPr>
              <a:t>3</a:t>
            </a:r>
            <a:r>
              <a:rPr lang="hu-HU" sz="2000" b="1" smtClean="0">
                <a:solidFill>
                  <a:srgbClr val="1E3957"/>
                </a:solidFill>
                <a:latin typeface="Georgia" pitchFamily="18" charset="0"/>
              </a:rPr>
              <a:t>. Egykori települések helyének meghatározása</a:t>
            </a:r>
          </a:p>
          <a:p>
            <a:pPr>
              <a:spcBef>
                <a:spcPts val="600"/>
              </a:spcBef>
            </a:pPr>
            <a:r>
              <a:rPr lang="hu-HU" sz="2000">
                <a:solidFill>
                  <a:srgbClr val="1E3957"/>
                </a:solidFill>
                <a:latin typeface="Georgia" pitchFamily="18" charset="0"/>
              </a:rPr>
              <a:t> </a:t>
            </a: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  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/>
          <a:stretch/>
        </p:blipFill>
        <p:spPr>
          <a:xfrm>
            <a:off x="2123728" y="1521687"/>
            <a:ext cx="4376117" cy="4787633"/>
          </a:xfrm>
          <a:prstGeom prst="rect">
            <a:avLst/>
          </a:prstGeom>
          <a:ln>
            <a:solidFill>
              <a:srgbClr val="263C57"/>
            </a:solidFill>
          </a:ln>
        </p:spPr>
      </p:pic>
      <p:sp>
        <p:nvSpPr>
          <p:cNvPr id="3" name="Ellipszis 2"/>
          <p:cNvSpPr/>
          <p:nvPr/>
        </p:nvSpPr>
        <p:spPr>
          <a:xfrm>
            <a:off x="2123728" y="2564904"/>
            <a:ext cx="2880320" cy="187220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5852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505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Helynév-szociológiai vizsgálatok a Partiumban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1" t="12200" r="23226" b="10482"/>
          <a:stretch/>
        </p:blipFill>
        <p:spPr>
          <a:xfrm>
            <a:off x="4932040" y="798458"/>
            <a:ext cx="3744416" cy="536684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11560" y="1337573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hu-HU" b="1">
                <a:solidFill>
                  <a:srgbClr val="1E3957"/>
                </a:solidFill>
                <a:latin typeface="Georgia" pitchFamily="18" charset="0"/>
              </a:rPr>
              <a:t>1.</a:t>
            </a:r>
            <a:r>
              <a:rPr lang="hu-HU">
                <a:solidFill>
                  <a:srgbClr val="1E3957"/>
                </a:solidFill>
                <a:latin typeface="Georgia" pitchFamily="18" charset="0"/>
              </a:rPr>
              <a:t> Mit jelen a </a:t>
            </a:r>
            <a:r>
              <a:rPr lang="hu-HU" b="1">
                <a:solidFill>
                  <a:srgbClr val="1E3957"/>
                </a:solidFill>
                <a:latin typeface="Georgia" pitchFamily="18" charset="0"/>
              </a:rPr>
              <a:t>névszociológia</a:t>
            </a:r>
            <a:r>
              <a:rPr lang="hu-HU">
                <a:solidFill>
                  <a:srgbClr val="1E3957"/>
                </a:solidFill>
                <a:latin typeface="Georgia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hu-HU" smtClean="0">
                <a:solidFill>
                  <a:srgbClr val="1E3957"/>
                </a:solidFill>
                <a:latin typeface="Georgia" pitchFamily="18" charset="0"/>
              </a:rPr>
              <a:t>     név </a:t>
            </a:r>
            <a:r>
              <a:rPr lang="hu-HU">
                <a:solidFill>
                  <a:srgbClr val="1E3957"/>
                </a:solidFill>
                <a:latin typeface="Georgia" pitchFamily="18" charset="0"/>
              </a:rPr>
              <a:t>és társadalom összefüggései</a:t>
            </a:r>
          </a:p>
        </p:txBody>
      </p:sp>
    </p:spTree>
    <p:extLst>
      <p:ext uri="{BB962C8B-B14F-4D97-AF65-F5344CB8AC3E}">
        <p14:creationId xmlns:p14="http://schemas.microsoft.com/office/powerpoint/2010/main" val="1040741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505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Helynév-szociológiai vizsgálatok a Partiumban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095017" y="836712"/>
            <a:ext cx="3600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841768" y="1129074"/>
            <a:ext cx="8280920" cy="4054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Mit jelent a </a:t>
            </a:r>
            <a:r>
              <a:rPr lang="hu-HU" sz="2000" b="1" smtClean="0">
                <a:solidFill>
                  <a:srgbClr val="1E3957"/>
                </a:solidFill>
                <a:latin typeface="Georgia" pitchFamily="18" charset="0"/>
              </a:rPr>
              <a:t>helynév-szociológia</a:t>
            </a: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?</a:t>
            </a:r>
          </a:p>
          <a:p>
            <a:pPr marL="457200" indent="-457200">
              <a:spcBef>
                <a:spcPts val="600"/>
              </a:spcBef>
              <a:buAutoNum type="alphaLcParenR"/>
            </a:pP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Milyen kapcsolat van a helynevek </a:t>
            </a:r>
            <a:r>
              <a:rPr lang="hu-HU" sz="2000">
                <a:solidFill>
                  <a:srgbClr val="1E3957"/>
                </a:solidFill>
                <a:latin typeface="Georgia" panose="02040502050405020303" pitchFamily="18" charset="0"/>
              </a:rPr>
              <a:t>és az azokat használó társadalmi csoportok </a:t>
            </a:r>
            <a:r>
              <a:rPr lang="hu-HU" sz="2000" smtClean="0">
                <a:solidFill>
                  <a:srgbClr val="1E3957"/>
                </a:solidFill>
                <a:latin typeface="Georgia" panose="02040502050405020303" pitchFamily="18" charset="0"/>
              </a:rPr>
              <a:t>között?</a:t>
            </a:r>
          </a:p>
          <a:p>
            <a:pPr marL="457200" indent="-457200">
              <a:spcBef>
                <a:spcPts val="600"/>
              </a:spcBef>
              <a:buAutoNum type="alphaLcParenR"/>
            </a:pPr>
            <a:r>
              <a:rPr lang="hu-HU" sz="2000" smtClean="0">
                <a:solidFill>
                  <a:srgbClr val="1E3957"/>
                </a:solidFill>
                <a:latin typeface="Georgia" panose="02040502050405020303" pitchFamily="18" charset="0"/>
              </a:rPr>
              <a:t>Milyen </a:t>
            </a:r>
            <a:r>
              <a:rPr lang="hu-HU" sz="2000">
                <a:solidFill>
                  <a:srgbClr val="1E3957"/>
                </a:solidFill>
                <a:latin typeface="Georgia" panose="02040502050405020303" pitchFamily="18" charset="0"/>
              </a:rPr>
              <a:t>helyneveket alkotnak, ismernek és használnak az egyes </a:t>
            </a:r>
            <a:r>
              <a:rPr lang="hu-HU" sz="2000" smtClean="0">
                <a:solidFill>
                  <a:srgbClr val="1E3957"/>
                </a:solidFill>
                <a:latin typeface="Georgia" panose="02040502050405020303" pitchFamily="18" charset="0"/>
              </a:rPr>
              <a:t>csoportok?</a:t>
            </a:r>
          </a:p>
          <a:p>
            <a:pPr marL="457200" indent="-457200">
              <a:spcBef>
                <a:spcPts val="600"/>
              </a:spcBef>
              <a:buAutoNum type="alphaLcParenR"/>
            </a:pPr>
            <a:r>
              <a:rPr lang="hu-HU" sz="2000" smtClean="0">
                <a:solidFill>
                  <a:srgbClr val="1E3957"/>
                </a:solidFill>
                <a:latin typeface="Georgia" panose="02040502050405020303" pitchFamily="18" charset="0"/>
              </a:rPr>
              <a:t>A </a:t>
            </a:r>
            <a:r>
              <a:rPr lang="hu-HU" sz="2000">
                <a:solidFill>
                  <a:srgbClr val="1E3957"/>
                </a:solidFill>
                <a:latin typeface="Georgia" panose="02040502050405020303" pitchFamily="18" charset="0"/>
              </a:rPr>
              <a:t>helynévhasználat és a helynévismeret milyen világlátást </a:t>
            </a:r>
            <a:r>
              <a:rPr lang="hu-HU" sz="2000" smtClean="0">
                <a:solidFill>
                  <a:srgbClr val="1E3957"/>
                </a:solidFill>
                <a:latin typeface="Georgia" panose="02040502050405020303" pitchFamily="18" charset="0"/>
              </a:rPr>
              <a:t>tükröz?</a:t>
            </a:r>
          </a:p>
          <a:p>
            <a:pPr marL="457200" indent="-457200">
              <a:spcBef>
                <a:spcPts val="600"/>
              </a:spcBef>
              <a:buAutoNum type="alphaLcParenR"/>
            </a:pPr>
            <a:r>
              <a:rPr lang="hu-HU" sz="2000" smtClean="0">
                <a:solidFill>
                  <a:srgbClr val="1E3957"/>
                </a:solidFill>
                <a:latin typeface="Georgia" panose="02040502050405020303" pitchFamily="18" charset="0"/>
              </a:rPr>
              <a:t>A </a:t>
            </a:r>
            <a:r>
              <a:rPr lang="hu-HU" sz="2000">
                <a:solidFill>
                  <a:srgbClr val="1E3957"/>
                </a:solidFill>
                <a:latin typeface="Georgia" panose="02040502050405020303" pitchFamily="18" charset="0"/>
              </a:rPr>
              <a:t>közösségek tagjai a helynevek segítségével hogyan írják le, és hogyan tagolják a környezetüket</a:t>
            </a: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?</a:t>
            </a:r>
            <a:endParaRPr lang="hu-HU" sz="2000">
              <a:solidFill>
                <a:srgbClr val="1E3957"/>
              </a:solidFill>
              <a:latin typeface="Georgia" pitchFamily="18" charset="0"/>
            </a:endParaRPr>
          </a:p>
          <a:p>
            <a:pPr>
              <a:spcBef>
                <a:spcPts val="900"/>
              </a:spcBef>
            </a:pP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Vizsgálatok színtere: Kisbábony és Szalárd</a:t>
            </a:r>
          </a:p>
          <a:p>
            <a:pPr marL="457200" indent="-457200">
              <a:spcBef>
                <a:spcPts val="600"/>
              </a:spcBef>
              <a:buAutoNum type="alphaLcParenR"/>
            </a:pP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Helynévismeret vizsgálata</a:t>
            </a:r>
          </a:p>
          <a:p>
            <a:pPr marL="457200" indent="-457200">
              <a:spcBef>
                <a:spcPts val="600"/>
              </a:spcBef>
              <a:buAutoNum type="alphaLcParenR"/>
            </a:pP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Helynévhasználat és térszemlélet</a:t>
            </a:r>
          </a:p>
        </p:txBody>
      </p:sp>
    </p:spTree>
    <p:extLst>
      <p:ext uri="{BB962C8B-B14F-4D97-AF65-F5344CB8AC3E}">
        <p14:creationId xmlns:p14="http://schemas.microsoft.com/office/powerpoint/2010/main" val="128189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505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Helynév-szociológiai vizsgálatok a Partiumban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095017" y="836712"/>
            <a:ext cx="3600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6699" r="24801"/>
          <a:stretch/>
        </p:blipFill>
        <p:spPr>
          <a:xfrm>
            <a:off x="1547664" y="980728"/>
            <a:ext cx="6130593" cy="52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81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505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Helynév-szociológiai vizsgálatok a Partiumban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095017" y="836712"/>
            <a:ext cx="3600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841768" y="1129074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u-HU" sz="2000" b="1" smtClean="0">
                <a:solidFill>
                  <a:srgbClr val="1E3957"/>
                </a:solidFill>
                <a:latin typeface="Georgia" pitchFamily="18" charset="0"/>
              </a:rPr>
              <a:t>2.</a:t>
            </a: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 </a:t>
            </a:r>
            <a:r>
              <a:rPr lang="hu-HU" sz="2000" b="1" smtClean="0">
                <a:solidFill>
                  <a:srgbClr val="1E3957"/>
                </a:solidFill>
                <a:latin typeface="Georgia" pitchFamily="18" charset="0"/>
              </a:rPr>
              <a:t>Helynévismereti vizsgálatok </a:t>
            </a: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(Kisbábony)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2" y="1628800"/>
            <a:ext cx="7293407" cy="215442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026853"/>
            <a:ext cx="6944495" cy="22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6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505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Helynév-szociológiai vizsgálatok a Partiumban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095017" y="836712"/>
            <a:ext cx="3600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841768" y="1129074"/>
            <a:ext cx="81947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u-HU" sz="2000" b="1" smtClean="0">
                <a:solidFill>
                  <a:srgbClr val="1E3957"/>
                </a:solidFill>
                <a:latin typeface="Georgia" pitchFamily="18" charset="0"/>
              </a:rPr>
              <a:t>3.</a:t>
            </a: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 </a:t>
            </a:r>
            <a:r>
              <a:rPr lang="hu-HU" sz="2000" b="1" smtClean="0">
                <a:solidFill>
                  <a:srgbClr val="1E3957"/>
                </a:solidFill>
                <a:latin typeface="Georgia" pitchFamily="18" charset="0"/>
              </a:rPr>
              <a:t>A település a magyar és a cigány lakosság szemében</a:t>
            </a:r>
          </a:p>
          <a:p>
            <a:pPr>
              <a:spcBef>
                <a:spcPts val="600"/>
              </a:spcBef>
            </a:pP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    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510" r="27951" b="25946"/>
          <a:stretch/>
        </p:blipFill>
        <p:spPr>
          <a:xfrm>
            <a:off x="841768" y="1668639"/>
            <a:ext cx="4306296" cy="461388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44845" r="26939" b="13919"/>
          <a:stretch/>
        </p:blipFill>
        <p:spPr>
          <a:xfrm>
            <a:off x="2987824" y="3717032"/>
            <a:ext cx="6120680" cy="2520280"/>
          </a:xfrm>
          <a:prstGeom prst="rect">
            <a:avLst/>
          </a:prstGeom>
          <a:ln>
            <a:solidFill>
              <a:srgbClr val="1E3957"/>
            </a:solidFill>
          </a:ln>
        </p:spPr>
      </p:pic>
    </p:spTree>
    <p:extLst>
      <p:ext uri="{BB962C8B-B14F-4D97-AF65-F5344CB8AC3E}">
        <p14:creationId xmlns:p14="http://schemas.microsoft.com/office/powerpoint/2010/main" val="186598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505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Helynév-szociológiai vizsgálatok a Partiumban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095017" y="836712"/>
            <a:ext cx="3600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841768" y="1129074"/>
            <a:ext cx="81947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u-HU" sz="2000" b="1" smtClean="0">
                <a:solidFill>
                  <a:srgbClr val="1E3957"/>
                </a:solidFill>
                <a:latin typeface="Georgia" pitchFamily="18" charset="0"/>
              </a:rPr>
              <a:t>3.</a:t>
            </a: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 </a:t>
            </a:r>
            <a:r>
              <a:rPr lang="hu-HU" sz="2000" b="1" smtClean="0">
                <a:solidFill>
                  <a:srgbClr val="1E3957"/>
                </a:solidFill>
                <a:latin typeface="Georgia" pitchFamily="18" charset="0"/>
              </a:rPr>
              <a:t>A település a magyar és a cigány lakosság szemében</a:t>
            </a:r>
          </a:p>
          <a:p>
            <a:pPr>
              <a:spcBef>
                <a:spcPts val="600"/>
              </a:spcBef>
            </a:pP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     módszer: mentális térképek elemzése</a:t>
            </a:r>
          </a:p>
          <a:p>
            <a:pPr>
              <a:spcBef>
                <a:spcPts val="600"/>
              </a:spcBef>
            </a:pPr>
            <a:endParaRPr lang="hu-HU" sz="2000" smtClean="0">
              <a:solidFill>
                <a:srgbClr val="1E3957"/>
              </a:solidFill>
              <a:latin typeface="Georgia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t="2999" r="2646" b="7771"/>
          <a:stretch/>
        </p:blipFill>
        <p:spPr>
          <a:xfrm>
            <a:off x="1273156" y="1963553"/>
            <a:ext cx="3154827" cy="435666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32" y="1963553"/>
            <a:ext cx="3739896" cy="238353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44845" r="26939" b="13919"/>
          <a:stretch/>
        </p:blipFill>
        <p:spPr>
          <a:xfrm>
            <a:off x="3735812" y="4226534"/>
            <a:ext cx="5084660" cy="2093684"/>
          </a:xfrm>
          <a:prstGeom prst="rect">
            <a:avLst/>
          </a:prstGeom>
          <a:ln>
            <a:solidFill>
              <a:srgbClr val="1E3957"/>
            </a:solidFill>
          </a:ln>
        </p:spPr>
      </p:pic>
    </p:spTree>
    <p:extLst>
      <p:ext uri="{BB962C8B-B14F-4D97-AF65-F5344CB8AC3E}">
        <p14:creationId xmlns:p14="http://schemas.microsoft.com/office/powerpoint/2010/main" val="1266904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r="15350" b="13201"/>
          <a:stretch/>
        </p:blipFill>
        <p:spPr>
          <a:xfrm>
            <a:off x="755576" y="609487"/>
            <a:ext cx="8064896" cy="555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80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505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Helynév-szociológiai vizsgálatok a Partiumban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095017" y="836712"/>
            <a:ext cx="3600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01" y="990250"/>
            <a:ext cx="5737110" cy="265477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501008"/>
            <a:ext cx="5868289" cy="276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39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505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Helynév-szociológiai vizsgálatok a Partiumban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095017" y="836712"/>
            <a:ext cx="3600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841768" y="1129074"/>
            <a:ext cx="81947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u-HU" sz="2000" b="1" smtClean="0">
                <a:solidFill>
                  <a:srgbClr val="1E3957"/>
                </a:solidFill>
                <a:latin typeface="Georgia" pitchFamily="18" charset="0"/>
              </a:rPr>
              <a:t>4. Magyarok és románok helynévhasználata </a:t>
            </a: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(Szalárd)</a:t>
            </a:r>
          </a:p>
          <a:p>
            <a:pPr>
              <a:spcBef>
                <a:spcPts val="600"/>
              </a:spcBef>
            </a:pPr>
            <a:endParaRPr lang="hu-HU" sz="2000" smtClean="0">
              <a:solidFill>
                <a:srgbClr val="1E3957"/>
              </a:solidFill>
              <a:latin typeface="Georgia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17" y="1671191"/>
            <a:ext cx="6761840" cy="4512475"/>
          </a:xfrm>
          <a:prstGeom prst="rect">
            <a:avLst/>
          </a:prstGeom>
          <a:ln>
            <a:solidFill>
              <a:srgbClr val="263C57"/>
            </a:solidFill>
          </a:ln>
        </p:spPr>
      </p:pic>
    </p:spTree>
    <p:extLst>
      <p:ext uri="{BB962C8B-B14F-4D97-AF65-F5344CB8AC3E}">
        <p14:creationId xmlns:p14="http://schemas.microsoft.com/office/powerpoint/2010/main" val="2359658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505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Helynév-szociológiai vizsgálatok a Partiumban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095017" y="836712"/>
            <a:ext cx="3600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841768" y="1129074"/>
            <a:ext cx="819472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u-HU" sz="2000" b="1" smtClean="0">
                <a:solidFill>
                  <a:srgbClr val="1E3957"/>
                </a:solidFill>
                <a:latin typeface="Georgia" pitchFamily="18" charset="0"/>
              </a:rPr>
              <a:t>4. Magyarok és románok helynévhasználata </a:t>
            </a: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(Szalárd)</a:t>
            </a:r>
          </a:p>
          <a:p>
            <a:pPr>
              <a:spcBef>
                <a:spcPts val="600"/>
              </a:spcBef>
            </a:pPr>
            <a:r>
              <a:rPr lang="hu-HU" sz="2000">
                <a:solidFill>
                  <a:srgbClr val="1E3957"/>
                </a:solidFill>
                <a:latin typeface="Georgia" pitchFamily="18" charset="0"/>
              </a:rPr>
              <a:t> </a:t>
            </a: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    A névhasználatot befolyásoló tényezők: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hu-HU" sz="2000" smtClean="0">
                <a:solidFill>
                  <a:srgbClr val="1E3957"/>
                </a:solidFill>
                <a:latin typeface="Georgia" pitchFamily="18" charset="0"/>
              </a:rPr>
              <a:t>	a </a:t>
            </a:r>
            <a:r>
              <a:rPr lang="hu-HU" sz="2000">
                <a:solidFill>
                  <a:srgbClr val="1E3957"/>
                </a:solidFill>
                <a:latin typeface="Georgia" panose="02040502050405020303" pitchFamily="18" charset="0"/>
              </a:rPr>
              <a:t>magyarok által lakott </a:t>
            </a:r>
            <a:r>
              <a:rPr lang="hu-HU" sz="2000" smtClean="0">
                <a:solidFill>
                  <a:srgbClr val="1E3957"/>
                </a:solidFill>
                <a:latin typeface="Georgia" panose="02040502050405020303" pitchFamily="18" charset="0"/>
              </a:rPr>
              <a:t>részek: </a:t>
            </a:r>
            <a:r>
              <a:rPr lang="hu-HU" sz="2000">
                <a:solidFill>
                  <a:srgbClr val="1E3957"/>
                </a:solidFill>
                <a:latin typeface="Georgia" panose="02040502050405020303" pitchFamily="18" charset="0"/>
              </a:rPr>
              <a:t>csak magyar </a:t>
            </a:r>
            <a:r>
              <a:rPr lang="hu-HU" sz="2000" smtClean="0">
                <a:solidFill>
                  <a:srgbClr val="1E3957"/>
                </a:solidFill>
                <a:latin typeface="Georgia" panose="02040502050405020303" pitchFamily="18" charset="0"/>
              </a:rPr>
              <a:t>nevek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hu-HU" sz="2000">
                <a:solidFill>
                  <a:srgbClr val="1E3957"/>
                </a:solidFill>
                <a:latin typeface="Georgia" panose="02040502050405020303" pitchFamily="18" charset="0"/>
              </a:rPr>
              <a:t>	</a:t>
            </a:r>
            <a:r>
              <a:rPr lang="hu-HU" sz="2000" smtClean="0">
                <a:solidFill>
                  <a:srgbClr val="1E3957"/>
                </a:solidFill>
                <a:latin typeface="Georgia" panose="02040502050405020303" pitchFamily="18" charset="0"/>
              </a:rPr>
              <a:t>a </a:t>
            </a:r>
            <a:r>
              <a:rPr lang="hu-HU" sz="2000">
                <a:solidFill>
                  <a:srgbClr val="1E3957"/>
                </a:solidFill>
                <a:latin typeface="Georgia" panose="02040502050405020303" pitchFamily="18" charset="0"/>
              </a:rPr>
              <a:t>köznév és tulajdonnév határán álló </a:t>
            </a:r>
            <a:r>
              <a:rPr lang="hu-HU" sz="2000" smtClean="0">
                <a:solidFill>
                  <a:srgbClr val="1E3957"/>
                </a:solidFill>
                <a:latin typeface="Georgia" panose="02040502050405020303" pitchFamily="18" charset="0"/>
              </a:rPr>
              <a:t>helynevek</a:t>
            </a:r>
          </a:p>
          <a:p>
            <a:pPr lvl="1">
              <a:spcBef>
                <a:spcPts val="300"/>
              </a:spcBef>
            </a:pPr>
            <a:r>
              <a:rPr lang="hu-HU" sz="2000" i="1" smtClean="0">
                <a:solidFill>
                  <a:srgbClr val="1E3957"/>
                </a:solidFill>
                <a:latin typeface="Georgia" panose="02040502050405020303" pitchFamily="18" charset="0"/>
              </a:rPr>
              <a:t>		</a:t>
            </a:r>
            <a:r>
              <a:rPr lang="hu-HU" sz="2000" smtClean="0">
                <a:solidFill>
                  <a:srgbClr val="1E3957"/>
                </a:solidFill>
                <a:latin typeface="Georgia" panose="02040502050405020303" pitchFamily="18" charset="0"/>
              </a:rPr>
              <a:t>m. </a:t>
            </a:r>
            <a:r>
              <a:rPr lang="hu-HU" sz="2000" i="1" smtClean="0">
                <a:solidFill>
                  <a:srgbClr val="1E3957"/>
                </a:solidFill>
                <a:latin typeface="Georgia" panose="02040502050405020303" pitchFamily="18" charset="0"/>
              </a:rPr>
              <a:t>Iskola</a:t>
            </a:r>
            <a:r>
              <a:rPr lang="hu-HU" sz="2000" i="1">
                <a:solidFill>
                  <a:srgbClr val="1E3957"/>
                </a:solidFill>
                <a:latin typeface="Georgia" panose="02040502050405020303" pitchFamily="18" charset="0"/>
              </a:rPr>
              <a:t>, Polgármesteri hivatal, Templom</a:t>
            </a:r>
            <a:r>
              <a:rPr lang="hu-HU" sz="2000">
                <a:solidFill>
                  <a:srgbClr val="1E3957"/>
                </a:solidFill>
                <a:latin typeface="Georgia" panose="02040502050405020303" pitchFamily="18" charset="0"/>
              </a:rPr>
              <a:t> </a:t>
            </a:r>
          </a:p>
          <a:p>
            <a:pPr lvl="3">
              <a:spcBef>
                <a:spcPts val="300"/>
              </a:spcBef>
            </a:pPr>
            <a:r>
              <a:rPr lang="hu-HU" sz="2000" i="1" smtClean="0">
                <a:solidFill>
                  <a:srgbClr val="1E3957"/>
                </a:solidFill>
                <a:latin typeface="Georgia" panose="02040502050405020303" pitchFamily="18" charset="0"/>
              </a:rPr>
              <a:t>	</a:t>
            </a:r>
            <a:r>
              <a:rPr lang="hu-HU" sz="2000" smtClean="0">
                <a:solidFill>
                  <a:srgbClr val="1E3957"/>
                </a:solidFill>
                <a:latin typeface="Georgia" panose="02040502050405020303" pitchFamily="18" charset="0"/>
              </a:rPr>
              <a:t>rom. </a:t>
            </a:r>
            <a:r>
              <a:rPr lang="hu-HU" sz="2000" i="1" smtClean="0">
                <a:solidFill>
                  <a:srgbClr val="1E3957"/>
                </a:solidFill>
                <a:latin typeface="Georgia" panose="02040502050405020303" pitchFamily="18" charset="0"/>
              </a:rPr>
              <a:t>Şcoală</a:t>
            </a:r>
            <a:r>
              <a:rPr lang="hu-HU" sz="2000" i="1">
                <a:solidFill>
                  <a:srgbClr val="1E3957"/>
                </a:solidFill>
                <a:latin typeface="Georgia" panose="02040502050405020303" pitchFamily="18" charset="0"/>
              </a:rPr>
              <a:t>, Primărie, </a:t>
            </a:r>
            <a:r>
              <a:rPr lang="hu-HU" sz="2000" i="1" smtClean="0">
                <a:solidFill>
                  <a:srgbClr val="1E3957"/>
                </a:solidFill>
                <a:latin typeface="Georgia" panose="02040502050405020303" pitchFamily="18" charset="0"/>
              </a:rPr>
              <a:t>Biserică</a:t>
            </a:r>
            <a:endParaRPr lang="hu-HU" sz="2000">
              <a:solidFill>
                <a:srgbClr val="1E3957"/>
              </a:solidFill>
              <a:latin typeface="Georgia" panose="02040502050405020303" pitchFamily="18" charset="0"/>
            </a:endParaRP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hu-HU" sz="2000" smtClean="0">
                <a:solidFill>
                  <a:srgbClr val="1E3957"/>
                </a:solidFill>
                <a:latin typeface="Georgia" panose="02040502050405020303" pitchFamily="18" charset="0"/>
              </a:rPr>
              <a:t>speciálisabb nevek: nincs román megfelelő</a:t>
            </a:r>
          </a:p>
          <a:p>
            <a:pPr>
              <a:spcBef>
                <a:spcPts val="300"/>
              </a:spcBef>
            </a:pPr>
            <a:r>
              <a:rPr lang="hu-HU" sz="2000" i="1">
                <a:solidFill>
                  <a:srgbClr val="1E3957"/>
                </a:solidFill>
                <a:latin typeface="Georgia" panose="02040502050405020303" pitchFamily="18" charset="0"/>
              </a:rPr>
              <a:t>	</a:t>
            </a:r>
            <a:r>
              <a:rPr lang="hu-HU" sz="2000" i="1" smtClean="0">
                <a:solidFill>
                  <a:srgbClr val="1E3957"/>
                </a:solidFill>
                <a:latin typeface="Georgia" panose="02040502050405020303" pitchFamily="18" charset="0"/>
              </a:rPr>
              <a:t>	</a:t>
            </a:r>
            <a:r>
              <a:rPr lang="hu-HU" sz="2000" smtClean="0">
                <a:solidFill>
                  <a:srgbClr val="1E3957"/>
                </a:solidFill>
                <a:latin typeface="Georgia" panose="02040502050405020303" pitchFamily="18" charset="0"/>
              </a:rPr>
              <a:t>m. </a:t>
            </a:r>
            <a:r>
              <a:rPr lang="hu-HU" sz="2000" i="1" smtClean="0">
                <a:solidFill>
                  <a:srgbClr val="1E3957"/>
                </a:solidFill>
                <a:latin typeface="Georgia" panose="02040502050405020303" pitchFamily="18" charset="0"/>
              </a:rPr>
              <a:t>Zöldfa </a:t>
            </a:r>
            <a:r>
              <a:rPr lang="hu-HU" sz="2000" i="1">
                <a:solidFill>
                  <a:srgbClr val="1E3957"/>
                </a:solidFill>
                <a:latin typeface="Georgia" panose="02040502050405020303" pitchFamily="18" charset="0"/>
              </a:rPr>
              <a:t>utca, Csonkasor, Hajnal </a:t>
            </a:r>
            <a:r>
              <a:rPr lang="hu-HU" sz="2000" i="1" smtClean="0">
                <a:solidFill>
                  <a:srgbClr val="1E3957"/>
                </a:solidFill>
                <a:latin typeface="Georgia" panose="02040502050405020303" pitchFamily="18" charset="0"/>
              </a:rPr>
              <a:t>utca</a:t>
            </a:r>
            <a:endParaRPr lang="hu-HU" sz="2000" smtClean="0">
              <a:solidFill>
                <a:srgbClr val="1E3957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353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505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Helynév-szociológiai vizsgálatok a Partiumban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095017" y="836712"/>
            <a:ext cx="3600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726990" cy="540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505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Helynév-szociológiai vizsgálatok a Partiumban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095017" y="836712"/>
            <a:ext cx="36004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53" y="692696"/>
            <a:ext cx="7632847" cy="54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18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702530"/>
            <a:ext cx="4057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Köszönöm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 a figyelmet!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011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Magyar Nemzeti Helynévtár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36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011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Magyar Nemzeti Helynévtár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55576" y="980728"/>
            <a:ext cx="7992888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Magyar Nemzeti Helynévtár 1. </a:t>
            </a:r>
            <a:r>
              <a:rPr lang="hu-HU" b="1" i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Hajdúnánási </a:t>
            </a:r>
            <a:r>
              <a:rPr lang="hu-H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járás helynevei</a:t>
            </a:r>
            <a:endParaRPr lang="hu-HU" sz="18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2" t="19637" r="25316" b="20178"/>
          <a:stretch/>
        </p:blipFill>
        <p:spPr>
          <a:xfrm>
            <a:off x="828000" y="1440000"/>
            <a:ext cx="70752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07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011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Magyar Nemzeti Helynévtár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5530"/>
          <a:stretch/>
        </p:blipFill>
        <p:spPr>
          <a:xfrm>
            <a:off x="251520" y="764704"/>
            <a:ext cx="8760979" cy="5400600"/>
          </a:xfrm>
          <a:prstGeom prst="rect">
            <a:avLst/>
          </a:prstGeom>
          <a:ln>
            <a:solidFill>
              <a:srgbClr val="263C57"/>
            </a:solidFill>
          </a:ln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" t="12199" r="69584" b="60310"/>
          <a:stretch/>
        </p:blipFill>
        <p:spPr>
          <a:xfrm>
            <a:off x="251520" y="764704"/>
            <a:ext cx="3384376" cy="1462384"/>
          </a:xfrm>
          <a:prstGeom prst="rect">
            <a:avLst/>
          </a:prstGeom>
          <a:ln>
            <a:solidFill>
              <a:srgbClr val="263C57"/>
            </a:solidFill>
          </a:ln>
        </p:spPr>
      </p:pic>
    </p:spTree>
    <p:extLst>
      <p:ext uri="{BB962C8B-B14F-4D97-AF65-F5344CB8AC3E}">
        <p14:creationId xmlns:p14="http://schemas.microsoft.com/office/powerpoint/2010/main" val="3194637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09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Helynévkiadványok a Partiumból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63" y="836712"/>
            <a:ext cx="3635129" cy="536684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1" t="12200" r="23226" b="10482"/>
          <a:stretch/>
        </p:blipFill>
        <p:spPr>
          <a:xfrm>
            <a:off x="4932040" y="798458"/>
            <a:ext cx="3744416" cy="536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9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bihari Felső-Hegyköz helynevei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63" y="836712"/>
            <a:ext cx="3635129" cy="536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5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30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smtClean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bihari Felső-Hegyköz helynevei</a:t>
            </a:r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97808"/>
            <a:ext cx="7416824" cy="536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36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2905</TotalTime>
  <Words>332</Words>
  <Application>Microsoft Office PowerPoint</Application>
  <PresentationFormat>Diavetítés a képernyőre (4:3 oldalarány)</PresentationFormat>
  <Paragraphs>80</Paragraphs>
  <Slides>36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42" baseType="lpstr">
      <vt:lpstr>Arial</vt:lpstr>
      <vt:lpstr>Calibri</vt:lpstr>
      <vt:lpstr>Courier New</vt:lpstr>
      <vt:lpstr>Georgia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Valéria</cp:lastModifiedBy>
  <cp:revision>172</cp:revision>
  <cp:lastPrinted>2023-10-10T18:59:25Z</cp:lastPrinted>
  <dcterms:created xsi:type="dcterms:W3CDTF">2022-04-21T17:56:47Z</dcterms:created>
  <dcterms:modified xsi:type="dcterms:W3CDTF">2024-11-07T14:09:40Z</dcterms:modified>
</cp:coreProperties>
</file>