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2" r:id="rId5"/>
    <p:sldId id="263" r:id="rId6"/>
    <p:sldId id="265" r:id="rId7"/>
    <p:sldId id="270" r:id="rId8"/>
    <p:sldId id="269" r:id="rId9"/>
    <p:sldId id="271" r:id="rId10"/>
    <p:sldId id="272" r:id="rId11"/>
    <p:sldId id="277" r:id="rId12"/>
    <p:sldId id="273" r:id="rId13"/>
    <p:sldId id="280" r:id="rId14"/>
    <p:sldId id="278" r:id="rId15"/>
    <p:sldId id="279" r:id="rId16"/>
    <p:sldId id="274" r:id="rId17"/>
    <p:sldId id="275" r:id="rId18"/>
    <p:sldId id="266" r:id="rId19"/>
    <p:sldId id="282" r:id="rId20"/>
    <p:sldId id="267" r:id="rId21"/>
    <p:sldId id="258" r:id="rId22"/>
    <p:sldId id="281" r:id="rId23"/>
    <p:sldId id="264" r:id="rId24"/>
    <p:sldId id="259" r:id="rId25"/>
    <p:sldId id="260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91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4069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557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273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36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30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484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946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638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822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782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9D57-54EF-4794-9D2B-5724AC5E5BF8}" type="datetimeFigureOut">
              <a:rPr lang="hu-HU" smtClean="0"/>
              <a:t>2024. 12. 05.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BAB8-3F88-4EE0-8313-36775C41E7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80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2171" y="1122363"/>
            <a:ext cx="10566399" cy="2387600"/>
          </a:xfrm>
        </p:spPr>
        <p:txBody>
          <a:bodyPr>
            <a:normAutofit/>
          </a:bodyPr>
          <a:lstStyle/>
          <a:p>
            <a:r>
              <a:rPr lang="hu-HU" b="1" dirty="0"/>
              <a:t>A Partium helynevei és a Magyar Nemzeti Helynévtár Program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04570" y="5009924"/>
            <a:ext cx="9144000" cy="165576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hu-HU" dirty="0"/>
              <a:t>dr. Szilágyi-Varga Zsuzsa</a:t>
            </a:r>
          </a:p>
          <a:p>
            <a:pPr algn="r"/>
            <a:r>
              <a:rPr lang="hu-HU" dirty="0"/>
              <a:t>Partiumi Keresztény Egyetem, Debreceni Egyetem</a:t>
            </a:r>
          </a:p>
          <a:p>
            <a:pPr algn="r"/>
            <a:r>
              <a:rPr lang="hu-HU" dirty="0" err="1"/>
              <a:t>szilazsu</a:t>
            </a:r>
            <a:r>
              <a:rPr lang="hu-HU" dirty="0"/>
              <a:t>@</a:t>
            </a:r>
            <a:r>
              <a:rPr lang="hu-HU" dirty="0" err="1"/>
              <a:t>gmail.com</a:t>
            </a:r>
            <a:endParaRPr lang="hu-HU" dirty="0"/>
          </a:p>
          <a:p>
            <a:pPr algn="r">
              <a:lnSpc>
                <a:spcPct val="120000"/>
              </a:lnSpc>
            </a:pPr>
            <a:r>
              <a:rPr lang="hu-HU" dirty="0"/>
              <a:t>VI. Interdiszciplináris Konferencia a Kárpát-medencei magyarság társadalmi és gazdasági helyzetéről</a:t>
            </a:r>
          </a:p>
          <a:p>
            <a:pPr algn="r"/>
            <a:r>
              <a:rPr lang="hu-HU" dirty="0"/>
              <a:t>Székelyudvarhely, 2024.11.15–16.</a:t>
            </a:r>
          </a:p>
        </p:txBody>
      </p:sp>
    </p:spTree>
    <p:extLst>
      <p:ext uri="{BB962C8B-B14F-4D97-AF65-F5344CB8AC3E}">
        <p14:creationId xmlns:p14="http://schemas.microsoft.com/office/powerpoint/2010/main" val="229298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mindennapi nyelvhasználat szempontjából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47741"/>
            <a:ext cx="5227749" cy="4129222"/>
          </a:xfrm>
        </p:spPr>
        <p:txBody>
          <a:bodyPr/>
          <a:lstStyle/>
          <a:p>
            <a:r>
              <a:rPr lang="hu-HU" dirty="0"/>
              <a:t>Megnőtt a társadalom névigénye. </a:t>
            </a:r>
          </a:p>
          <a:p>
            <a:r>
              <a:rPr lang="hu-HU" dirty="0"/>
              <a:t>A helynevek igen erősen jelzik a közvetlen környezetünkhöz való lokális tartozásunkat. </a:t>
            </a:r>
          </a:p>
          <a:p>
            <a:pPr lvl="1"/>
            <a:r>
              <a:rPr lang="hu-HU" dirty="0"/>
              <a:t>Pl. </a:t>
            </a:r>
            <a:r>
              <a:rPr lang="hu-HU" i="1" dirty="0"/>
              <a:t>Nagyvárad </a:t>
            </a:r>
            <a:r>
              <a:rPr lang="hu-HU" i="1" dirty="0">
                <a:cs typeface="Times New Roman" panose="02020603050405020304" pitchFamily="18" charset="0"/>
              </a:rPr>
              <a:t>~ Várad ~ </a:t>
            </a:r>
            <a:r>
              <a:rPr lang="hu-HU" i="1" dirty="0" err="1">
                <a:cs typeface="Times New Roman" panose="02020603050405020304" pitchFamily="18" charset="0"/>
              </a:rPr>
              <a:t>Oradea</a:t>
            </a:r>
            <a:endParaRPr lang="hu-HU" i="1" dirty="0">
              <a:cs typeface="Times New Roman" panose="02020603050405020304" pitchFamily="18" charset="0"/>
            </a:endParaRPr>
          </a:p>
          <a:p>
            <a:pPr lvl="1"/>
            <a:r>
              <a:rPr lang="hu-HU" i="1" dirty="0"/>
              <a:t>Zöldfa utca </a:t>
            </a:r>
            <a:r>
              <a:rPr lang="hu-HU" i="1" dirty="0">
                <a:cs typeface="Times New Roman" panose="02020603050405020304" pitchFamily="18" charset="0"/>
              </a:rPr>
              <a:t>~ </a:t>
            </a:r>
            <a:r>
              <a:rPr lang="hu-HU" i="1" dirty="0" err="1">
                <a:cs typeface="Times New Roman" panose="02020603050405020304" pitchFamily="18" charset="0"/>
              </a:rPr>
              <a:t>str</a:t>
            </a:r>
            <a:r>
              <a:rPr lang="hu-HU" i="1" dirty="0">
                <a:cs typeface="Times New Roman" panose="02020603050405020304" pitchFamily="18" charset="0"/>
              </a:rPr>
              <a:t>. </a:t>
            </a:r>
            <a:r>
              <a:rPr lang="hu-HU" i="1" dirty="0" err="1">
                <a:cs typeface="Times New Roman" panose="02020603050405020304" pitchFamily="18" charset="0"/>
              </a:rPr>
              <a:t>Vasile</a:t>
            </a:r>
            <a:r>
              <a:rPr lang="hu-HU" i="1" dirty="0">
                <a:cs typeface="Times New Roman" panose="02020603050405020304" pitchFamily="18" charset="0"/>
              </a:rPr>
              <a:t> </a:t>
            </a:r>
            <a:r>
              <a:rPr lang="hu-HU" i="1" dirty="0" err="1">
                <a:cs typeface="Times New Roman" panose="02020603050405020304" pitchFamily="18" charset="0"/>
              </a:rPr>
              <a:t>Alecsandri</a:t>
            </a:r>
            <a:endParaRPr lang="hu-HU" i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976" y="3088667"/>
            <a:ext cx="439559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mindennapi nyelvhasználat szempontjából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7671" y="4322471"/>
            <a:ext cx="4267200" cy="2400300"/>
          </a:xfrm>
          <a:prstGeom prst="rect">
            <a:avLst/>
          </a:prstGeom>
        </p:spPr>
      </p:pic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5875986" y="1690688"/>
            <a:ext cx="5181600" cy="4897147"/>
          </a:xfrm>
        </p:spPr>
        <p:txBody>
          <a:bodyPr/>
          <a:lstStyle/>
          <a:p>
            <a:r>
              <a:rPr lang="hu-HU" dirty="0"/>
              <a:t>Egy-egy település helynévanyagának a megismerése és gondozása a nemzeti örökség védelmét is szolgálja. </a:t>
            </a:r>
          </a:p>
          <a:p>
            <a:r>
              <a:rPr lang="hu-HU" dirty="0"/>
              <a:t>A helynevek védelme bizonyos értelemben a környezetvédelem részének is tekinthető. 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71" y="1690688"/>
            <a:ext cx="4267200" cy="28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7028" cy="1325563"/>
          </a:xfrm>
        </p:spPr>
        <p:txBody>
          <a:bodyPr>
            <a:normAutofit/>
          </a:bodyPr>
          <a:lstStyle/>
          <a:p>
            <a:r>
              <a:rPr lang="hu-HU" sz="4000" dirty="0"/>
              <a:t>A tudományos hasznosíthatóság szempontjából</a:t>
            </a:r>
          </a:p>
        </p:txBody>
      </p:sp>
      <p:sp>
        <p:nvSpPr>
          <p:cNvPr id="5" name="Téglalap 4"/>
          <p:cNvSpPr/>
          <p:nvPr/>
        </p:nvSpPr>
        <p:spPr>
          <a:xfrm>
            <a:off x="838200" y="1870991"/>
            <a:ext cx="1085581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helynevek és a nyelvtörténet</a:t>
            </a:r>
          </a:p>
          <a:p>
            <a:pPr algn="just"/>
            <a:endParaRPr lang="hu-H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hu-HU" sz="2800" b="1" dirty="0">
                <a:latin typeface="Times New Roman" panose="02020603050405020304" pitchFamily="18" charset="0"/>
              </a:rPr>
              <a:t>Régi, elfeledett vagy ma már kevésbe ismert szavak a helynevekben: </a:t>
            </a:r>
          </a:p>
          <a:p>
            <a:pPr algn="just"/>
            <a:endParaRPr lang="hu-HU" sz="2800" i="1" dirty="0">
              <a:latin typeface="Times New Roman" panose="02020603050405020304" pitchFamily="18" charset="0"/>
            </a:endParaRPr>
          </a:p>
          <a:p>
            <a:pPr algn="just"/>
            <a:r>
              <a:rPr lang="hu-HU" sz="2800" i="1" dirty="0">
                <a:latin typeface="Times New Roman" panose="02020603050405020304" pitchFamily="18" charset="0"/>
              </a:rPr>
              <a:t>páskom </a:t>
            </a:r>
            <a:r>
              <a:rPr lang="hu-HU" sz="2800" dirty="0">
                <a:latin typeface="Times New Roman" panose="02020603050405020304" pitchFamily="18" charset="0"/>
              </a:rPr>
              <a:t>’legelő’, </a:t>
            </a:r>
          </a:p>
          <a:p>
            <a:pPr algn="just"/>
            <a:r>
              <a:rPr lang="hu-HU" sz="2800" i="1" dirty="0" err="1">
                <a:latin typeface="Times New Roman" panose="02020603050405020304" pitchFamily="18" charset="0"/>
              </a:rPr>
              <a:t>ciher</a:t>
            </a:r>
            <a:r>
              <a:rPr lang="hu-HU" sz="2800" dirty="0">
                <a:latin typeface="Times New Roman" panose="02020603050405020304" pitchFamily="18" charset="0"/>
              </a:rPr>
              <a:t> ’apró bokrokkal benőtt terület’, ’bozót’</a:t>
            </a:r>
          </a:p>
          <a:p>
            <a:pPr algn="just"/>
            <a:r>
              <a:rPr lang="hu-HU" sz="2800" i="1" dirty="0">
                <a:latin typeface="Times New Roman" panose="02020603050405020304" pitchFamily="18" charset="0"/>
              </a:rPr>
              <a:t>láz</a:t>
            </a:r>
            <a:r>
              <a:rPr lang="hu-HU" sz="2800" dirty="0">
                <a:latin typeface="Times New Roman" panose="02020603050405020304" pitchFamily="18" charset="0"/>
              </a:rPr>
              <a:t> ’erdei tisztáz, irtás’</a:t>
            </a:r>
          </a:p>
          <a:p>
            <a:pPr algn="just"/>
            <a:r>
              <a:rPr lang="hu-HU" sz="2800" i="1" dirty="0" err="1">
                <a:latin typeface="Times New Roman" panose="02020603050405020304" pitchFamily="18" charset="0"/>
              </a:rPr>
              <a:t>kot</a:t>
            </a:r>
            <a:r>
              <a:rPr lang="hu-HU" sz="2800" i="1" dirty="0">
                <a:latin typeface="Times New Roman" panose="02020603050405020304" pitchFamily="18" charset="0"/>
              </a:rPr>
              <a:t>, </a:t>
            </a:r>
            <a:r>
              <a:rPr lang="hu-HU" sz="2800" i="1" dirty="0" err="1">
                <a:latin typeface="Times New Roman" panose="02020603050405020304" pitchFamily="18" charset="0"/>
              </a:rPr>
              <a:t>kotú</a:t>
            </a:r>
            <a:r>
              <a:rPr lang="hu-HU" sz="2800" i="1" dirty="0">
                <a:latin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</a:rPr>
              <a:t>’hajlat, mélyedés, gödör’</a:t>
            </a:r>
            <a:endParaRPr lang="hu-HU" sz="2800" dirty="0"/>
          </a:p>
          <a:p>
            <a:pPr algn="just"/>
            <a:endParaRPr lang="hu-HU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u-HU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1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dirty="0"/>
              <a:t>A tudományos hasznosíthatóság szempontjából</a:t>
            </a:r>
          </a:p>
        </p:txBody>
      </p:sp>
      <p:sp>
        <p:nvSpPr>
          <p:cNvPr id="5" name="Téglalap 4"/>
          <p:cNvSpPr/>
          <p:nvPr/>
        </p:nvSpPr>
        <p:spPr>
          <a:xfrm>
            <a:off x="942974" y="1825625"/>
            <a:ext cx="10583617" cy="343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3345" algn="just" hangingPunct="0">
              <a:lnSpc>
                <a:spcPct val="103000"/>
              </a:lnSpc>
              <a:spcBef>
                <a:spcPts val="45"/>
              </a:spcBef>
              <a:spcAft>
                <a:spcPts val="1200"/>
              </a:spcAft>
            </a:pPr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helynevek és a </a:t>
            </a:r>
            <a:r>
              <a:rPr lang="hu-H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kontaktológia</a:t>
            </a:r>
            <a:endParaRPr lang="hu-H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3345" algn="just" hangingPunct="0">
              <a:lnSpc>
                <a:spcPct val="103000"/>
              </a:lnSpc>
              <a:spcBef>
                <a:spcPts val="45"/>
              </a:spcBef>
              <a:spcAft>
                <a:spcPts val="1200"/>
              </a:spcAft>
            </a:pPr>
            <a:endParaRPr lang="hu-H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3345" algn="just" hangingPunct="0">
              <a:lnSpc>
                <a:spcPct val="103000"/>
              </a:lnSpc>
              <a:spcBef>
                <a:spcPts val="45"/>
              </a:spcBef>
              <a:spcAft>
                <a:spcPts val="12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hu-H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Bencz</a:t>
            </a:r>
            <a:r>
              <a:rPr lang="hu-H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&gt;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r.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Benț				</a:t>
            </a:r>
            <a:r>
              <a:rPr lang="ro-RO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Pikét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~ Sárga-pikét &lt;</a:t>
            </a:r>
            <a:r>
              <a:rPr lang="ro-RO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Pichet</a:t>
            </a:r>
            <a:endParaRPr lang="ro-RO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3345" algn="just" hangingPunct="0">
              <a:lnSpc>
                <a:spcPct val="103000"/>
              </a:lnSpc>
              <a:spcBef>
                <a:spcPts val="45"/>
              </a:spcBef>
              <a:spcAft>
                <a:spcPts val="12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hu-H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Vásáros &gt;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r. </a:t>
            </a:r>
            <a:r>
              <a:rPr lang="hu-H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ârgușor			</a:t>
            </a:r>
            <a:r>
              <a:rPr lang="ro-RO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Dikk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o-RO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</a:t>
            </a:r>
          </a:p>
          <a:p>
            <a:pPr marR="93345" algn="just" hangingPunct="0">
              <a:lnSpc>
                <a:spcPct val="103000"/>
              </a:lnSpc>
              <a:spcBef>
                <a:spcPts val="45"/>
              </a:spcBef>
              <a:spcAft>
                <a:spcPts val="1200"/>
              </a:spcAft>
            </a:pPr>
            <a:r>
              <a:rPr lang="ro-RO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Fordul</a:t>
            </a:r>
            <a:r>
              <a:rPr lang="hu-H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ó, forduló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r. </a:t>
            </a:r>
            <a:r>
              <a:rPr lang="hu-HU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Furdul</a:t>
            </a:r>
            <a:r>
              <a:rPr lang="ro-RO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ău</a:t>
            </a:r>
            <a:r>
              <a:rPr lang="ro-RO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ro-RO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Primöria</a:t>
            </a:r>
            <a:r>
              <a:rPr lang="ro-RO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 r. </a:t>
            </a:r>
            <a:r>
              <a:rPr lang="ro-RO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primărie</a:t>
            </a:r>
            <a:endParaRPr lang="hu-HU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3345" algn="just" hangingPunct="0">
              <a:lnSpc>
                <a:spcPct val="103000"/>
              </a:lnSpc>
              <a:spcBef>
                <a:spcPts val="45"/>
              </a:spcBef>
              <a:spcAft>
                <a:spcPts val="1200"/>
              </a:spcAft>
            </a:pP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84822"/>
            <a:ext cx="10515600" cy="1128824"/>
          </a:xfrm>
        </p:spPr>
        <p:txBody>
          <a:bodyPr>
            <a:normAutofit/>
          </a:bodyPr>
          <a:lstStyle/>
          <a:p>
            <a:r>
              <a:rPr lang="hu-HU" sz="4000" dirty="0"/>
              <a:t>A tudományos hasznosíthatóság szempontjából</a:t>
            </a:r>
          </a:p>
        </p:txBody>
      </p:sp>
      <p:sp>
        <p:nvSpPr>
          <p:cNvPr id="4" name="Téglalap 3"/>
          <p:cNvSpPr/>
          <p:nvPr/>
        </p:nvSpPr>
        <p:spPr>
          <a:xfrm>
            <a:off x="748048" y="1584102"/>
            <a:ext cx="11010363" cy="510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3345" algn="just" hangingPunct="0">
              <a:lnSpc>
                <a:spcPct val="102000"/>
              </a:lnSpc>
              <a:spcAft>
                <a:spcPts val="1200"/>
              </a:spcAft>
            </a:pPr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helynevek és a dialektológia</a:t>
            </a:r>
          </a:p>
          <a:p>
            <a:pPr marR="93345" algn="just" hangingPunct="0">
              <a:lnSpc>
                <a:spcPct val="102000"/>
              </a:lnSpc>
              <a:spcAft>
                <a:spcPts val="1200"/>
              </a:spcAft>
            </a:pPr>
            <a:endParaRPr lang="hu-H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93345" algn="just" hangingPunct="0">
              <a:lnSpc>
                <a:spcPct val="102000"/>
              </a:lnSpc>
              <a:spcAft>
                <a:spcPts val="1200"/>
              </a:spcAft>
            </a:pPr>
            <a:r>
              <a:rPr lang="hu-H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Bódi-kút </a:t>
            </a:r>
            <a:r>
              <a:rPr lang="hu-H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2018: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hu-HU" sz="2400" i="1" dirty="0" err="1">
                <a:latin typeface="Times New 5Diacritical" pitchFamily="2" charset="0"/>
                <a:ea typeface="Times New Roman" panose="02020603050405020304" pitchFamily="18" charset="0"/>
              </a:rPr>
              <a:t>ï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di-kút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~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Csohos-kút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hu-H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| 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hu-HU" sz="2400" i="1" dirty="0" err="1">
                <a:latin typeface="Times New 5Diacritical" pitchFamily="2" charset="0"/>
                <a:ea typeface="Times New Roman" panose="02020603050405020304" pitchFamily="18" charset="0"/>
              </a:rPr>
              <a:t>ï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zsi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bácsi takarította mindig a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hu-HU" sz="2400" i="1" dirty="0" err="1">
                <a:latin typeface="Times New 5Diacritical" pitchFamily="2" charset="0"/>
                <a:ea typeface="Times New Roman" panose="02020603050405020304" pitchFamily="18" charset="0"/>
              </a:rPr>
              <a:t>ï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di-kútat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Egy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ojan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kútat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amiből ivott itt a felszegi utca. És mindig ű takarította, mer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aszonta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hogy ű használta a legtöbb vizet, ű takarítsa ki. A falu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vígin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lakott. És akkor, mikor lement takarítani, a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kútat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hát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ojan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három-négy méteres kút, és akkor viccelésből, ahogy lement, a létrának, a létrát áttették az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ellenkez</a:t>
            </a:r>
            <a:r>
              <a:rPr lang="hu-HU" sz="2400" i="1" dirty="0" err="1">
                <a:latin typeface="Times New 5Diacritical" pitchFamily="2" charset="0"/>
                <a:ea typeface="Times New Roman" panose="02020603050405020304" pitchFamily="18" charset="0"/>
              </a:rPr>
              <a:t>¥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ódalra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Aztán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hu-HU" sz="2400" i="1" dirty="0" err="1">
                <a:latin typeface="Times New 5Diacritical" pitchFamily="2" charset="0"/>
                <a:ea typeface="Times New Roman" panose="02020603050405020304" pitchFamily="18" charset="0"/>
              </a:rPr>
              <a:t>ï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zsi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bácsi mind takarította a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kútat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és mondták neki, hogy: – Jóska, meg tudnád mondani, hogy merre van a csatári torony? – Aszongya: – Annyit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forgolóztál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fogadjunk, nem tudod megmondani! – De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ojan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fontos embernek is tartotta magát. – Hát – aszongya – hogyne tudnám megmondani! Erről, itt jöttem fel a létrán, a hátam, a dél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ódal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az meg a hátam mögött pont Csatár. – És pont fordítva 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hu-HU" sz="2400" i="1" dirty="0" err="1">
                <a:latin typeface="Times New 5Diacritical" pitchFamily="2" charset="0"/>
                <a:ea typeface="Times New Roman" panose="02020603050405020304" pitchFamily="18" charset="0"/>
              </a:rPr>
              <a:t>ï</a:t>
            </a:r>
            <a:r>
              <a:rPr lang="hu-H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hu-H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5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993050"/>
            <a:ext cx="10933090" cy="357062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helynevek és a szociolingvisztika</a:t>
            </a:r>
          </a:p>
          <a:p>
            <a:pPr marL="0" indent="0" algn="just">
              <a:buNone/>
            </a:pP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Tősgyökeres/nem tősgyökeres lakosságra utaló nevek: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Falu, Víkend sor</a:t>
            </a:r>
          </a:p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Etnikai többség/etnikai kisebbség: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Román-telep, Cigány-sor, Cigány-Páskom</a:t>
            </a:r>
          </a:p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Felekezeti többség/felekezeti kisebbség: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Zsidó utca, Pápista utca</a:t>
            </a:r>
          </a:p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Gazdagok/szegények: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Proletár-föld, Big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Brother-ház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beköltözés körülményei miatt)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8200" y="455278"/>
            <a:ext cx="10515600" cy="1128824"/>
          </a:xfrm>
        </p:spPr>
        <p:txBody>
          <a:bodyPr>
            <a:normAutofit/>
          </a:bodyPr>
          <a:lstStyle/>
          <a:p>
            <a:r>
              <a:rPr lang="hu-HU" sz="4000" dirty="0"/>
              <a:t>A tudományos hasznosíthatóság szempontjából</a:t>
            </a:r>
          </a:p>
        </p:txBody>
      </p:sp>
    </p:spTree>
    <p:extLst>
      <p:ext uri="{BB962C8B-B14F-4D97-AF65-F5344CB8AC3E}">
        <p14:creationId xmlns:p14="http://schemas.microsoft.com/office/powerpoint/2010/main" val="2168543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Egyéb területek: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228045"/>
            <a:ext cx="10515600" cy="3948918"/>
          </a:xfrm>
        </p:spPr>
        <p:txBody>
          <a:bodyPr/>
          <a:lstStyle/>
          <a:p>
            <a:r>
              <a:rPr lang="hu-HU" dirty="0"/>
              <a:t>történettudomány (pl. település- és birtoklástörténet, helytörténet, történeti földrajz, néprajztudomány, régészet),</a:t>
            </a:r>
          </a:p>
          <a:p>
            <a:r>
              <a:rPr lang="hu-HU" dirty="0"/>
              <a:t>kultúra- és művelődéstörténet, </a:t>
            </a:r>
          </a:p>
          <a:p>
            <a:r>
              <a:rPr lang="hu-HU" dirty="0"/>
              <a:t>kartográfia stb.</a:t>
            </a:r>
          </a:p>
        </p:txBody>
      </p:sp>
    </p:spTree>
    <p:extLst>
      <p:ext uri="{BB962C8B-B14F-4D97-AF65-F5344CB8AC3E}">
        <p14:creationId xmlns:p14="http://schemas.microsoft.com/office/powerpoint/2010/main" val="3270960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03496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sz="4800" b="1" dirty="0"/>
              <a:t>Magyar Nemzeti Helynévtár Program – helynévgyűjtés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t="695" r="5183" b="7491"/>
          <a:stretch/>
        </p:blipFill>
        <p:spPr>
          <a:xfrm>
            <a:off x="5868537" y="3591832"/>
            <a:ext cx="6204349" cy="326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-366" t="5829" r="4123" b="7041"/>
          <a:stretch/>
        </p:blipFill>
        <p:spPr>
          <a:xfrm>
            <a:off x="7063004" y="1470634"/>
            <a:ext cx="5009882" cy="2550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t="-193" r="6157" b="6813"/>
          <a:stretch/>
        </p:blipFill>
        <p:spPr>
          <a:xfrm>
            <a:off x="95534" y="3235554"/>
            <a:ext cx="6474998" cy="362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-223" r="5316" b="6694"/>
          <a:stretch/>
        </p:blipFill>
        <p:spPr>
          <a:xfrm>
            <a:off x="95534" y="1470634"/>
            <a:ext cx="6967470" cy="386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153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D3F3F7-FDCE-4707-9C40-E3BE2382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98" y="255008"/>
            <a:ext cx="11259403" cy="673040"/>
          </a:xfrm>
        </p:spPr>
        <p:txBody>
          <a:bodyPr>
            <a:normAutofit fontScale="90000"/>
          </a:bodyPr>
          <a:lstStyle/>
          <a:p>
            <a:r>
              <a:rPr lang="hu-HU" dirty="0"/>
              <a:t>Könyvtárhasználati szakasz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72DB87A-3B50-440B-8F2D-20E100AB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8" y="1192542"/>
            <a:ext cx="11259402" cy="336581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E431478-EA9C-4302-B401-EB3243A9F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9" y="4667534"/>
            <a:ext cx="11243481" cy="17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39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757F-D3FC-9724-44BA-A2A3E244A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96A0B0-303B-3A0A-EDE9-A013D343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8" y="383054"/>
            <a:ext cx="10515600" cy="1325563"/>
          </a:xfrm>
        </p:spPr>
        <p:txBody>
          <a:bodyPr/>
          <a:lstStyle/>
          <a:p>
            <a:r>
              <a:rPr lang="hu-HU" dirty="0"/>
              <a:t>Interjúkészítő szakasz: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3739E41-781D-1DE7-A254-70932265C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1" y="1948561"/>
            <a:ext cx="3272118" cy="327211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4D3E482-5245-E0CD-E7B8-8B76BEDB5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07" y="1944079"/>
            <a:ext cx="4414557" cy="3272118"/>
          </a:xfrm>
          <a:prstGeom prst="rect">
            <a:avLst/>
          </a:prstGeom>
        </p:spPr>
      </p:pic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96AB3CE5-453A-AE6D-21AA-EB00B816C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89" y="1958157"/>
            <a:ext cx="3272118" cy="3272118"/>
          </a:xfrm>
        </p:spPr>
      </p:pic>
    </p:spTree>
    <p:extLst>
      <p:ext uri="{BB962C8B-B14F-4D97-AF65-F5344CB8AC3E}">
        <p14:creationId xmlns:p14="http://schemas.microsoft.com/office/powerpoint/2010/main" val="373464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305317"/>
            <a:ext cx="10515600" cy="387164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Bevezetés: Helynévtan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hu-HU" dirty="0"/>
              <a:t> Miért érdekesek a helynevek?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Magyar Nemzeti Helynévtár Program célkitűzései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Partiumi Területi Kutatások Intézete </a:t>
            </a:r>
            <a:r>
              <a:rPr lang="hu-HU" dirty="0">
                <a:latin typeface="Times New 5Diacritical" pitchFamily="2" charset="0"/>
              </a:rPr>
              <a:t>– </a:t>
            </a:r>
            <a:r>
              <a:rPr lang="hu-HU" dirty="0"/>
              <a:t>A Partiumi Keresztény Egyetem szerepe/helye a Magyar Nemzeti Helynévtár Programban</a:t>
            </a:r>
          </a:p>
        </p:txBody>
      </p:sp>
    </p:spTree>
    <p:extLst>
      <p:ext uri="{BB962C8B-B14F-4D97-AF65-F5344CB8AC3E}">
        <p14:creationId xmlns:p14="http://schemas.microsoft.com/office/powerpoint/2010/main" val="386230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Interjúkészítő szakasz: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944710"/>
            <a:ext cx="10515600" cy="4913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 kikérdezés módszere </a:t>
            </a:r>
            <a:r>
              <a:rPr lang="hu-HU" dirty="0">
                <a:cs typeface="Times New Roman" panose="02020603050405020304" pitchFamily="18" charset="0"/>
              </a:rPr>
              <a:t>→ félig strukturált interjúk.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nevek és a nevek hiteles nyelvi alakja,</a:t>
            </a:r>
          </a:p>
          <a:p>
            <a:r>
              <a:rPr lang="hu-HU" dirty="0"/>
              <a:t>a kifejezések nyelvhasználati sajátosságai, </a:t>
            </a:r>
          </a:p>
          <a:p>
            <a:r>
              <a:rPr lang="hu-HU" dirty="0"/>
              <a:t>a nevek által jelölt hely jellege, leírása,</a:t>
            </a:r>
          </a:p>
          <a:p>
            <a:r>
              <a:rPr lang="hu-HU" dirty="0"/>
              <a:t>pontos elhelyezkedése,</a:t>
            </a:r>
          </a:p>
          <a:p>
            <a:r>
              <a:rPr lang="hu-HU" dirty="0"/>
              <a:t>a vonatkozó történeti ismeretek,</a:t>
            </a:r>
          </a:p>
          <a:p>
            <a:r>
              <a:rPr lang="hu-HU" dirty="0"/>
              <a:t>a néphagyományok,</a:t>
            </a:r>
          </a:p>
          <a:p>
            <a:r>
              <a:rPr lang="hu-HU" dirty="0"/>
              <a:t>a nevek eredetének és eredeti értelmének magyarázata.</a:t>
            </a:r>
          </a:p>
        </p:txBody>
      </p:sp>
    </p:spTree>
    <p:extLst>
      <p:ext uri="{BB962C8B-B14F-4D97-AF65-F5344CB8AC3E}">
        <p14:creationId xmlns:p14="http://schemas.microsoft.com/office/powerpoint/2010/main" val="260861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8" y="1804051"/>
            <a:ext cx="5181600" cy="4480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/>
              <a:t>Kutatott települések:</a:t>
            </a:r>
          </a:p>
          <a:p>
            <a:r>
              <a:rPr lang="hu-HU" sz="2400" dirty="0"/>
              <a:t>Hegyközcsatár</a:t>
            </a:r>
          </a:p>
          <a:p>
            <a:r>
              <a:rPr lang="hu-HU" sz="2400" dirty="0"/>
              <a:t>Hegyköztóttelek</a:t>
            </a:r>
          </a:p>
          <a:p>
            <a:r>
              <a:rPr lang="hu-HU" sz="2400" dirty="0"/>
              <a:t>Siter</a:t>
            </a:r>
          </a:p>
          <a:p>
            <a:r>
              <a:rPr lang="hu-HU" sz="2400" dirty="0" err="1"/>
              <a:t>Sitervölgy</a:t>
            </a:r>
            <a:endParaRPr lang="hu-HU" sz="2400" dirty="0"/>
          </a:p>
          <a:p>
            <a:r>
              <a:rPr lang="hu-HU" sz="2400" dirty="0"/>
              <a:t>Hegyközpályi</a:t>
            </a:r>
          </a:p>
          <a:p>
            <a:r>
              <a:rPr lang="hu-HU" sz="2400" dirty="0"/>
              <a:t>Hegyközszáldobágy</a:t>
            </a:r>
          </a:p>
          <a:p>
            <a:r>
              <a:rPr lang="hu-HU" sz="2400" dirty="0"/>
              <a:t>Hegyközújlak</a:t>
            </a:r>
          </a:p>
          <a:p>
            <a:r>
              <a:rPr lang="hu-HU" sz="2400" dirty="0"/>
              <a:t>Kisbábony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172204" y="2398730"/>
            <a:ext cx="5486399" cy="3670020"/>
          </a:xfrm>
        </p:spPr>
        <p:txBody>
          <a:bodyPr>
            <a:normAutofit fontScale="25000" lnSpcReduction="20000"/>
          </a:bodyPr>
          <a:lstStyle/>
          <a:p>
            <a:r>
              <a:rPr lang="hu-HU" sz="9600" dirty="0"/>
              <a:t>Szalárd</a:t>
            </a:r>
          </a:p>
          <a:p>
            <a:r>
              <a:rPr lang="hu-HU" sz="9600" dirty="0"/>
              <a:t>Jákóhodos</a:t>
            </a:r>
          </a:p>
          <a:p>
            <a:r>
              <a:rPr lang="hu-HU" sz="9600" dirty="0"/>
              <a:t>Hegyközszentimre</a:t>
            </a:r>
          </a:p>
          <a:p>
            <a:r>
              <a:rPr lang="hu-HU" sz="9600" dirty="0"/>
              <a:t>Bihar</a:t>
            </a:r>
          </a:p>
          <a:p>
            <a:r>
              <a:rPr lang="hu-HU" sz="9600" dirty="0"/>
              <a:t>Hegyközkovácsi</a:t>
            </a:r>
          </a:p>
          <a:p>
            <a:r>
              <a:rPr lang="hu-HU" sz="9600" dirty="0"/>
              <a:t>Paptamási</a:t>
            </a:r>
          </a:p>
          <a:p>
            <a:r>
              <a:rPr lang="hu-HU" sz="9600" dirty="0" err="1"/>
              <a:t>Nyüved</a:t>
            </a:r>
            <a:endParaRPr lang="hu-HU" sz="9600" dirty="0"/>
          </a:p>
          <a:p>
            <a:r>
              <a:rPr lang="hu-HU" sz="9600" dirty="0" err="1"/>
              <a:t>Kügypuszta</a:t>
            </a:r>
            <a:endParaRPr lang="hu-HU" sz="9600" dirty="0"/>
          </a:p>
          <a:p>
            <a:r>
              <a:rPr lang="hu-HU" sz="9600" dirty="0" err="1"/>
              <a:t>Pelbárthida</a:t>
            </a:r>
            <a:endParaRPr lang="hu-HU" sz="9600" dirty="0"/>
          </a:p>
        </p:txBody>
      </p:sp>
      <p:sp>
        <p:nvSpPr>
          <p:cNvPr id="6" name="Téglalap 5"/>
          <p:cNvSpPr/>
          <p:nvPr/>
        </p:nvSpPr>
        <p:spPr>
          <a:xfrm>
            <a:off x="838199" y="499112"/>
            <a:ext cx="10994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/>
              <a:t>A Partiumi Területi Kutatások Intézete hogyan/milyen formában vesz részt ebben a munkában? </a:t>
            </a:r>
          </a:p>
        </p:txBody>
      </p:sp>
    </p:spTree>
    <p:extLst>
      <p:ext uri="{BB962C8B-B14F-4D97-AF65-F5344CB8AC3E}">
        <p14:creationId xmlns:p14="http://schemas.microsoft.com/office/powerpoint/2010/main" val="1523328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5B9AC-569D-E798-081A-98F22AC9C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6D9EE365-0313-3220-A62C-C993590F3A11}"/>
              </a:ext>
            </a:extLst>
          </p:cNvPr>
          <p:cNvSpPr/>
          <p:nvPr/>
        </p:nvSpPr>
        <p:spPr>
          <a:xfrm>
            <a:off x="838199" y="499112"/>
            <a:ext cx="10994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/>
              <a:t>A Partiumi Keresztény Egyetem hogyan/milyen formában vesz részt ebben a munkában? 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0C399102-A1A6-16C6-3477-9F9C3413F547}"/>
              </a:ext>
            </a:extLst>
          </p:cNvPr>
          <p:cNvSpPr/>
          <p:nvPr/>
        </p:nvSpPr>
        <p:spPr>
          <a:xfrm>
            <a:off x="838199" y="2167116"/>
            <a:ext cx="582930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Kötetek: </a:t>
            </a:r>
            <a:endParaRPr lang="hu-HU" sz="2400" dirty="0"/>
          </a:p>
          <a:p>
            <a:r>
              <a:rPr lang="hu-HU" sz="2400" dirty="0"/>
              <a:t>Szilágyi-Varga Zsuzsa: </a:t>
            </a:r>
            <a:r>
              <a:rPr lang="hu-HU" sz="2400" i="1" dirty="0"/>
              <a:t>A bihari Felső-Hegyköz helynevei </a:t>
            </a:r>
            <a:r>
              <a:rPr lang="hu-HU" sz="2400" dirty="0"/>
              <a:t>(2023)</a:t>
            </a:r>
          </a:p>
          <a:p>
            <a:r>
              <a:rPr lang="hu-HU" sz="2400" dirty="0"/>
              <a:t>Szilágyi-Varga Zsuzsa: </a:t>
            </a:r>
            <a:r>
              <a:rPr lang="hu-HU" sz="2400" i="1" dirty="0"/>
              <a:t>Helynév-szociológiai vizsgálatok a Partiumban </a:t>
            </a:r>
            <a:r>
              <a:rPr lang="hu-HU" sz="2400" dirty="0"/>
              <a:t>(2024)</a:t>
            </a:r>
          </a:p>
          <a:p>
            <a:endParaRPr lang="hu-HU" sz="28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005396B-968C-B2A2-37EA-E0D476124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0" y="2219861"/>
            <a:ext cx="2581835" cy="342899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1205DFF-B5D7-4426-E99B-1F6C61C2D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132" r="-2000" b="18769"/>
          <a:stretch/>
        </p:blipFill>
        <p:spPr>
          <a:xfrm>
            <a:off x="9363075" y="2219860"/>
            <a:ext cx="22098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566" b="6147"/>
          <a:stretch/>
        </p:blipFill>
        <p:spPr>
          <a:xfrm>
            <a:off x="258444" y="327546"/>
            <a:ext cx="11797296" cy="626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0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Kutató hallgatóink: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999129"/>
            <a:ext cx="5015753" cy="4858871"/>
          </a:xfrm>
        </p:spPr>
        <p:txBody>
          <a:bodyPr>
            <a:noAutofit/>
          </a:bodyPr>
          <a:lstStyle/>
          <a:p>
            <a:r>
              <a:rPr lang="hu-HU" sz="1800" dirty="0" err="1"/>
              <a:t>Dihenes</a:t>
            </a:r>
            <a:r>
              <a:rPr lang="hu-HU" sz="1800" dirty="0"/>
              <a:t> Zsuzsánna – Bihar megye: </a:t>
            </a:r>
            <a:r>
              <a:rPr lang="hu-HU" sz="1800" dirty="0" err="1"/>
              <a:t>Szalacs</a:t>
            </a:r>
            <a:endParaRPr lang="hu-HU" sz="1800" dirty="0"/>
          </a:p>
          <a:p>
            <a:pPr algn="l"/>
            <a:r>
              <a:rPr lang="hu-HU" sz="1800" b="0" i="0" dirty="0">
                <a:solidFill>
                  <a:srgbClr val="222222"/>
                </a:solidFill>
                <a:effectLst/>
              </a:rPr>
              <a:t>Badar Ivett – Bihar megye: </a:t>
            </a:r>
            <a:r>
              <a:rPr lang="hu-HU" sz="1800" b="0" i="0" dirty="0" err="1">
                <a:solidFill>
                  <a:srgbClr val="222222"/>
                </a:solidFill>
                <a:effectLst/>
              </a:rPr>
              <a:t>Érsemjén</a:t>
            </a:r>
            <a:endParaRPr lang="hu-HU" sz="1800" b="0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hu-HU" sz="1800" b="0" i="0" dirty="0" err="1">
                <a:solidFill>
                  <a:srgbClr val="222222"/>
                </a:solidFill>
                <a:effectLst/>
              </a:rPr>
              <a:t>Corodi</a:t>
            </a:r>
            <a:r>
              <a:rPr lang="hu-HU" sz="1800" b="0" i="0" dirty="0">
                <a:solidFill>
                  <a:srgbClr val="222222"/>
                </a:solidFill>
                <a:effectLst/>
              </a:rPr>
              <a:t> Victor – Bihar megye: </a:t>
            </a:r>
            <a:r>
              <a:rPr lang="hu-HU" sz="1800" b="0" i="0" dirty="0" err="1">
                <a:solidFill>
                  <a:srgbClr val="222222"/>
                </a:solidFill>
                <a:effectLst/>
              </a:rPr>
              <a:t>Éradony</a:t>
            </a:r>
            <a:endParaRPr lang="hu-HU" sz="1800" b="0" i="0" dirty="0">
              <a:solidFill>
                <a:srgbClr val="222222"/>
              </a:solidFill>
              <a:effectLst/>
            </a:endParaRPr>
          </a:p>
          <a:p>
            <a:r>
              <a:rPr lang="hu-HU" sz="1800" dirty="0">
                <a:solidFill>
                  <a:srgbClr val="222222"/>
                </a:solidFill>
              </a:rPr>
              <a:t>Mezei Renáta Tünde – Bihar megye: </a:t>
            </a:r>
            <a:r>
              <a:rPr lang="hu-HU" sz="1800" dirty="0" err="1">
                <a:solidFill>
                  <a:srgbClr val="222222"/>
                </a:solidFill>
              </a:rPr>
              <a:t>Nagykágya</a:t>
            </a:r>
            <a:endParaRPr lang="hu-HU" sz="1800" dirty="0">
              <a:solidFill>
                <a:srgbClr val="222222"/>
              </a:solidFill>
            </a:endParaRPr>
          </a:p>
          <a:p>
            <a:pPr algn="l"/>
            <a:r>
              <a:rPr lang="hu-HU" sz="1800" b="0" i="0" dirty="0">
                <a:solidFill>
                  <a:srgbClr val="222222"/>
                </a:solidFill>
                <a:effectLst/>
              </a:rPr>
              <a:t>Kupás Nóra Ágnes – Bihar megye: Bors</a:t>
            </a:r>
          </a:p>
          <a:p>
            <a:r>
              <a:rPr lang="hu-HU" sz="1800" dirty="0" err="1"/>
              <a:t>Szőlősi</a:t>
            </a:r>
            <a:r>
              <a:rPr lang="hu-HU" sz="1800" dirty="0"/>
              <a:t> Erzsébet Vivien – Szilágy megye: </a:t>
            </a:r>
            <a:r>
              <a:rPr lang="hu-HU" sz="1800" dirty="0" err="1"/>
              <a:t>Sarmaság</a:t>
            </a:r>
            <a:r>
              <a:rPr lang="hu-HU" sz="1800" dirty="0"/>
              <a:t>, </a:t>
            </a:r>
            <a:r>
              <a:rPr lang="hu-HU" sz="1800" dirty="0" err="1"/>
              <a:t>Szilágylompért</a:t>
            </a:r>
            <a:r>
              <a:rPr lang="hu-HU" sz="1800" dirty="0"/>
              <a:t>, </a:t>
            </a:r>
            <a:r>
              <a:rPr lang="hu-HU" sz="1800" dirty="0" err="1"/>
              <a:t>Selymesilosva</a:t>
            </a:r>
            <a:endParaRPr lang="hu-HU" sz="1800" dirty="0"/>
          </a:p>
          <a:p>
            <a:pPr algn="l"/>
            <a:r>
              <a:rPr lang="hu-HU" sz="1800" b="0" i="0" dirty="0">
                <a:solidFill>
                  <a:srgbClr val="222222"/>
                </a:solidFill>
                <a:effectLst/>
              </a:rPr>
              <a:t>Sárközi Tamara – Szilágy megye: </a:t>
            </a:r>
            <a:r>
              <a:rPr lang="hu-HU" sz="1800" b="0" i="0" dirty="0" err="1">
                <a:solidFill>
                  <a:srgbClr val="222222"/>
                </a:solidFill>
                <a:effectLst/>
              </a:rPr>
              <a:t>Lecsmér</a:t>
            </a:r>
            <a:endParaRPr lang="hu-HU" sz="1800" b="0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hu-HU" sz="1800" b="0" i="0" dirty="0">
                <a:solidFill>
                  <a:srgbClr val="222222"/>
                </a:solidFill>
                <a:effectLst/>
              </a:rPr>
              <a:t>Lipták Vivien – Szatmár megye: </a:t>
            </a:r>
            <a:r>
              <a:rPr lang="hu-HU" sz="1800" b="0" i="0" dirty="0" err="1">
                <a:solidFill>
                  <a:srgbClr val="222222"/>
                </a:solidFill>
                <a:effectLst/>
              </a:rPr>
              <a:t>Krasznabéltek</a:t>
            </a:r>
            <a:endParaRPr lang="hu-HU" sz="1800" b="0" i="0" dirty="0">
              <a:solidFill>
                <a:srgbClr val="222222"/>
              </a:solidFill>
              <a:effectLst/>
            </a:endParaRPr>
          </a:p>
          <a:p>
            <a:r>
              <a:rPr lang="hu-HU" sz="1800" b="0" i="0" dirty="0" err="1">
                <a:solidFill>
                  <a:srgbClr val="222222"/>
                </a:solidFill>
                <a:effectLst/>
              </a:rPr>
              <a:t>Danci</a:t>
            </a:r>
            <a:r>
              <a:rPr lang="hu-HU" sz="1800" b="0" i="0" dirty="0">
                <a:solidFill>
                  <a:srgbClr val="222222"/>
                </a:solidFill>
                <a:effectLst/>
              </a:rPr>
              <a:t> Anasztázia – Szatmár megye: Egri</a:t>
            </a:r>
          </a:p>
          <a:p>
            <a:r>
              <a:rPr lang="hu-HU" sz="1800" dirty="0"/>
              <a:t>Mezei Zsolt – </a:t>
            </a:r>
            <a:r>
              <a:rPr lang="hu-HU" sz="1800" dirty="0" err="1"/>
              <a:t>Kovászna</a:t>
            </a:r>
            <a:r>
              <a:rPr lang="hu-HU" sz="1800" dirty="0"/>
              <a:t> megye: Lécfalva</a:t>
            </a:r>
          </a:p>
          <a:p>
            <a:pPr algn="l"/>
            <a:endParaRPr lang="hu-HU" sz="20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279DFF5-9FF8-93C5-938B-637109AD5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1"/>
          <a:stretch/>
        </p:blipFill>
        <p:spPr>
          <a:xfrm>
            <a:off x="5993115" y="2398356"/>
            <a:ext cx="5946192" cy="401140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345FD91-8F6A-8A81-CFA8-2B45962EA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07" y="273422"/>
            <a:ext cx="3155577" cy="315557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62F80E2-2F9F-9C7D-7D30-77D83821F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15" y="273423"/>
            <a:ext cx="3155577" cy="31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27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33734" y="2262164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19406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8112" y="248753"/>
            <a:ext cx="10058400" cy="178610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sz="4000" b="1" dirty="0"/>
              <a:t>Nevek</a:t>
            </a:r>
          </a:p>
          <a:p>
            <a:pPr marL="0" indent="0" algn="ctr">
              <a:buNone/>
            </a:pPr>
            <a:r>
              <a:rPr lang="hu-HU" sz="4000" b="1" dirty="0"/>
              <a:t>Helynevek</a:t>
            </a:r>
          </a:p>
          <a:p>
            <a:pPr marL="0" indent="0" algn="ctr">
              <a:buNone/>
            </a:pPr>
            <a:r>
              <a:rPr lang="hu-HU" sz="4000" b="1" dirty="0"/>
              <a:t>HELYNÉV 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Településnév?</a:t>
            </a:r>
            <a:endParaRPr lang="hu-HU" sz="4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06" y="3149957"/>
            <a:ext cx="5074813" cy="31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4441"/>
            <a:ext cx="6003976" cy="40221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637"/>
            <a:ext cx="6188024" cy="347472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977" y="12696"/>
            <a:ext cx="6188024" cy="46410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98832" y="3436084"/>
            <a:ext cx="4579729" cy="34347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267" y="3436083"/>
            <a:ext cx="5072733" cy="34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49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82" y="244699"/>
            <a:ext cx="11372045" cy="632352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sz="3900" dirty="0">
                <a:solidFill>
                  <a:srgbClr val="00B050"/>
                </a:solidFill>
              </a:rPr>
              <a:t>Helynévfajták: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dirty="0">
                <a:solidFill>
                  <a:srgbClr val="00B050"/>
                </a:solidFill>
              </a:rPr>
              <a:t>1. víznevek: </a:t>
            </a:r>
            <a:r>
              <a:rPr lang="hu-HU" dirty="0"/>
              <a:t>1.1. folyóvizek, 1.2. állóvizek, 1.3. álló- és folyóvizek részei,1.4. források és kutak nevei</a:t>
            </a:r>
          </a:p>
          <a:p>
            <a:pPr marL="0" indent="0" algn="just">
              <a:buNone/>
            </a:pPr>
            <a:r>
              <a:rPr lang="hu-HU" dirty="0">
                <a:solidFill>
                  <a:srgbClr val="00B050"/>
                </a:solidFill>
              </a:rPr>
              <a:t>2. vízparti helyek nevei:</a:t>
            </a:r>
            <a:r>
              <a:rPr lang="hu-HU" dirty="0"/>
              <a:t> 2.1. vízpartok, partszakaszok, árterületek, gátak, töltések nevei, 2.2. félszigetek, víztörők, földnyelvek nevei, 2.3. szigetek, szirtek, zátonyok, homokpadok stb. nevei, 2.4. mocsarak, lápok, nádasok nevei </a:t>
            </a:r>
          </a:p>
          <a:p>
            <a:pPr marL="0" indent="0" algn="just">
              <a:buNone/>
            </a:pPr>
            <a:r>
              <a:rPr lang="hu-HU" dirty="0">
                <a:solidFill>
                  <a:srgbClr val="00B050"/>
                </a:solidFill>
              </a:rPr>
              <a:t>3. domborzati nevek: </a:t>
            </a:r>
            <a:r>
              <a:rPr lang="hu-HU" dirty="0"/>
              <a:t>3.1. hegyek, dombok, halmok nevei, 3.2. völgyek, mélyen fekvő területek, gödrök nevei, 3.3. hegyek és völgyek részeinek nevei: emelkedők, lejtők, domb- és hegyoldalak, hegytetők, magaslatok, dombhátak, hegycsúcsok, fennsíkok, szakadékok, szorosok, barlangok, sziklák megnevezései, 3.4. sík, egyenes felszínű területek nevei, 3.5. egyenetlen felszínű, gödrös, hullámos területek nevei </a:t>
            </a:r>
          </a:p>
          <a:p>
            <a:pPr marL="0" indent="0" algn="just">
              <a:buNone/>
            </a:pPr>
            <a:r>
              <a:rPr lang="hu-HU" dirty="0">
                <a:solidFill>
                  <a:srgbClr val="00B050"/>
                </a:solidFill>
              </a:rPr>
              <a:t>4. tájnevek </a:t>
            </a:r>
          </a:p>
          <a:p>
            <a:pPr marL="0" indent="0" algn="just">
              <a:buNone/>
            </a:pPr>
            <a:r>
              <a:rPr lang="hu-HU" dirty="0">
                <a:solidFill>
                  <a:srgbClr val="00B050"/>
                </a:solidFill>
              </a:rPr>
              <a:t>5. határnevek: </a:t>
            </a:r>
            <a:r>
              <a:rPr lang="hu-HU" dirty="0"/>
              <a:t>5.1. szántóföldek nevei, 5.2. kertek nevei, 5.3. gyümölcsösök nevei, 5.4. szőlők nevei, 5.5. rétek, kaszálók nevei, 5.6. legelők és legelőrészek nevei, 5.7. erdők, ligetek, bokros helyek, erdőrészek: vágások, irtások nevei. </a:t>
            </a:r>
          </a:p>
        </p:txBody>
      </p:sp>
    </p:spTree>
    <p:extLst>
      <p:ext uri="{BB962C8B-B14F-4D97-AF65-F5344CB8AC3E}">
        <p14:creationId xmlns:p14="http://schemas.microsoft.com/office/powerpoint/2010/main" val="423136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0760" y="686873"/>
            <a:ext cx="10353762" cy="626772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00B050"/>
                </a:solidFill>
              </a:rPr>
              <a:t>Helynévfajták: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0913" y="1841678"/>
            <a:ext cx="11101588" cy="501632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100" dirty="0">
                <a:solidFill>
                  <a:srgbClr val="00B050"/>
                </a:solidFill>
              </a:rPr>
              <a:t>6</a:t>
            </a:r>
            <a:r>
              <a:rPr lang="hu-HU" sz="2200" dirty="0">
                <a:solidFill>
                  <a:srgbClr val="00B050"/>
                </a:solidFill>
              </a:rPr>
              <a:t>. lakott területek nevei: </a:t>
            </a:r>
            <a:r>
              <a:rPr lang="hu-HU" sz="2200" dirty="0"/>
              <a:t>6.1. közigazgatási nevek: országnevek, megyék, járások, településnél nagyobb egyéb egységek megnevezései, 6.2. helységnevek: falvak, városok, puszták megnevezései, 6.3. </a:t>
            </a:r>
            <a:r>
              <a:rPr lang="hu-HU" sz="2200" dirty="0" err="1"/>
              <a:t>településrésznevek</a:t>
            </a:r>
            <a:r>
              <a:rPr lang="hu-HU" sz="2200" dirty="0"/>
              <a:t>: falu- és városrészek, zöldterületek, parkok, temetők megnevezései, 6.4. utcanevek: belterületek útjainak, utcáinak, tereinek, sétányainak stb. megnevezései, 6.5. tanyanevek </a:t>
            </a:r>
          </a:p>
          <a:p>
            <a:pPr marL="0" indent="0" algn="just">
              <a:buNone/>
            </a:pPr>
            <a:r>
              <a:rPr lang="hu-HU" sz="2200" dirty="0">
                <a:solidFill>
                  <a:srgbClr val="00B050"/>
                </a:solidFill>
              </a:rPr>
              <a:t>7. építménynevek: </a:t>
            </a:r>
            <a:r>
              <a:rPr lang="hu-HU" sz="2200" dirty="0"/>
              <a:t>7.1. lakóháznevek: magán- és bérházak, villák, nyaralók, víkendházak, erdészházak stb. megnevezései, 7.2. középületek, templomok, kolostorok, várak, ill. ezek részei: bástyák, tornyok, kapuk, udvarok megnevezései, 7.3. kocsmák, csárdák nevei, 7.4. gazdasági célú építmények nevei: gyárak, üzemek, malmok, bányaépületek, illetőleg állattelepek, istállók, magányos hodályok, pajták, géptelepek stb. megnevezései, 7.5. állomásnevek: pályaudvarok, vasútállomások, autóbuszmegállók stb. megnevezései, 7.6. utak, dűlőutak és vasútvonalak nevei, 7.7. hídnevek, 7.8. kisebb építmények nevei: keresztek, köztéri szobrok, </a:t>
            </a:r>
            <a:r>
              <a:rPr lang="hu-HU" sz="2200" dirty="0" err="1"/>
              <a:t>vadászlesek</a:t>
            </a:r>
            <a:r>
              <a:rPr lang="hu-HU" sz="2200" dirty="0"/>
              <a:t>, őrtornyok, vadetetők, mész- és szénégető kemencék, </a:t>
            </a:r>
            <a:r>
              <a:rPr lang="hu-HU" sz="2200" dirty="0" err="1"/>
              <a:t>dögkutak</a:t>
            </a:r>
            <a:r>
              <a:rPr lang="hu-HU" sz="2200" dirty="0"/>
              <a:t> stb. megnevezései, 7.9. bányák, homok- és agyagvételi helyek stb. nevei, 7.10. határvonalak, mezsgyék, határpontok, határjelek nevei.</a:t>
            </a:r>
          </a:p>
          <a:p>
            <a:pPr marL="0" indent="0" algn="just">
              <a:buNone/>
            </a:pPr>
            <a:r>
              <a:rPr lang="hu-HU" sz="2200" dirty="0"/>
              <a:t>(Hoffmann 1993/2007)</a:t>
            </a:r>
          </a:p>
        </p:txBody>
      </p:sp>
    </p:spTree>
    <p:extLst>
      <p:ext uri="{BB962C8B-B14F-4D97-AF65-F5344CB8AC3E}">
        <p14:creationId xmlns:p14="http://schemas.microsoft.com/office/powerpoint/2010/main" val="100890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254A1-D888-4AE8-B73A-31CC0969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45" y="563973"/>
            <a:ext cx="11126725" cy="969765"/>
          </a:xfrm>
        </p:spPr>
        <p:txBody>
          <a:bodyPr>
            <a:normAutofit/>
          </a:bodyPr>
          <a:lstStyle/>
          <a:p>
            <a:pPr algn="l"/>
            <a:r>
              <a:rPr lang="hu-HU" dirty="0"/>
              <a:t>Makro- és mikrotoponimák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4" y="2418774"/>
            <a:ext cx="6062914" cy="2764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08" y="2418774"/>
            <a:ext cx="5549454" cy="2764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59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adunk nevet a helyeknek?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996225"/>
            <a:ext cx="10515600" cy="4180738"/>
          </a:xfrm>
        </p:spPr>
        <p:txBody>
          <a:bodyPr/>
          <a:lstStyle/>
          <a:p>
            <a:r>
              <a:rPr lang="hu-HU" dirty="0"/>
              <a:t>Korábbi elmélet: az ember tájékozódni akar a világban, és a számára fontos helyeket elnevezi.</a:t>
            </a:r>
          </a:p>
          <a:p>
            <a:r>
              <a:rPr lang="hu-HU" dirty="0"/>
              <a:t>Napjainkban: a névadás kommunikációs szükséglet.</a:t>
            </a:r>
          </a:p>
          <a:p>
            <a:pPr marL="457200" lvl="1" indent="0">
              <a:buNone/>
            </a:pPr>
            <a:r>
              <a:rPr lang="hu-HU" dirty="0">
                <a:cs typeface="Times New Roman" panose="02020603050405020304" pitchFamily="18" charset="0"/>
              </a:rPr>
              <a:t>+ társadalmi konvenciók: azért is adunk neveket, mert bizonyos típusú helyeket szokás tulajdonnévvel is megjelölni.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87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érdekesek a helynevek? Miért fontos a helyneveket kutatni?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704563"/>
            <a:ext cx="10515600" cy="3472400"/>
          </a:xfrm>
        </p:spPr>
        <p:txBody>
          <a:bodyPr/>
          <a:lstStyle/>
          <a:p>
            <a:r>
              <a:rPr lang="hu-HU" dirty="0"/>
              <a:t>a mindennapi nyelvhasználat szempontjából</a:t>
            </a:r>
          </a:p>
          <a:p>
            <a:r>
              <a:rPr lang="hu-HU" dirty="0"/>
              <a:t>a tudományos hasznosíthatóság szempontjából</a:t>
            </a:r>
          </a:p>
        </p:txBody>
      </p:sp>
    </p:spTree>
    <p:extLst>
      <p:ext uri="{BB962C8B-B14F-4D97-AF65-F5344CB8AC3E}">
        <p14:creationId xmlns:p14="http://schemas.microsoft.com/office/powerpoint/2010/main" val="4193113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1256</Words>
  <Application>Microsoft Office PowerPoint</Application>
  <PresentationFormat>Szélesvásznú</PresentationFormat>
  <Paragraphs>116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5Diacritical</vt:lpstr>
      <vt:lpstr>Times New Roman</vt:lpstr>
      <vt:lpstr>Office-téma</vt:lpstr>
      <vt:lpstr>A Partium helynevei és a Magyar Nemzeti Helynévtár Program</vt:lpstr>
      <vt:lpstr>PowerPoint-bemutató</vt:lpstr>
      <vt:lpstr>PowerPoint-bemutató</vt:lpstr>
      <vt:lpstr>PowerPoint-bemutató</vt:lpstr>
      <vt:lpstr>PowerPoint-bemutató</vt:lpstr>
      <vt:lpstr>Helynévfajták:</vt:lpstr>
      <vt:lpstr>Makro- és mikrotoponimák</vt:lpstr>
      <vt:lpstr>Miért adunk nevet a helyeknek?</vt:lpstr>
      <vt:lpstr>Miért érdekesek a helynevek? Miért fontos a helyneveket kutatni? </vt:lpstr>
      <vt:lpstr>A mindennapi nyelvhasználat szempontjából</vt:lpstr>
      <vt:lpstr>A mindennapi nyelvhasználat szempontjából</vt:lpstr>
      <vt:lpstr>A tudományos hasznosíthatóság szempontjából</vt:lpstr>
      <vt:lpstr>A tudományos hasznosíthatóság szempontjából</vt:lpstr>
      <vt:lpstr>A tudományos hasznosíthatóság szempontjából</vt:lpstr>
      <vt:lpstr>A tudományos hasznosíthatóság szempontjából</vt:lpstr>
      <vt:lpstr>Egyéb területek:</vt:lpstr>
      <vt:lpstr>Magyar Nemzeti Helynévtár Program – helynévgyűjtés </vt:lpstr>
      <vt:lpstr>Könyvtárhasználati szakasz</vt:lpstr>
      <vt:lpstr>Interjúkészítő szakasz:</vt:lpstr>
      <vt:lpstr>Interjúkészítő szakasz:</vt:lpstr>
      <vt:lpstr>PowerPoint-bemutató</vt:lpstr>
      <vt:lpstr>PowerPoint-bemutató</vt:lpstr>
      <vt:lpstr>PowerPoint-bemutató</vt:lpstr>
      <vt:lpstr>Kutató hallgatóink: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Partiumi Keresztény Egyetem helye a Magyar Nemzeti Helynévtár Programban</dc:title>
  <dc:creator>user</dc:creator>
  <cp:lastModifiedBy>Dr. Hoffmann István Nándor</cp:lastModifiedBy>
  <cp:revision>60</cp:revision>
  <dcterms:created xsi:type="dcterms:W3CDTF">2023-09-14T07:51:18Z</dcterms:created>
  <dcterms:modified xsi:type="dcterms:W3CDTF">2024-12-05T16:22:03Z</dcterms:modified>
</cp:coreProperties>
</file>