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3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61" r:id="rId3"/>
    <p:sldId id="263" r:id="rId4"/>
    <p:sldId id="330" r:id="rId5"/>
    <p:sldId id="311" r:id="rId6"/>
    <p:sldId id="310" r:id="rId7"/>
    <p:sldId id="312" r:id="rId8"/>
    <p:sldId id="313" r:id="rId9"/>
    <p:sldId id="331" r:id="rId10"/>
    <p:sldId id="308" r:id="rId11"/>
    <p:sldId id="334" r:id="rId12"/>
    <p:sldId id="295" r:id="rId13"/>
    <p:sldId id="296" r:id="rId14"/>
    <p:sldId id="332" r:id="rId15"/>
    <p:sldId id="333" r:id="rId16"/>
    <p:sldId id="314" r:id="rId17"/>
    <p:sldId id="316" r:id="rId18"/>
    <p:sldId id="315" r:id="rId19"/>
    <p:sldId id="317" r:id="rId20"/>
    <p:sldId id="297" r:id="rId21"/>
    <p:sldId id="329" r:id="rId22"/>
    <p:sldId id="319" r:id="rId23"/>
    <p:sldId id="262" r:id="rId24"/>
    <p:sldId id="260" r:id="rId25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3701E"/>
    <a:srgbClr val="C6A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>
      <p:cViewPr varScale="1">
        <p:scale>
          <a:sx n="111" d="100"/>
          <a:sy n="111" d="100"/>
        </p:scale>
        <p:origin x="13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9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788A-8C7B-428B-90F9-755378EE1F41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370F2-5078-46ED-AC42-5ADECA42C8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05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2:40:50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36.11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42.29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54.42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01.38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10.83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17.74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27.76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37.94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43.77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50.80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2:43:2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0:58.34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05.27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14.11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23.11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32.79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42.94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1:54.00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2:02.30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32:09.57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09:00:21.39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2:43:26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09:00:30.96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09:00:40.98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09:00:49.68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09:00:58.01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2:43:2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2:43:26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8:56.41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08.14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18.76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6T20:29:27.29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2E0F-4BD7-4287-80AD-6E68EDECEDA9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BDCA-7B0E-4174-A6F0-CCF4B9B65D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77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13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036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E9F-4CB9-F314-E157-F427FBC73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EBB626F-F4F1-72A9-0D77-E72241DCF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331584A-47F4-B856-7171-66C96DFD4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BD6AAE0-8013-8BFD-6DC6-A67ED2DB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9661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11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332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2B4C-7CA2-F33F-66D4-82567AB33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A595843-F97C-3745-4E78-2BFE2DA48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42C80B5-C8E4-E962-ADA0-42BA97BEA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F0422AC-7D0F-E951-4B45-7C7BAFC0C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54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5154-B99E-9056-6935-ED486D0CC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9664348-64C8-20D8-8EE8-54CA9AA31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00E40BD-824C-DD61-CE65-2FA8BF50B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8E5F83-201B-B55D-FA9E-AE9C39DD7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690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99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821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2038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45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88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577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603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96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378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91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57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08BFD-12F2-BA6C-4BC9-49894654B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21478DA-EA29-4DE6-0B93-B9FB4C6D1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D8F0536-40D3-2847-47DA-1312C9075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589C91A-50F9-9CF7-21CA-BBFE15B84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315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36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778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53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153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A8A1A-EA54-B727-AC6E-6E0BC636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47214F6-AEC1-159A-4146-32A99DCEE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3DA32D2-F5F4-40B3-21CA-ECE497593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0EDC7CD-8C5B-0441-B333-92050163D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86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130.png"/><Relationship Id="rId4" Type="http://schemas.openxmlformats.org/officeDocument/2006/relationships/customXml" Target="../ink/ink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30.png"/><Relationship Id="rId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3.xml"/><Relationship Id="rId18" Type="http://schemas.openxmlformats.org/officeDocument/2006/relationships/customXml" Target="../ink/ink18.xml"/><Relationship Id="rId26" Type="http://schemas.openxmlformats.org/officeDocument/2006/relationships/customXml" Target="../ink/ink26.xml"/><Relationship Id="rId3" Type="http://schemas.openxmlformats.org/officeDocument/2006/relationships/image" Target="../media/image3.jpeg"/><Relationship Id="rId21" Type="http://schemas.openxmlformats.org/officeDocument/2006/relationships/customXml" Target="../ink/ink21.xml"/><Relationship Id="rId7" Type="http://schemas.openxmlformats.org/officeDocument/2006/relationships/customXml" Target="../ink/ink7.xml"/><Relationship Id="rId12" Type="http://schemas.openxmlformats.org/officeDocument/2006/relationships/customXml" Target="../ink/ink12.xml"/><Relationship Id="rId17" Type="http://schemas.openxmlformats.org/officeDocument/2006/relationships/customXml" Target="../ink/ink17.xml"/><Relationship Id="rId25" Type="http://schemas.openxmlformats.org/officeDocument/2006/relationships/customXml" Target="../ink/ink25.xml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6.xm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customXml" Target="../ink/ink11.xml"/><Relationship Id="rId24" Type="http://schemas.openxmlformats.org/officeDocument/2006/relationships/customXml" Target="../ink/ink24.xml"/><Relationship Id="rId5" Type="http://schemas.openxmlformats.org/officeDocument/2006/relationships/customXml" Target="../ink/ink6.xml"/><Relationship Id="rId15" Type="http://schemas.openxmlformats.org/officeDocument/2006/relationships/customXml" Target="../ink/ink15.xml"/><Relationship Id="rId23" Type="http://schemas.openxmlformats.org/officeDocument/2006/relationships/customXml" Target="../ink/ink23.xml"/><Relationship Id="rId10" Type="http://schemas.openxmlformats.org/officeDocument/2006/relationships/customXml" Target="../ink/ink10.xml"/><Relationship Id="rId19" Type="http://schemas.openxmlformats.org/officeDocument/2006/relationships/customXml" Target="../ink/ink19.xml"/><Relationship Id="rId4" Type="http://schemas.openxmlformats.org/officeDocument/2006/relationships/image" Target="../media/image20.png"/><Relationship Id="rId9" Type="http://schemas.openxmlformats.org/officeDocument/2006/relationships/customXml" Target="../ink/ink9.xml"/><Relationship Id="rId14" Type="http://schemas.openxmlformats.org/officeDocument/2006/relationships/customXml" Target="../ink/ink14.xml"/><Relationship Id="rId22" Type="http://schemas.openxmlformats.org/officeDocument/2006/relationships/customXml" Target="../ink/ink22.xml"/><Relationship Id="rId27" Type="http://schemas.openxmlformats.org/officeDocument/2006/relationships/customXml" Target="../ink/ink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3.jpeg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customXml" Target="../ink/ink33.xml"/><Relationship Id="rId5" Type="http://schemas.openxmlformats.org/officeDocument/2006/relationships/customXml" Target="../ink/ink28.xml"/><Relationship Id="rId10" Type="http://schemas.openxmlformats.org/officeDocument/2006/relationships/customXml" Target="../ink/ink32.xml"/><Relationship Id="rId4" Type="http://schemas.openxmlformats.org/officeDocument/2006/relationships/image" Target="../media/image20.png"/><Relationship Id="rId9" Type="http://schemas.openxmlformats.org/officeDocument/2006/relationships/customXml" Target="../ink/ink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nhp.unideb.hu/index.ph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31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„síkfőkúti gondolat”-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tól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a programindításig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1124744"/>
            <a:ext cx="761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Névkutató műhely </a:t>
            </a:r>
            <a:r>
              <a:rPr lang="hu-HU" dirty="0">
                <a:latin typeface="Georgia" panose="02040502050405020303" pitchFamily="18" charset="0"/>
              </a:rPr>
              <a:t>formálódása </a:t>
            </a:r>
          </a:p>
          <a:p>
            <a:r>
              <a:rPr lang="hu-HU" dirty="0">
                <a:latin typeface="Georgia" panose="02040502050405020303" pitchFamily="18" charset="0"/>
              </a:rPr>
              <a:t>a DE Magyar Nyelvtudományi Tanszékén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hu-HU" i="1" dirty="0">
                <a:latin typeface="Georgia" panose="02040502050405020303" pitchFamily="18" charset="0"/>
              </a:rPr>
              <a:t>Helynévtörténeti Tanulmányok </a:t>
            </a:r>
            <a:r>
              <a:rPr lang="hu-HU" dirty="0">
                <a:latin typeface="Georgia" panose="02040502050405020303" pitchFamily="18" charset="0"/>
              </a:rPr>
              <a:t>(2004–)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hu-HU" i="1" dirty="0">
                <a:latin typeface="Georgia" panose="02040502050405020303" pitchFamily="18" charset="0"/>
              </a:rPr>
              <a:t>Helynévtörténeti szeminárium, </a:t>
            </a:r>
            <a:r>
              <a:rPr lang="hu-HU" dirty="0">
                <a:latin typeface="Georgia" panose="02040502050405020303" pitchFamily="18" charset="0"/>
              </a:rPr>
              <a:t>Síkfőkút (2006–)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1EDCE535-6C57-F17F-6537-2686774D748F}"/>
                  </a:ext>
                </a:extLst>
              </p14:cNvPr>
              <p14:cNvContentPartPr/>
              <p14:nvPr/>
            </p14:nvContentPartPr>
            <p14:xfrm>
              <a:off x="7418724" y="2268577"/>
              <a:ext cx="360" cy="36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1EDCE535-6C57-F17F-6537-2686774D74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9724" y="22595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BE719B7A-D0CC-C1E5-232C-6D35A5E3383B}"/>
                  </a:ext>
                </a:extLst>
              </p14:cNvPr>
              <p14:cNvContentPartPr/>
              <p14:nvPr/>
            </p14:nvContentPartPr>
            <p14:xfrm>
              <a:off x="7427004" y="2466937"/>
              <a:ext cx="360" cy="36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BE719B7A-D0CC-C1E5-232C-6D35A5E338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8364" y="245829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Kép 6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EC08431B-D538-F721-E845-D18C16152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9" y="2466936"/>
            <a:ext cx="2986063" cy="4274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7B9011D-9583-27A5-FAFD-BDCBC273F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0045" y="2466936"/>
            <a:ext cx="3736959" cy="4274432"/>
          </a:xfrm>
          <a:prstGeom prst="rect">
            <a:avLst/>
          </a:prstGeom>
        </p:spPr>
      </p:pic>
      <p:pic>
        <p:nvPicPr>
          <p:cNvPr id="9" name="Kép 8" descr="A képen ruházat, személy, Emberi arc, fedett pályás látható&#10;&#10;Automatikusan generált leírás">
            <a:extLst>
              <a:ext uri="{FF2B5EF4-FFF2-40B4-BE49-F238E27FC236}">
                <a16:creationId xmlns:a16="http://schemas.microsoft.com/office/drawing/2014/main" id="{7ACC0F44-8B63-75A6-8772-6977591A7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29" y="3448504"/>
            <a:ext cx="320858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533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9C528-F8E6-0E74-5971-60803B354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55495FF-5034-D56D-69C5-4C597D13C16C}"/>
              </a:ext>
            </a:extLst>
          </p:cNvPr>
          <p:cNvSpPr txBox="1"/>
          <p:nvPr/>
        </p:nvSpPr>
        <p:spPr>
          <a:xfrm>
            <a:off x="1351550" y="260648"/>
            <a:ext cx="631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„síkfőkúti gondolat”-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tól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a programindításig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0E4912-A6E8-4E07-32A4-E2F8C69DA0D2}"/>
              </a:ext>
            </a:extLst>
          </p:cNvPr>
          <p:cNvSpPr txBox="1"/>
          <p:nvPr/>
        </p:nvSpPr>
        <p:spPr>
          <a:xfrm>
            <a:off x="1351550" y="1124744"/>
            <a:ext cx="76129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Névkutató műhely </a:t>
            </a:r>
            <a:r>
              <a:rPr lang="hu-HU" dirty="0">
                <a:latin typeface="Georgia" panose="02040502050405020303" pitchFamily="18" charset="0"/>
              </a:rPr>
              <a:t>formálódása </a:t>
            </a:r>
          </a:p>
          <a:p>
            <a:r>
              <a:rPr lang="hu-HU" dirty="0">
                <a:latin typeface="Georgia" panose="02040502050405020303" pitchFamily="18" charset="0"/>
              </a:rPr>
              <a:t>a DE Magyar Nyelvtudományi Tanszékén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hu-HU" i="1" dirty="0">
                <a:latin typeface="Georgia" panose="02040502050405020303" pitchFamily="18" charset="0"/>
              </a:rPr>
              <a:t>Helynévtörténeti Tanulmányok </a:t>
            </a:r>
            <a:r>
              <a:rPr lang="hu-HU" dirty="0">
                <a:latin typeface="Georgia" panose="02040502050405020303" pitchFamily="18" charset="0"/>
              </a:rPr>
              <a:t>(2003–)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hu-HU" i="1" dirty="0">
                <a:latin typeface="Georgia" panose="02040502050405020303" pitchFamily="18" charset="0"/>
              </a:rPr>
              <a:t>Helynévtörténeti szeminárium, </a:t>
            </a:r>
            <a:r>
              <a:rPr lang="hu-HU" dirty="0">
                <a:latin typeface="Georgia" panose="02040502050405020303" pitchFamily="18" charset="0"/>
              </a:rPr>
              <a:t>Síkfőkút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magyar névkutatók </a:t>
            </a:r>
          </a:p>
          <a:p>
            <a:r>
              <a:rPr lang="hu-HU" dirty="0">
                <a:latin typeface="Georgia" panose="02040502050405020303" pitchFamily="18" charset="0"/>
              </a:rPr>
              <a:t>mint </a:t>
            </a:r>
            <a:r>
              <a:rPr lang="hu-HU" b="1" dirty="0">
                <a:latin typeface="Georgia" panose="02040502050405020303" pitchFamily="18" charset="0"/>
              </a:rPr>
              <a:t>tudományos közösség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a program körvonalazódása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pályázati próbálkozások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Az </a:t>
            </a:r>
            <a:r>
              <a:rPr lang="hu-HU" b="1" dirty="0">
                <a:latin typeface="Georgia" panose="02040502050405020303" pitchFamily="18" charset="0"/>
              </a:rPr>
              <a:t>Magyar Tudományos Akadémia </a:t>
            </a:r>
            <a:r>
              <a:rPr lang="hu-HU" dirty="0">
                <a:latin typeface="Georgia" panose="02040502050405020303" pitchFamily="18" charset="0"/>
              </a:rPr>
              <a:t>támogatása</a:t>
            </a:r>
          </a:p>
          <a:p>
            <a:r>
              <a:rPr lang="hu-HU" dirty="0">
                <a:latin typeface="Georgia" panose="02040502050405020303" pitchFamily="18" charset="0"/>
              </a:rPr>
              <a:t>	A Nemzeti Kutatások alprogramjaként </a:t>
            </a:r>
          </a:p>
          <a:p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dirty="0">
                <a:latin typeface="Georgia" panose="02040502050405020303" pitchFamily="18" charset="0"/>
              </a:rPr>
              <a:t>Debreceni Egyetem </a:t>
            </a:r>
            <a:r>
              <a:rPr lang="hu-HU" dirty="0">
                <a:latin typeface="Georgia" panose="02040502050405020303" pitchFamily="18" charset="0"/>
              </a:rPr>
              <a:t>mint befogadó intézmény</a:t>
            </a:r>
          </a:p>
          <a:p>
            <a:r>
              <a:rPr lang="hu-HU" dirty="0">
                <a:latin typeface="Georgia" panose="02040502050405020303" pitchFamily="18" charset="0"/>
              </a:rPr>
              <a:t>	2022 januárjától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7B8B61B9-53C7-999E-B9E2-4FC20FC88BE6}"/>
                  </a:ext>
                </a:extLst>
              </p14:cNvPr>
              <p14:cNvContentPartPr/>
              <p14:nvPr/>
            </p14:nvContentPartPr>
            <p14:xfrm>
              <a:off x="7418724" y="2268577"/>
              <a:ext cx="360" cy="36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7B8B61B9-53C7-999E-B9E2-4FC20FC88B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9724" y="22595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5A6BE27C-D51B-E63E-C77F-F8790ED6C3A6}"/>
                  </a:ext>
                </a:extLst>
              </p14:cNvPr>
              <p14:cNvContentPartPr/>
              <p14:nvPr/>
            </p14:nvContentPartPr>
            <p14:xfrm>
              <a:off x="7427004" y="2466937"/>
              <a:ext cx="360" cy="36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5A6BE27C-D51B-E63E-C77F-F8790ED6C3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8004" y="245793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8660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Szervezetépítés</a:t>
            </a:r>
          </a:p>
        </p:txBody>
      </p:sp>
      <p:pic>
        <p:nvPicPr>
          <p:cNvPr id="3" name="Kép 2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25AD31D8-4C36-05AB-719B-515B83291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7005850" cy="450960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351550" y="668875"/>
            <a:ext cx="7169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program sajátos igényei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nagy számú szakemberszükséglet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magyar nyelvterület teljes lefedettsége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tudományos megbízhatóság</a:t>
            </a:r>
          </a:p>
          <a:p>
            <a:r>
              <a:rPr lang="hu-HU" b="1" dirty="0">
                <a:latin typeface="Georgia" panose="02040502050405020303" pitchFamily="18" charset="0"/>
              </a:rPr>
              <a:t>Egyetemek a programban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2F91CBE6-F261-FD88-C8B4-DAADC48DC3E4}"/>
                  </a:ext>
                </a:extLst>
              </p14:cNvPr>
              <p14:cNvContentPartPr/>
              <p14:nvPr/>
            </p14:nvContentPartPr>
            <p14:xfrm>
              <a:off x="1763688" y="3645024"/>
              <a:ext cx="360" cy="36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2F91CBE6-F261-FD88-C8B4-DAADC48DC3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0688" y="358202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E52B6EC3-4924-5036-DC70-38E79432AC3D}"/>
                  </a:ext>
                </a:extLst>
              </p14:cNvPr>
              <p14:cNvContentPartPr/>
              <p14:nvPr/>
            </p14:nvContentPartPr>
            <p14:xfrm>
              <a:off x="2267744" y="3454443"/>
              <a:ext cx="360" cy="36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E52B6EC3-4924-5036-DC70-38E79432AC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4744" y="339144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30FA6DE8-EAC4-935F-6BFE-B039FC8E04D5}"/>
                  </a:ext>
                </a:extLst>
              </p14:cNvPr>
              <p14:cNvContentPartPr/>
              <p14:nvPr/>
            </p14:nvContentPartPr>
            <p14:xfrm>
              <a:off x="2237693" y="3933056"/>
              <a:ext cx="360" cy="3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30FA6DE8-EAC4-935F-6BFE-B039FC8E04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693" y="38700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D4B7018F-3F68-56AD-6FF7-23A402805FF6}"/>
                  </a:ext>
                </a:extLst>
              </p14:cNvPr>
              <p14:cNvContentPartPr/>
              <p14:nvPr/>
            </p14:nvContentPartPr>
            <p14:xfrm>
              <a:off x="971600" y="5085184"/>
              <a:ext cx="360" cy="3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D4B7018F-3F68-56AD-6FF7-23A402805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600" y="502218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FD304B7C-EA2F-F3FB-30F2-9E260D32BEA6}"/>
                  </a:ext>
                </a:extLst>
              </p14:cNvPr>
              <p14:cNvContentPartPr/>
              <p14:nvPr/>
            </p14:nvContentPartPr>
            <p14:xfrm>
              <a:off x="1403648" y="4459668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FD304B7C-EA2F-F3FB-30F2-9E260D32BE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0648" y="439666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248CDF6D-FF62-45A8-E5EA-2156C4D95750}"/>
                  </a:ext>
                </a:extLst>
              </p14:cNvPr>
              <p14:cNvContentPartPr/>
              <p14:nvPr/>
            </p14:nvContentPartPr>
            <p14:xfrm>
              <a:off x="2195736" y="4581128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248CDF6D-FF62-45A8-E5EA-2156C4D957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2736" y="45181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2CEABF02-EE44-BADA-12C2-B6233420B993}"/>
                  </a:ext>
                </a:extLst>
              </p14:cNvPr>
              <p14:cNvContentPartPr/>
              <p14:nvPr/>
            </p14:nvContentPartPr>
            <p14:xfrm>
              <a:off x="2284182" y="5589240"/>
              <a:ext cx="360" cy="36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2CEABF02-EE44-BADA-12C2-B6233420B9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1182" y="5526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96DAEE03-E703-6492-E0A2-DABE36D4B095}"/>
                  </a:ext>
                </a:extLst>
              </p14:cNvPr>
              <p14:cNvContentPartPr/>
              <p14:nvPr/>
            </p14:nvContentPartPr>
            <p14:xfrm>
              <a:off x="2915816" y="4149080"/>
              <a:ext cx="360" cy="36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96DAEE03-E703-6492-E0A2-DABE36D4B0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2816" y="4086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62C5DD93-446F-50D6-EBE3-27E7351E05C0}"/>
                  </a:ext>
                </a:extLst>
              </p14:cNvPr>
              <p14:cNvContentPartPr/>
              <p14:nvPr/>
            </p14:nvContentPartPr>
            <p14:xfrm>
              <a:off x="3131840" y="4149080"/>
              <a:ext cx="360" cy="3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62C5DD93-446F-50D6-EBE3-27E7351E05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8840" y="4086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24A134E0-AA08-3364-9B8C-ABB009BDEF11}"/>
                  </a:ext>
                </a:extLst>
              </p14:cNvPr>
              <p14:cNvContentPartPr/>
              <p14:nvPr/>
            </p14:nvContentPartPr>
            <p14:xfrm>
              <a:off x="3059832" y="4293096"/>
              <a:ext cx="360" cy="3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24A134E0-AA08-3364-9B8C-ABB009BDEF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6832" y="42300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2573990C-2E76-6725-6393-6134A75584E5}"/>
                  </a:ext>
                </a:extLst>
              </p14:cNvPr>
              <p14:cNvContentPartPr/>
              <p14:nvPr/>
            </p14:nvContentPartPr>
            <p14:xfrm>
              <a:off x="4545666" y="4148531"/>
              <a:ext cx="360" cy="36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2573990C-2E76-6725-6393-6134A75584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2666" y="408553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33DFD445-891D-3B9A-26B6-19BBB114B9FD}"/>
                  </a:ext>
                </a:extLst>
              </p14:cNvPr>
              <p14:cNvContentPartPr/>
              <p14:nvPr/>
            </p14:nvContentPartPr>
            <p14:xfrm>
              <a:off x="4757518" y="4148531"/>
              <a:ext cx="360" cy="3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33DFD445-891D-3B9A-26B6-19BBB114B9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518" y="408553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14920E8B-98A2-6959-AA8D-F57AE53198A6}"/>
                  </a:ext>
                </a:extLst>
              </p14:cNvPr>
              <p14:cNvContentPartPr/>
              <p14:nvPr/>
            </p14:nvContentPartPr>
            <p14:xfrm>
              <a:off x="4067944" y="3645024"/>
              <a:ext cx="360" cy="3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14920E8B-98A2-6959-AA8D-F57AE53198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4944" y="358202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BE42FBBB-0D03-E327-924B-FE4C833D9362}"/>
                  </a:ext>
                </a:extLst>
              </p14:cNvPr>
              <p14:cNvContentPartPr/>
              <p14:nvPr/>
            </p14:nvContentPartPr>
            <p14:xfrm>
              <a:off x="3648162" y="3861048"/>
              <a:ext cx="360" cy="3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BE42FBBB-0D03-E327-924B-FE4C833D93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5162" y="37980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05CD0B1F-48FC-8CED-9FF7-DB328342AF2C}"/>
                  </a:ext>
                </a:extLst>
              </p14:cNvPr>
              <p14:cNvContentPartPr/>
              <p14:nvPr/>
            </p14:nvContentPartPr>
            <p14:xfrm>
              <a:off x="4757158" y="3679341"/>
              <a:ext cx="360" cy="36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05CD0B1F-48FC-8CED-9FF7-DB328342AF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158" y="361634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C3D10CA4-206D-35C7-9D5A-3AFAE33E2576}"/>
                  </a:ext>
                </a:extLst>
              </p14:cNvPr>
              <p14:cNvContentPartPr/>
              <p14:nvPr/>
            </p14:nvContentPartPr>
            <p14:xfrm>
              <a:off x="3648162" y="5373216"/>
              <a:ext cx="360" cy="36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C3D10CA4-206D-35C7-9D5A-3AFAE33E25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5162" y="531021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788F3391-6F5B-5185-0C78-67997C9D4B19}"/>
                  </a:ext>
                </a:extLst>
              </p14:cNvPr>
              <p14:cNvContentPartPr/>
              <p14:nvPr/>
            </p14:nvContentPartPr>
            <p14:xfrm>
              <a:off x="3491880" y="6309320"/>
              <a:ext cx="360" cy="36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788F3391-6F5B-5185-0C78-67997C9D4B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8880" y="62463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E8B7D405-D9C7-C25F-B64B-BA755D869322}"/>
                  </a:ext>
                </a:extLst>
              </p14:cNvPr>
              <p14:cNvContentPartPr/>
              <p14:nvPr/>
            </p14:nvContentPartPr>
            <p14:xfrm>
              <a:off x="4773596" y="4581128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E8B7D405-D9C7-C25F-B64B-BA755D8693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0596" y="45181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CD4BC228-ADCA-B644-96BA-C629227872F8}"/>
                  </a:ext>
                </a:extLst>
              </p14:cNvPr>
              <p14:cNvContentPartPr/>
              <p14:nvPr/>
            </p14:nvContentPartPr>
            <p14:xfrm>
              <a:off x="6804248" y="5013176"/>
              <a:ext cx="360" cy="3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CD4BC228-ADCA-B644-96BA-C629227872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248" y="49501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Szabadkéz 23">
                <a:extLst>
                  <a:ext uri="{FF2B5EF4-FFF2-40B4-BE49-F238E27FC236}">
                    <a16:creationId xmlns:a16="http://schemas.microsoft.com/office/drawing/2014/main" id="{E8EE92FE-5EED-1CA5-FBEE-9BFC7EBFCE00}"/>
                  </a:ext>
                </a:extLst>
              </p14:cNvPr>
              <p14:cNvContentPartPr/>
              <p14:nvPr/>
            </p14:nvContentPartPr>
            <p14:xfrm>
              <a:off x="5940152" y="4725144"/>
              <a:ext cx="360" cy="360"/>
            </p14:xfrm>
          </p:contentPart>
        </mc:Choice>
        <mc:Fallback xmlns="">
          <p:pic>
            <p:nvPicPr>
              <p:cNvPr id="24" name="Szabadkéz 23">
                <a:extLst>
                  <a:ext uri="{FF2B5EF4-FFF2-40B4-BE49-F238E27FC236}">
                    <a16:creationId xmlns:a16="http://schemas.microsoft.com/office/drawing/2014/main" id="{E8EE92FE-5EED-1CA5-FBEE-9BFC7EBFCE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7152" y="466214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228A9968-E568-7BCC-C55E-F576E507D90F}"/>
                  </a:ext>
                </a:extLst>
              </p14:cNvPr>
              <p14:cNvContentPartPr/>
              <p14:nvPr/>
            </p14:nvContentPartPr>
            <p14:xfrm>
              <a:off x="5580112" y="3419825"/>
              <a:ext cx="360" cy="36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228A9968-E568-7BCC-C55E-F576E507D9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7112" y="33568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CFFCDC6B-5DFF-BAAB-13A8-70724A7DF90B}"/>
                  </a:ext>
                </a:extLst>
              </p14:cNvPr>
              <p14:cNvContentPartPr/>
              <p14:nvPr/>
            </p14:nvContentPartPr>
            <p14:xfrm>
              <a:off x="5724128" y="4724784"/>
              <a:ext cx="360" cy="36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CFFCDC6B-5DFF-BAAB-13A8-70724A7DF9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1128" y="4661784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8115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Szervezetépítés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44458" y="1124744"/>
            <a:ext cx="10873208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>
                <a:latin typeface="Georgia" panose="02040502050405020303" pitchFamily="18" charset="0"/>
              </a:rPr>
              <a:t>Más intézmények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b="1" dirty="0">
                <a:latin typeface="Georgia" panose="02040502050405020303" pitchFamily="18" charset="0"/>
              </a:rPr>
              <a:t>a programban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>
                <a:latin typeface="Georgia" panose="02040502050405020303" pitchFamily="18" charset="0"/>
              </a:rPr>
              <a:t>Irányítási struktúra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sz="1800" dirty="0">
                <a:latin typeface="Georgia" panose="02040502050405020303" pitchFamily="18" charset="0"/>
              </a:rPr>
              <a:t>Programtanács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latin typeface="Georgia" panose="02040502050405020303" pitchFamily="18" charset="0"/>
              </a:rPr>
              <a:t>Irányító Testület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latin typeface="Georgia" panose="02040502050405020303" pitchFamily="18" charset="0"/>
              </a:rPr>
              <a:t>Akadémiai Tanácsadó Testület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sz="1800" dirty="0">
                <a:latin typeface="Georgia" panose="02040502050405020303" pitchFamily="18" charset="0"/>
              </a:rPr>
              <a:t>Koordinátorok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>
                <a:latin typeface="Georgia" panose="02040502050405020303" pitchFamily="18" charset="0"/>
              </a:rPr>
              <a:t>	területi</a:t>
            </a:r>
          </a:p>
          <a:p>
            <a:pPr>
              <a:lnSpc>
                <a:spcPct val="90000"/>
              </a:lnSpc>
            </a:pPr>
            <a:r>
              <a:rPr lang="hu-HU" altLang="hu-HU" dirty="0">
                <a:latin typeface="Georgia" panose="02040502050405020303" pitchFamily="18" charset="0"/>
              </a:rPr>
              <a:t>	</a:t>
            </a:r>
            <a:r>
              <a:rPr lang="hu-HU" altLang="hu-HU" sz="1800" dirty="0">
                <a:latin typeface="Georgia" panose="02040502050405020303" pitchFamily="18" charset="0"/>
              </a:rPr>
              <a:t>intézményi		</a:t>
            </a:r>
            <a:r>
              <a:rPr lang="hu-HU" altLang="hu-HU" dirty="0">
                <a:latin typeface="Georgia" panose="02040502050405020303" pitchFamily="18" charset="0"/>
              </a:rPr>
              <a:t>Saját kutatói állások: 8 + 7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latin typeface="Georgia" panose="02040502050405020303" pitchFamily="18" charset="0"/>
            </a:endParaRPr>
          </a:p>
        </p:txBody>
      </p:sp>
      <p:pic>
        <p:nvPicPr>
          <p:cNvPr id="3" name="Kép 2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24D56CB1-DBEB-DBE3-1238-AF68FBB44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08" y="1052736"/>
            <a:ext cx="5439709" cy="3501496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Szabadkéz 26">
                <a:extLst>
                  <a:ext uri="{FF2B5EF4-FFF2-40B4-BE49-F238E27FC236}">
                    <a16:creationId xmlns:a16="http://schemas.microsoft.com/office/drawing/2014/main" id="{0CBBABAA-DFD2-792E-62EB-8C8D96871041}"/>
                  </a:ext>
                </a:extLst>
              </p14:cNvPr>
              <p14:cNvContentPartPr/>
              <p14:nvPr/>
            </p14:nvContentPartPr>
            <p14:xfrm>
              <a:off x="4211960" y="2218208"/>
              <a:ext cx="360" cy="360"/>
            </p14:xfrm>
          </p:contentPart>
        </mc:Choice>
        <mc:Fallback xmlns="">
          <p:pic>
            <p:nvPicPr>
              <p:cNvPr id="27" name="Szabadkéz 26">
                <a:extLst>
                  <a:ext uri="{FF2B5EF4-FFF2-40B4-BE49-F238E27FC236}">
                    <a16:creationId xmlns:a16="http://schemas.microsoft.com/office/drawing/2014/main" id="{0CBBABAA-DFD2-792E-62EB-8C8D968710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8960" y="21552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06F2E439-F9E3-3F11-D355-5BF4647E4500}"/>
                  </a:ext>
                </a:extLst>
              </p14:cNvPr>
              <p14:cNvContentPartPr/>
              <p14:nvPr/>
            </p14:nvContentPartPr>
            <p14:xfrm>
              <a:off x="4932040" y="2564904"/>
              <a:ext cx="360" cy="36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06F2E439-F9E3-3F11-D355-5BF4647E45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9040" y="250190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43684CFB-DC56-5493-7BCC-A9D75FDFD30B}"/>
                  </a:ext>
                </a:extLst>
              </p14:cNvPr>
              <p14:cNvContentPartPr/>
              <p14:nvPr/>
            </p14:nvContentPartPr>
            <p14:xfrm>
              <a:off x="5148064" y="2564544"/>
              <a:ext cx="360" cy="36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43684CFB-DC56-5493-7BCC-A9D75FDFD3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064" y="250154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4BC4C2B4-E91D-0719-ACE2-879FA49EBC71}"/>
                  </a:ext>
                </a:extLst>
              </p14:cNvPr>
              <p14:cNvContentPartPr/>
              <p14:nvPr/>
            </p14:nvContentPartPr>
            <p14:xfrm>
              <a:off x="6372200" y="2551608"/>
              <a:ext cx="360" cy="3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4BC4C2B4-E91D-0719-ACE2-879FA49EBC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9200" y="24886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AEEB691F-7715-574E-E4FC-7B8EDC3AA3C7}"/>
                  </a:ext>
                </a:extLst>
              </p14:cNvPr>
              <p14:cNvContentPartPr/>
              <p14:nvPr/>
            </p14:nvContentPartPr>
            <p14:xfrm>
              <a:off x="6516216" y="2852936"/>
              <a:ext cx="360" cy="3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AEEB691F-7715-574E-E4FC-7B8EDC3AA3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3216" y="27899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E80785A8-B629-6233-600D-B61957FC3847}"/>
                  </a:ext>
                </a:extLst>
              </p14:cNvPr>
              <p14:cNvContentPartPr/>
              <p14:nvPr/>
            </p14:nvContentPartPr>
            <p14:xfrm>
              <a:off x="7380312" y="3039628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E80785A8-B629-6233-600D-B61957FC38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7312" y="2976628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810613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671A23-B8BA-27D4-A1D4-FA822A43A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2739807-68B7-E93F-CEF6-22979601F2A8}"/>
              </a:ext>
            </a:extLst>
          </p:cNvPr>
          <p:cNvSpPr txBox="1"/>
          <p:nvPr/>
        </p:nvSpPr>
        <p:spPr>
          <a:xfrm>
            <a:off x="1351550" y="260648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Oktatási programok</a:t>
            </a:r>
          </a:p>
        </p:txBody>
      </p:sp>
      <p:pic>
        <p:nvPicPr>
          <p:cNvPr id="5" name="Kép 4" descr="A képen szöveg, képernyőkép, Weblap, szoftver látható&#10;&#10;Automatikusan generált leírás">
            <a:extLst>
              <a:ext uri="{FF2B5EF4-FFF2-40B4-BE49-F238E27FC236}">
                <a16:creationId xmlns:a16="http://schemas.microsoft.com/office/drawing/2014/main" id="{D43CC65C-3F55-D343-3A60-DFA86C97C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40062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45BD80C-D95F-DC9B-23E9-9F7D4E7B89FC}"/>
              </a:ext>
            </a:extLst>
          </p:cNvPr>
          <p:cNvSpPr txBox="1"/>
          <p:nvPr/>
        </p:nvSpPr>
        <p:spPr>
          <a:xfrm>
            <a:off x="1259632" y="5463743"/>
            <a:ext cx="5472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6 félévben 63 kurzus, több száz résztvevővel</a:t>
            </a:r>
          </a:p>
          <a:p>
            <a:r>
              <a:rPr lang="hu-HU" dirty="0">
                <a:latin typeface="Georgia" panose="02040502050405020303" pitchFamily="18" charset="0"/>
              </a:rPr>
              <a:t>12 hazai, 7 határon túli egyetemen</a:t>
            </a:r>
          </a:p>
        </p:txBody>
      </p:sp>
    </p:spTree>
    <p:extLst>
      <p:ext uri="{BB962C8B-B14F-4D97-AF65-F5344CB8AC3E}">
        <p14:creationId xmlns:p14="http://schemas.microsoft.com/office/powerpoint/2010/main" val="3668235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69141-96B8-4C54-4895-CC43B23C5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FAAADFD-0A15-CD27-3FB8-EA3F34920C40}"/>
              </a:ext>
            </a:extLst>
          </p:cNvPr>
          <p:cNvSpPr txBox="1"/>
          <p:nvPr/>
        </p:nvSpPr>
        <p:spPr>
          <a:xfrm>
            <a:off x="1351550" y="260648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Oktatási programok</a:t>
            </a:r>
          </a:p>
        </p:txBody>
      </p:sp>
      <p:pic>
        <p:nvPicPr>
          <p:cNvPr id="7" name="Kép 6" descr="A képen szöveg, képernyőkép, Betűtípus, dokumentum látható&#10;&#10;Automatikusan generált leírás">
            <a:extLst>
              <a:ext uri="{FF2B5EF4-FFF2-40B4-BE49-F238E27FC236}">
                <a16:creationId xmlns:a16="http://schemas.microsoft.com/office/drawing/2014/main" id="{1A2AC842-58E9-AA57-10D0-578F7A7B2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02731"/>
            <a:ext cx="8568952" cy="392745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Kép 8" descr="A képen szöveg, képernyőkép, Betűtípus, dokumentum látható&#10;&#10;Automatikusan generált leírás">
            <a:extLst>
              <a:ext uri="{FF2B5EF4-FFF2-40B4-BE49-F238E27FC236}">
                <a16:creationId xmlns:a16="http://schemas.microsoft.com/office/drawing/2014/main" id="{BCF3EC4A-0CA9-80DD-D720-70A9CA8C6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568952" cy="410960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749824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Oktatási programok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DB3C6AA-0922-9EBB-3D4E-5B2C119C3A11}"/>
              </a:ext>
            </a:extLst>
          </p:cNvPr>
          <p:cNvSpPr txBox="1"/>
          <p:nvPr/>
        </p:nvSpPr>
        <p:spPr>
          <a:xfrm>
            <a:off x="1475656" y="98072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adatbázis-építő-táborok </a:t>
            </a:r>
          </a:p>
          <a:p>
            <a:r>
              <a:rPr lang="hu-HU" dirty="0">
                <a:latin typeface="Georgia" panose="02040502050405020303" pitchFamily="18" charset="0"/>
              </a:rPr>
              <a:t>terepgyakorlatok</a:t>
            </a:r>
          </a:p>
          <a:p>
            <a:r>
              <a:rPr lang="hu-HU" dirty="0">
                <a:latin typeface="Georgia" panose="02040502050405020303" pitchFamily="18" charset="0"/>
              </a:rPr>
              <a:t>gyűjtőutak</a:t>
            </a:r>
          </a:p>
        </p:txBody>
      </p:sp>
      <p:pic>
        <p:nvPicPr>
          <p:cNvPr id="5" name="Kép 4" descr="A képen ruházat, fedett pályás, személy, computer látható&#10;&#10;Automatikusan generált leírás">
            <a:extLst>
              <a:ext uri="{FF2B5EF4-FFF2-40B4-BE49-F238E27FC236}">
                <a16:creationId xmlns:a16="http://schemas.microsoft.com/office/drawing/2014/main" id="{CB781136-E243-8023-42EF-D0AA9B042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13" y="404664"/>
            <a:ext cx="3156729" cy="2365589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 descr="A képen kültéri, ruházat, ég, személy látható&#10;&#10;Automatikusan generált leírás">
            <a:extLst>
              <a:ext uri="{FF2B5EF4-FFF2-40B4-BE49-F238E27FC236}">
                <a16:creationId xmlns:a16="http://schemas.microsoft.com/office/drawing/2014/main" id="{2211945D-5BF7-CC99-78BA-19DD7E189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13" y="3037796"/>
            <a:ext cx="3156729" cy="3928724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 descr="A képen fedett pályás, személy, bútorok, ruházat látható&#10;&#10;Automatikusan generált leírás">
            <a:extLst>
              <a:ext uri="{FF2B5EF4-FFF2-40B4-BE49-F238E27FC236}">
                <a16:creationId xmlns:a16="http://schemas.microsoft.com/office/drawing/2014/main" id="{6555C93D-4F04-F087-B8DA-D481D01EE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80679"/>
            <a:ext cx="4357950" cy="33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6541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Kutatásmódszertan kidolgozása</a:t>
            </a: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7E4C604-AE46-AD86-86E5-2B9AEE1C369B}"/>
              </a:ext>
            </a:extLst>
          </p:cNvPr>
          <p:cNvSpPr txBox="1"/>
          <p:nvPr/>
        </p:nvSpPr>
        <p:spPr>
          <a:xfrm>
            <a:off x="1403648" y="1124744"/>
            <a:ext cx="6336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tudományos hitelesség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jövőbeli hasznosítás szempontja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az egységesség biztosítása</a:t>
            </a:r>
          </a:p>
          <a:p>
            <a:r>
              <a:rPr lang="hu-HU" dirty="0">
                <a:latin typeface="Georgia" panose="02040502050405020303" pitchFamily="18" charset="0"/>
              </a:rPr>
              <a:t>	az élőnyelvi gyűjtés során</a:t>
            </a:r>
          </a:p>
          <a:p>
            <a:r>
              <a:rPr lang="hu-HU" dirty="0">
                <a:latin typeface="Georgia" panose="02040502050405020303" pitchFamily="18" charset="0"/>
              </a:rPr>
              <a:t>	a történeti forrásfeltárásban</a:t>
            </a:r>
          </a:p>
          <a:p>
            <a:r>
              <a:rPr lang="hu-HU" dirty="0">
                <a:latin typeface="Georgia" panose="02040502050405020303" pitchFamily="18" charset="0"/>
              </a:rPr>
              <a:t>	az anyag feldolgozásában</a:t>
            </a:r>
          </a:p>
        </p:txBody>
      </p:sp>
      <p:pic>
        <p:nvPicPr>
          <p:cNvPr id="9" name="Kép 8" descr="A képen szöveg, képernyőkép, Betűtípus, Lenyomat látható&#10;&#10;Automatikusan generált leírás">
            <a:extLst>
              <a:ext uri="{FF2B5EF4-FFF2-40B4-BE49-F238E27FC236}">
                <a16:creationId xmlns:a16="http://schemas.microsoft.com/office/drawing/2014/main" id="{0F0FCF1F-A458-1B22-C377-AE197CEC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08" y="2780928"/>
            <a:ext cx="6192688" cy="71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6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Kutatásmódszertan kidolgozása</a:t>
            </a: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 descr="A képen szöveg, térkép, diagram látható&#10;&#10;Automatikusan generált leírás">
            <a:extLst>
              <a:ext uri="{FF2B5EF4-FFF2-40B4-BE49-F238E27FC236}">
                <a16:creationId xmlns:a16="http://schemas.microsoft.com/office/drawing/2014/main" id="{230B44F1-B24C-28DE-5A80-39B5D07D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8133"/>
            <a:ext cx="9218102" cy="568122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3019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Kiadói tevékenység</a:t>
            </a: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3C17ABB-0EDA-AAB4-64B6-E15AF808C91A}"/>
              </a:ext>
            </a:extLst>
          </p:cNvPr>
          <p:cNvSpPr txBox="1"/>
          <p:nvPr/>
        </p:nvSpPr>
        <p:spPr>
          <a:xfrm>
            <a:off x="1351550" y="836712"/>
            <a:ext cx="725289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hu-HU" sz="1800" dirty="0">
                <a:latin typeface="Georgia" panose="02040502050405020303" pitchFamily="18" charset="0"/>
              </a:rPr>
              <a:t>MNH online adatbázis</a:t>
            </a:r>
          </a:p>
          <a:p>
            <a:r>
              <a:rPr lang="hu-HU" dirty="0">
                <a:latin typeface="Georgia" panose="02040502050405020303" pitchFamily="18" charset="0"/>
              </a:rPr>
              <a:t>könyvként való megjelentetés</a:t>
            </a:r>
          </a:p>
          <a:p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 err="1">
                <a:latin typeface="Georgia" panose="02040502050405020303" pitchFamily="18" charset="0"/>
              </a:rPr>
              <a:t>Pesty</a:t>
            </a:r>
            <a:r>
              <a:rPr lang="hu-HU" b="1" dirty="0">
                <a:latin typeface="Georgia" panose="02040502050405020303" pitchFamily="18" charset="0"/>
              </a:rPr>
              <a:t> Frigyes helynévtára </a:t>
            </a:r>
          </a:p>
          <a:p>
            <a:r>
              <a:rPr lang="hu-HU" b="1" dirty="0">
                <a:latin typeface="Georgia" panose="02040502050405020303" pitchFamily="18" charset="0"/>
              </a:rPr>
              <a:t>1864–1865</a:t>
            </a:r>
          </a:p>
          <a:p>
            <a:r>
              <a:rPr lang="hu-HU" dirty="0">
                <a:latin typeface="Georgia" panose="02040502050405020303" pitchFamily="18" charset="0"/>
              </a:rPr>
              <a:t>	63 kéziratos kötet</a:t>
            </a:r>
          </a:p>
          <a:p>
            <a:r>
              <a:rPr lang="hu-HU" dirty="0">
                <a:latin typeface="Georgia" panose="02040502050405020303" pitchFamily="18" charset="0"/>
              </a:rPr>
              <a:t> 	mintegy 30.000 oldal</a:t>
            </a:r>
          </a:p>
          <a:p>
            <a:r>
              <a:rPr lang="hu-HU" dirty="0">
                <a:latin typeface="Georgia" panose="02040502050405020303" pitchFamily="18" charset="0"/>
              </a:rPr>
              <a:t>	sorozatszerkesztő: Kis Tamás</a:t>
            </a:r>
          </a:p>
          <a:p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Máramaros vármegye</a:t>
            </a:r>
          </a:p>
          <a:p>
            <a:r>
              <a:rPr lang="hu-HU" b="1" dirty="0" err="1">
                <a:latin typeface="Georgia" panose="02040502050405020303" pitchFamily="18" charset="0"/>
              </a:rPr>
              <a:t>Kővár</a:t>
            </a:r>
            <a:r>
              <a:rPr lang="hu-HU" b="1" dirty="0">
                <a:latin typeface="Georgia" panose="02040502050405020303" pitchFamily="18" charset="0"/>
              </a:rPr>
              <a:t> vidéke / Kraszna vármegye</a:t>
            </a:r>
          </a:p>
          <a:p>
            <a:r>
              <a:rPr lang="hu-HU" b="1" dirty="0">
                <a:latin typeface="Georgia" panose="02040502050405020303" pitchFamily="18" charset="0"/>
              </a:rPr>
              <a:t>Közép-Szolnok vármegye </a:t>
            </a:r>
          </a:p>
          <a:p>
            <a:r>
              <a:rPr lang="hu-HU" b="1" dirty="0">
                <a:latin typeface="Georgia" panose="02040502050405020303" pitchFamily="18" charset="0"/>
              </a:rPr>
              <a:t>Zemplén vármegye I–II. </a:t>
            </a:r>
          </a:p>
          <a:p>
            <a:r>
              <a:rPr lang="hu-HU" b="1" dirty="0">
                <a:latin typeface="Georgia" panose="02040502050405020303" pitchFamily="18" charset="0"/>
              </a:rPr>
              <a:t>Abaúj vármegye</a:t>
            </a:r>
          </a:p>
          <a:p>
            <a:r>
              <a:rPr lang="hu-HU" b="1" dirty="0">
                <a:latin typeface="Georgia" panose="02040502050405020303" pitchFamily="18" charset="0"/>
              </a:rPr>
              <a:t>Árva vármegye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" name="Kép 2" descr="A képen szöveg, Emberi arc, Grafikus tervezés, Grafika látható&#10;&#10;Automatikusan generált leírás">
            <a:extLst>
              <a:ext uri="{FF2B5EF4-FFF2-40B4-BE49-F238E27FC236}">
                <a16:creationId xmlns:a16="http://schemas.microsoft.com/office/drawing/2014/main" id="{2B30BAF6-F9A8-BD8B-67AC-9C0319B4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155953" cy="45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000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54998" y="1772816"/>
            <a:ext cx="5161418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kutatási program</a:t>
            </a: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Hoffmann István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54998" y="4645585"/>
            <a:ext cx="5377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 Magyar Tudomány Ünnepe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MTA Debreceni Területi Bizottsága 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2024. november 28.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37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Tudományos feldolgozómunka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2" name="Kép 11" descr="A képen szöveg, képernyőkép, dokumentum, Betűtípus látható&#10;&#10;Automatikusan generált leírás">
            <a:extLst>
              <a:ext uri="{FF2B5EF4-FFF2-40B4-BE49-F238E27FC236}">
                <a16:creationId xmlns:a16="http://schemas.microsoft.com/office/drawing/2014/main" id="{00C7A921-1276-97C4-7795-F337CBA94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9144000" cy="6161049"/>
          </a:xfrm>
          <a:prstGeom prst="rect">
            <a:avLst/>
          </a:prstGeom>
        </p:spPr>
      </p:pic>
      <p:pic>
        <p:nvPicPr>
          <p:cNvPr id="14" name="Kép 13" descr="A képen szöveg, képernyőkép, Betűtípus, levél látható&#10;&#10;Automatikusan generált leírás">
            <a:extLst>
              <a:ext uri="{FF2B5EF4-FFF2-40B4-BE49-F238E27FC236}">
                <a16:creationId xmlns:a16="http://schemas.microsoft.com/office/drawing/2014/main" id="{F63845B7-3D54-E74A-2FCC-254C6AEC9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51866"/>
            <a:ext cx="5119286" cy="6161049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558334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3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„A tudomány a nemzet szolgálatában”</a:t>
            </a:r>
          </a:p>
        </p:txBody>
      </p:sp>
      <p:pic>
        <p:nvPicPr>
          <p:cNvPr id="12" name="Kép 11" descr="A képen ruházat, személy, lábbelik, bútorok látható&#10;&#10;Automatikusan generált leírás">
            <a:extLst>
              <a:ext uri="{FF2B5EF4-FFF2-40B4-BE49-F238E27FC236}">
                <a16:creationId xmlns:a16="http://schemas.microsoft.com/office/drawing/2014/main" id="{EB67126D-B37B-26E4-BC8A-D00734FC7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2736"/>
            <a:ext cx="3449819" cy="323662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79E3423-C174-059C-85C6-360498361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4571999" cy="2973621"/>
          </a:xfrm>
          <a:prstGeom prst="rect">
            <a:avLst/>
          </a:prstGeom>
        </p:spPr>
      </p:pic>
      <p:pic>
        <p:nvPicPr>
          <p:cNvPr id="10" name="Kép 9" descr="A képen ruházat, személy, ég, lábbelik látható&#10;&#10;Automatikusan generált leírás">
            <a:extLst>
              <a:ext uri="{FF2B5EF4-FFF2-40B4-BE49-F238E27FC236}">
                <a16:creationId xmlns:a16="http://schemas.microsoft.com/office/drawing/2014/main" id="{1EE71B99-724B-745A-5786-5349335BA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58" y="3140968"/>
            <a:ext cx="6408712" cy="308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7841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Távlatok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2089" y="908720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>
                <a:latin typeface="Georgia" panose="02040502050405020303" pitchFamily="18" charset="0"/>
              </a:rPr>
              <a:t>A program paraméterei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térbeli kiterjedtség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időbeli távlatok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résztvevők száma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várható adatok bősége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megjelentetendő kiadványok száma</a:t>
            </a:r>
          </a:p>
          <a:p>
            <a:pPr lvl="1"/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Nemzeti Helynévtár Program honlapja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b="1" dirty="0">
                <a:latin typeface="Georgia" panose="02040502050405020303" pitchFamily="18" charset="0"/>
                <a:hlinkClick r:id="rId4"/>
              </a:rPr>
              <a:t>https://mnhp.unideb.hu/index.php</a:t>
            </a:r>
            <a:r>
              <a:rPr lang="hu-HU" b="1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17527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MNHP célja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7689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A magyar nyelv helynévkincsének 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– 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teljes körű összegyűjtése 	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	= mind a mai magyar nyelvre,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	= mind a történeti múltra vonatkozóan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– dokumentálása, archiválása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– filológiai feldolgozása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– publikussá tétele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	= a helyneveket forráské</a:t>
            </a:r>
            <a:r>
              <a:rPr lang="hu-HU" dirty="0">
                <a:latin typeface="Georgia" panose="02040502050405020303" pitchFamily="18" charset="0"/>
                <a:ea typeface="Arial Unicode MS"/>
              </a:rPr>
              <a:t>nt használó tudományok,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	= a mindennapi ny</a:t>
            </a:r>
            <a:r>
              <a:rPr lang="hu-HU" dirty="0">
                <a:latin typeface="Georgia" panose="02040502050405020303" pitchFamily="18" charset="0"/>
                <a:ea typeface="Arial Unicode MS"/>
              </a:rPr>
              <a:t>elvhasználók számára.</a:t>
            </a:r>
          </a:p>
          <a:p>
            <a:endParaRPr lang="hu-HU" dirty="0">
              <a:latin typeface="Georgia" panose="02040502050405020303" pitchFamily="18" charset="0"/>
              <a:ea typeface="Arial Unicode MS"/>
            </a:endParaRP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Nyelv- és névtörténeti kutatások folytatása a feltárt helynévanyag alapján. 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CF8B6-244D-E6DB-5A98-A7A293E2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661EF5F-DFA3-EC7E-F47E-ED8032939782}"/>
              </a:ext>
            </a:extLst>
          </p:cNvPr>
          <p:cNvSpPr txBox="1"/>
          <p:nvPr/>
        </p:nvSpPr>
        <p:spPr>
          <a:xfrm>
            <a:off x="1351550" y="260648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 mint a szókincs része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ECD529B-FB86-6A66-1682-B0164A092E70}"/>
              </a:ext>
            </a:extLst>
          </p:cNvPr>
          <p:cNvSpPr txBox="1"/>
          <p:nvPr/>
        </p:nvSpPr>
        <p:spPr>
          <a:xfrm>
            <a:off x="1347397" y="1028343"/>
            <a:ext cx="688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szótárak mint a nyelvészeti feldolgozottság fokmérői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értelmező szótárak: </a:t>
            </a:r>
            <a:r>
              <a:rPr lang="hu-HU" dirty="0" err="1">
                <a:latin typeface="Georgia" panose="02040502050405020303" pitchFamily="18" charset="0"/>
              </a:rPr>
              <a:t>CzF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ÉrtSz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Nszt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tájszótárak: </a:t>
            </a:r>
            <a:r>
              <a:rPr lang="hu-HU" dirty="0" err="1">
                <a:latin typeface="Georgia" panose="02040502050405020303" pitchFamily="18" charset="0"/>
              </a:rPr>
              <a:t>ÚMTsz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nyelvtörténeti szótárak: </a:t>
            </a:r>
            <a:r>
              <a:rPr lang="hu-HU" dirty="0" err="1">
                <a:latin typeface="Georgia" panose="02040502050405020303" pitchFamily="18" charset="0"/>
              </a:rPr>
              <a:t>SzT.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" name="Kép 2" descr="A képen szöveg, Betűtípus, képernyőkép, dokumentum látható&#10;&#10;Automatikusan generált leírás">
            <a:extLst>
              <a:ext uri="{FF2B5EF4-FFF2-40B4-BE49-F238E27FC236}">
                <a16:creationId xmlns:a16="http://schemas.microsoft.com/office/drawing/2014/main" id="{8A2AEEB2-246D-0D58-1D13-4E3E12911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3" y="2561780"/>
            <a:ext cx="2568396" cy="3645024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 descr="A képen szöveg, Publikáció, Könyvborító, Önsegítő könyv látható&#10;&#10;Automatikusan generált leírás">
            <a:extLst>
              <a:ext uri="{FF2B5EF4-FFF2-40B4-BE49-F238E27FC236}">
                <a16:creationId xmlns:a16="http://schemas.microsoft.com/office/drawing/2014/main" id="{0C169F33-11D9-3AE6-C062-761364D43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89" y="2513647"/>
            <a:ext cx="2953657" cy="3714256"/>
          </a:xfrm>
          <a:prstGeom prst="rect">
            <a:avLst/>
          </a:prstGeom>
        </p:spPr>
      </p:pic>
      <p:pic>
        <p:nvPicPr>
          <p:cNvPr id="6" name="Kép 5" descr="A képen szöveg, képernyőkép, könyv, Betűtípus látható&#10;&#10;Automatikusan generált leírás">
            <a:extLst>
              <a:ext uri="{FF2B5EF4-FFF2-40B4-BE49-F238E27FC236}">
                <a16:creationId xmlns:a16="http://schemas.microsoft.com/office/drawing/2014/main" id="{77B2FAC8-E1FF-B3A7-954B-26C859509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04" y="2480699"/>
            <a:ext cx="2653041" cy="3714256"/>
          </a:xfrm>
          <a:prstGeom prst="rect">
            <a:avLst/>
          </a:prstGeom>
        </p:spPr>
      </p:pic>
      <p:pic>
        <p:nvPicPr>
          <p:cNvPr id="7" name="Kép 6" descr="A képen szöveg, Betűtípus, Könyvborító, poszter látható&#10;&#10;Automatikusan generált leírás">
            <a:extLst>
              <a:ext uri="{FF2B5EF4-FFF2-40B4-BE49-F238E27FC236}">
                <a16:creationId xmlns:a16="http://schemas.microsoft.com/office/drawing/2014/main" id="{022FF238-0BB3-BFB4-B1AF-567006DC4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56" y="2483257"/>
            <a:ext cx="2601107" cy="3748872"/>
          </a:xfrm>
          <a:prstGeom prst="rect">
            <a:avLst/>
          </a:prstGeom>
        </p:spPr>
      </p:pic>
      <p:pic>
        <p:nvPicPr>
          <p:cNvPr id="8" name="Kép 7" descr="A képen szöveg, Betűtípus, Könyvborító, könyv látható&#10;&#10;Automatikusan generált leírás">
            <a:extLst>
              <a:ext uri="{FF2B5EF4-FFF2-40B4-BE49-F238E27FC236}">
                <a16:creationId xmlns:a16="http://schemas.microsoft.com/office/drawing/2014/main" id="{4E11478C-BEC5-DCBA-555B-8BE472CE2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05" y="2492896"/>
            <a:ext cx="2283527" cy="37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12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 mint a szókincs része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Helynévszótárak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mai helynevek szótárai: ZMFN., BMFN.,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történeti helynévszótárak: </a:t>
            </a:r>
            <a:r>
              <a:rPr lang="hu-HU" dirty="0" err="1">
                <a:latin typeface="Georgia" panose="02040502050405020303" pitchFamily="18" charset="0"/>
              </a:rPr>
              <a:t>KMHsz</a:t>
            </a:r>
            <a:r>
              <a:rPr lang="hu-HU" dirty="0">
                <a:latin typeface="Georgia" panose="02040502050405020303" pitchFamily="18" charset="0"/>
              </a:rPr>
              <a:t>., 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etimológiai szótárak: </a:t>
            </a:r>
            <a:r>
              <a:rPr lang="hu-HU" dirty="0" err="1">
                <a:latin typeface="Georgia" panose="02040502050405020303" pitchFamily="18" charset="0"/>
              </a:rPr>
              <a:t>FNESz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0" name="Kép 9" descr="A képen szöveg, Betűtípus, térkép, könyv látható&#10;&#10;Automatikusan generált leírás">
            <a:extLst>
              <a:ext uri="{FF2B5EF4-FFF2-40B4-BE49-F238E27FC236}">
                <a16:creationId xmlns:a16="http://schemas.microsoft.com/office/drawing/2014/main" id="{551684B4-4CE4-BA8C-482A-A33A85C47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" y="2210350"/>
            <a:ext cx="2849429" cy="4090882"/>
          </a:xfrm>
          <a:prstGeom prst="rect">
            <a:avLst/>
          </a:prstGeom>
        </p:spPr>
      </p:pic>
      <p:pic>
        <p:nvPicPr>
          <p:cNvPr id="5" name="Kép 4" descr="A képen szöveg, könyv, kültéri látható&#10;&#10;Automatikusan generált leírás">
            <a:extLst>
              <a:ext uri="{FF2B5EF4-FFF2-40B4-BE49-F238E27FC236}">
                <a16:creationId xmlns:a16="http://schemas.microsoft.com/office/drawing/2014/main" id="{43DD3D85-6C73-90B9-A449-6C56921B8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84" y="2619456"/>
            <a:ext cx="2686525" cy="37037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1615271-6C93-FDC5-F567-379D236902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7507" r="34659"/>
          <a:stretch/>
        </p:blipFill>
        <p:spPr>
          <a:xfrm>
            <a:off x="3143562" y="2619456"/>
            <a:ext cx="2672294" cy="3703706"/>
          </a:xfrm>
          <a:prstGeom prst="rect">
            <a:avLst/>
          </a:prstGeom>
        </p:spPr>
      </p:pic>
      <p:pic>
        <p:nvPicPr>
          <p:cNvPr id="7" name="Kép 6" descr="A képen szöveg, papír, kézírás, Papíráru látható&#10;&#10;Automatikusan generált leírás">
            <a:extLst>
              <a:ext uri="{FF2B5EF4-FFF2-40B4-BE49-F238E27FC236}">
                <a16:creationId xmlns:a16="http://schemas.microsoft.com/office/drawing/2014/main" id="{7BBA2436-2AD0-BFA5-8AB6-383698D04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5" y="2619455"/>
            <a:ext cx="2591373" cy="3703707"/>
          </a:xfrm>
          <a:prstGeom prst="rect">
            <a:avLst/>
          </a:prstGeom>
        </p:spPr>
      </p:pic>
      <p:pic>
        <p:nvPicPr>
          <p:cNvPr id="12" name="Kép 11" descr="A képen szöveg, könyv, Betűtípus, tipográfia látható&#10;&#10;Automatikusan generált leírás">
            <a:extLst>
              <a:ext uri="{FF2B5EF4-FFF2-40B4-BE49-F238E27FC236}">
                <a16:creationId xmlns:a16="http://schemas.microsoft.com/office/drawing/2014/main" id="{FAA7A74B-806A-C518-92A7-18D67C14B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67" y="2601009"/>
            <a:ext cx="2591373" cy="37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31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18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Miért van szükség 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helynétárra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Teleki József </a:t>
            </a:r>
            <a:r>
              <a:rPr lang="hu-HU" dirty="0">
                <a:latin typeface="Georgia" panose="02040502050405020303" pitchFamily="18" charset="0"/>
              </a:rPr>
              <a:t>	 1817</a:t>
            </a:r>
          </a:p>
          <a:p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Eggy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Tök</a:t>
            </a:r>
            <a:r>
              <a:rPr lang="fr-FR" sz="1800" i="1" dirty="0" err="1">
                <a:effectLst/>
                <a:latin typeface="Georgia" panose="02040502050405020303" pitchFamily="18" charset="0"/>
                <a:ea typeface="Arial Unicode MS"/>
              </a:rPr>
              <a:t>él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letes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 Magyar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Szótá</a:t>
            </a:r>
            <a:r>
              <a:rPr lang="es-ES_tradnl" sz="1800" i="1" dirty="0">
                <a:effectLst/>
                <a:latin typeface="Georgia" panose="02040502050405020303" pitchFamily="18" charset="0"/>
                <a:ea typeface="Arial Unicode MS"/>
              </a:rPr>
              <a:t>r’ </a:t>
            </a:r>
            <a:r>
              <a:rPr lang="es-ES_tradnl" sz="1800" i="1" dirty="0" err="1">
                <a:effectLst/>
                <a:latin typeface="Georgia" panose="02040502050405020303" pitchFamily="18" charset="0"/>
                <a:ea typeface="Arial Unicode MS"/>
              </a:rPr>
              <a:t>Elrendeltet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se, k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szít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módja</a:t>
            </a:r>
            <a:endParaRPr lang="hu-HU" sz="1800" i="1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„Eggy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hasonló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második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toldal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lehetne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nevezetesebb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vid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vizek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hegyek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s a t. 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olly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 idegen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Országok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t.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nevezeteit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nevök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felvenni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.” </a:t>
            </a:r>
            <a:endParaRPr lang="hu-H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hu-H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hu-H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azok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n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lkül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a</a:t>
            </a:r>
            <a:r>
              <a:rPr lang="hu-H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’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közbesz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dben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sem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lehetünk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hazaiak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nek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megvizsgálása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alkotásába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világot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önthet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azokat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gyarapodását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tárgyazó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szótárunkban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fr-FR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s-ES_tradnl" sz="1800" dirty="0">
                <a:effectLst/>
                <a:latin typeface="Georgia" panose="02040502050405020303" pitchFamily="18" charset="0"/>
                <a:ea typeface="Arial Unicode MS"/>
              </a:rPr>
              <a:t>en </a:t>
            </a:r>
            <a:r>
              <a:rPr lang="es-ES_tradnl" sz="1800" dirty="0" err="1">
                <a:effectLst/>
                <a:latin typeface="Georgia" panose="02040502050405020303" pitchFamily="18" charset="0"/>
                <a:ea typeface="Arial Unicode MS"/>
              </a:rPr>
              <a:t>elmell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őznünk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 </a:t>
            </a:r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18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Tudományos Akadémia 1853. évi felhívása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[a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] 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tagadhatatlanúl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kincset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rejtenek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nyelvalkotó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szjárását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jellemzik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mintegy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varázsolván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szóalkotás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módját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sajátságos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alakzatát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;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hazánk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tört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net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vel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viszontagságaival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szoros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összeköttet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de-DE" sz="1800" dirty="0" err="1">
                <a:effectLst/>
                <a:latin typeface="Georgia" panose="02040502050405020303" pitchFamily="18" charset="0"/>
                <a:ea typeface="Arial Unicode MS"/>
              </a:rPr>
              <a:t>sben</a:t>
            </a:r>
            <a:r>
              <a:rPr lang="de-DE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állanak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dirty="0">
              <a:latin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„A helynevek a magyar nyelv </a:t>
            </a:r>
            <a:r>
              <a:rPr lang="hu-HU" b="1" dirty="0" err="1">
                <a:latin typeface="Georgia" panose="02040502050405020303" pitchFamily="18" charset="0"/>
              </a:rPr>
              <a:t>múzeumát</a:t>
            </a:r>
            <a:r>
              <a:rPr lang="hu-HU" b="1" dirty="0">
                <a:latin typeface="Georgia" panose="02040502050405020303" pitchFamily="18" charset="0"/>
              </a:rPr>
              <a:t> képezik.”</a:t>
            </a:r>
            <a:endParaRPr lang="hu-H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758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Miért nincs magyar helynévtár?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helynevek speciális nyelvi szerepe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egyedi jelölés</a:t>
            </a:r>
          </a:p>
          <a:p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helynévhasználat sajátosságai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névközösségek</a:t>
            </a:r>
            <a:endParaRPr lang="hu-HU" dirty="0">
              <a:latin typeface="Times New Roman" panose="02020603050405020304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	az egyén helynévismerete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b="1" dirty="0">
              <a:latin typeface="Georgia" panose="02040502050405020303" pitchFamily="18" charset="0"/>
            </a:endParaRPr>
          </a:p>
          <a:p>
            <a:endParaRPr lang="hu-HU" b="1" dirty="0">
              <a:latin typeface="Georgia" panose="02040502050405020303" pitchFamily="18" charset="0"/>
            </a:endParaRPr>
          </a:p>
          <a:p>
            <a:endParaRPr lang="hu-HU" b="1" dirty="0">
              <a:latin typeface="Georgia" panose="02040502050405020303" pitchFamily="18" charset="0"/>
            </a:endParaRPr>
          </a:p>
          <a:p>
            <a:endParaRPr lang="hu-HU" b="1" dirty="0">
              <a:latin typeface="Georgia" panose="02040502050405020303" pitchFamily="18" charset="0"/>
            </a:endParaRPr>
          </a:p>
          <a:p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nyelvű települések száma</a:t>
            </a:r>
          </a:p>
          <a:p>
            <a:r>
              <a:rPr lang="hu-HU" dirty="0">
                <a:latin typeface="Georgia" panose="02040502050405020303" pitchFamily="18" charset="0"/>
              </a:rPr>
              <a:t>	a nyelvterület zsugorodása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nevek írásbeli rögzítése esetleges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töredékes a valós használathoz képest</a:t>
            </a:r>
          </a:p>
        </p:txBody>
      </p:sp>
      <p:pic>
        <p:nvPicPr>
          <p:cNvPr id="5" name="Kép 4" descr="A képen személy, ruházat, kültéri, fa látható&#10;&#10;Automatikusan generált leírás">
            <a:extLst>
              <a:ext uri="{FF2B5EF4-FFF2-40B4-BE49-F238E27FC236}">
                <a16:creationId xmlns:a16="http://schemas.microsoft.com/office/drawing/2014/main" id="{E48F349F-3B17-8E30-0F32-07A8D310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3436490" cy="2579010"/>
          </a:xfrm>
          <a:prstGeom prst="rect">
            <a:avLst/>
          </a:prstGeom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5257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E636D-3A6D-9DB6-5BB2-99EA5A76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3318F24-B36C-52BE-1228-A4FA4BD88421}"/>
              </a:ext>
            </a:extLst>
          </p:cNvPr>
          <p:cNvSpPr txBox="1"/>
          <p:nvPr/>
        </p:nvSpPr>
        <p:spPr>
          <a:xfrm>
            <a:off x="1351550" y="260648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Miért nincs magyar helynévtár?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D0B6E85-38B5-F4D0-DC8E-6C73361D932A}"/>
              </a:ext>
            </a:extLst>
          </p:cNvPr>
          <p:cNvSpPr txBox="1"/>
          <p:nvPr/>
        </p:nvSpPr>
        <p:spPr>
          <a:xfrm>
            <a:off x="1347397" y="1028343"/>
            <a:ext cx="6882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helynevek mint a magyar nyelv legkorábbi forrásai</a:t>
            </a:r>
          </a:p>
          <a:p>
            <a:r>
              <a:rPr lang="hu-HU" b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szórványemlékek</a:t>
            </a:r>
          </a:p>
          <a:p>
            <a:r>
              <a:rPr lang="hu-HU" dirty="0">
                <a:latin typeface="Georgia" panose="02040502050405020303" pitchFamily="18" charset="0"/>
              </a:rPr>
              <a:t>	helynévadatok százezrei </a:t>
            </a: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 szövegemlékek kis száma</a:t>
            </a:r>
          </a:p>
          <a:p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	multidiszciplináris forrásérték</a:t>
            </a:r>
          </a:p>
          <a:p>
            <a:r>
              <a:rPr lang="hu-HU" b="1" dirty="0">
                <a:latin typeface="Georgia" panose="02040502050405020303" pitchFamily="18" charset="0"/>
                <a:sym typeface="Wingdings" panose="05000000000000000000" pitchFamily="2" charset="2"/>
              </a:rPr>
              <a:t>Helynév-rekonstrukció</a:t>
            </a:r>
          </a:p>
          <a:p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	mai és történeti adatok összekapcsolása</a:t>
            </a:r>
          </a:p>
          <a:p>
            <a:endParaRPr lang="hu-HU" dirty="0">
              <a:latin typeface="Georgia" panose="02040502050405020303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1055: inde ad </a:t>
            </a:r>
            <a:r>
              <a:rPr lang="hu-H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castelic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feheruuaru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meneh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hodu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utu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(TA)</a:t>
            </a:r>
          </a:p>
          <a:p>
            <a:pPr marL="0" indent="0">
              <a:buNone/>
            </a:pPr>
            <a:endParaRPr lang="hu-H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A991F94-13D6-0B64-153A-AC3C6E166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58437"/>
            <a:ext cx="5263003" cy="123634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640DADE4-03BC-0548-6216-0EFB1A82B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806" y="3501008"/>
            <a:ext cx="3211004" cy="4034228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80017C44-D769-81AA-75C8-30FCFCD4340E}"/>
                  </a:ext>
                </a:extLst>
              </p14:cNvPr>
              <p14:cNvContentPartPr/>
              <p14:nvPr/>
            </p14:nvContentPartPr>
            <p14:xfrm>
              <a:off x="1673124" y="5831097"/>
              <a:ext cx="360" cy="36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80017C44-D769-81AA-75C8-30FCFCD434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4484" y="582245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0249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5657</TotalTime>
  <Words>819</Words>
  <Application>Microsoft Office PowerPoint</Application>
  <PresentationFormat>Diavetítés a képernyőre (4:3 oldalarány)</PresentationFormat>
  <Paragraphs>198</Paragraphs>
  <Slides>24</Slides>
  <Notes>24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Hoffmann István Nándor</cp:lastModifiedBy>
  <cp:revision>97</cp:revision>
  <cp:lastPrinted>2024-11-27T09:44:11Z</cp:lastPrinted>
  <dcterms:created xsi:type="dcterms:W3CDTF">2022-04-21T17:56:47Z</dcterms:created>
  <dcterms:modified xsi:type="dcterms:W3CDTF">2024-11-27T22:10:27Z</dcterms:modified>
</cp:coreProperties>
</file>