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  <p:sldMasterId id="2147483672" r:id="rId6"/>
    <p:sldMasterId id="2147483660" r:id="rId7"/>
  </p:sldMasterIdLst>
  <p:sldIdLst>
    <p:sldId id="261" r:id="rId8"/>
    <p:sldId id="299" r:id="rId9"/>
    <p:sldId id="302" r:id="rId10"/>
    <p:sldId id="314" r:id="rId11"/>
    <p:sldId id="266" r:id="rId12"/>
    <p:sldId id="274" r:id="rId13"/>
    <p:sldId id="303" r:id="rId14"/>
    <p:sldId id="304" r:id="rId15"/>
    <p:sldId id="320" r:id="rId16"/>
    <p:sldId id="318" r:id="rId17"/>
    <p:sldId id="319" r:id="rId18"/>
    <p:sldId id="321" r:id="rId19"/>
    <p:sldId id="323" r:id="rId20"/>
    <p:sldId id="322" r:id="rId21"/>
    <p:sldId id="324" r:id="rId22"/>
    <p:sldId id="325" r:id="rId23"/>
    <p:sldId id="326" r:id="rId24"/>
    <p:sldId id="327" r:id="rId25"/>
    <p:sldId id="328" r:id="rId26"/>
    <p:sldId id="300" r:id="rId27"/>
    <p:sldId id="262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2BF39-541F-A34C-B233-3B7EB219256E}" v="12" dt="2025-05-15T12:42:45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1"/>
  </p:normalViewPr>
  <p:slideViewPr>
    <p:cSldViewPr>
      <p:cViewPr>
        <p:scale>
          <a:sx n="115" d="100"/>
          <a:sy n="115" d="100"/>
        </p:scale>
        <p:origin x="1464" y="2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07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89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7251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4691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2685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576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75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583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0390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5800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323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9676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165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1455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158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6842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9844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030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7300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97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8550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0825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BB9275-7D6C-F8B0-57B4-E7BCA4A42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5553A86-DDC2-818B-8BE9-4220DC8C9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49D7D5-AF5F-6BF8-8296-4F91956B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9B3ACB-77EC-7F79-3F32-0BE35027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43AD07-18F4-AE19-6B18-E041E384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5553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E2F632-0AF3-5158-6203-6D3EB063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9B0501-39F6-6DD2-646A-C32D443DB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B4CBA4F-5521-0E63-5AF4-47866EEE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41473CE-1126-C728-2602-BB7D526B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94006D2-7D69-218A-C9D7-0E44A755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7992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2B05CF-EA3B-4F38-655A-C851EC83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25CFAD9-F2FD-0444-2B8C-E002CC235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B45BC15-8584-992D-8210-81410526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501356-420B-19CE-E840-FEC0DD559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79464A2-EDA4-0E96-BCDA-FFF33283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4156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8C3386-1BD3-B2F7-CFE7-7E041E6CC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14AE28-0300-9A8F-188F-3AC3DD0EB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3AF5542-D6A5-D3BE-7F3F-B2917EB4B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EB772B5-9700-9813-6B2F-F6A75E365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D36759A-8446-C5F5-DB4E-B067BD13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B3DF4D0-B678-1CDF-2728-C0D1151F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672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105F8E-6907-C37A-07E9-32514A8F9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792A00F-A5BC-1155-CBE7-D83921019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4D0FD15-1787-143F-7E6C-383F38D58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38FDBB7-63FE-381D-15EE-E44370CC3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5D7A1A3-3EB1-318E-6726-528349D34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D378057-2AB2-3192-3C3A-945AE29E1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9E2BB52-4580-484A-CEBA-656E7EC8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11D6ABB-34A1-E038-4AA5-F5F9D34B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6135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B01EF-EFA8-DA72-004A-81914AA3D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691EA34-FE6A-DC46-7F1A-8DFF272A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7F8DF2F-3DFC-A8C5-F542-0F64657E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E64B94B-C5D7-6B39-7724-782E5706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024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7D2CAEB-2437-0ED2-80C2-19F2B4703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06484A1-7B73-B3B7-5C53-9203276F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0B9EBA1-AFA1-EAF7-5898-EE7A7292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0582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AE6598-D324-D1FF-981A-880C1B10F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9248A0-B97F-E102-856C-C16D3EE33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C911FCF-44E1-5E37-D0D9-73E0DEB37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0D9D9FF-35AB-1E2F-1516-01FE1206A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4D2AA0D-E974-0ED1-9541-12177821C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56BC374-7062-A694-5577-D4B3E668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0589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0D449F-1C3D-9A6A-4747-D01ECB51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0651CDC-9C2D-7BC9-3307-9E74F01D5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5BF82A4-76E4-6988-DE8C-A82AB04F2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A7F01DD-9CA2-B765-461F-F2EE5311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27361EF-F5BE-8B5B-CF91-4F15A538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38FA2CD-D596-ED00-357F-A67055109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8466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8A88ED-7469-0985-9475-6FA2366BC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38364E0-9BEF-AEF4-98D5-354A7C76D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611D8B-DD6E-E738-2247-9E3DD738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03B650C-1958-831F-A3A0-34EE019A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6DF7BD-0C86-3D3B-DEC5-C128954C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15327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A89C2B6-7194-0735-9C48-30C729851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DD4E4A6-F308-655A-FEF3-A7B54BAD7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19AB51-F097-F5DB-7544-66FA457F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9047AE9-71AD-FB3E-C3CB-7FA6532EE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031A79D-DA79-6386-0A08-08CB8B795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447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988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469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75A5356-6364-9D46-C332-90DFAAC5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BE0A341-F10B-DC83-176F-9820461B3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D392653-356A-E1C6-CEF7-9C1AC7E4F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53C4F-174D-4098-9866-3A54989A1A42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23041D4-D84C-BB84-9795-CD295D3BC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83D011B-67DB-F709-BF0E-A5BEEE9ED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20AA1-6513-4F96-817F-91663D4C5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39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87824" y="1988840"/>
            <a:ext cx="584866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Oszmán-török nyelvi emlékek </a:t>
            </a:r>
          </a:p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Kalocsai Sárköz </a:t>
            </a:r>
          </a:p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és nemzetiségi helyneveiben</a:t>
            </a:r>
          </a:p>
          <a:p>
            <a:endParaRPr lang="hu-HU" sz="280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2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Bárth M. János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987824" y="5013176"/>
            <a:ext cx="58785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„Társadalmi – nemzetiségi – kulturális határok”</a:t>
            </a:r>
          </a:p>
          <a:p>
            <a:r>
              <a:rPr lang="hu-HU" sz="140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XII. Duna-Tisza közi nemzetközi néprajzi nemzetiségkutató konferencia</a:t>
            </a:r>
          </a:p>
          <a:p>
            <a:r>
              <a:rPr lang="hu-HU" sz="140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Baja</a:t>
            </a:r>
          </a:p>
          <a:p>
            <a:r>
              <a:rPr lang="hu-HU" sz="140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2025. május 16.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3A4F50-8B91-D5E6-CC30-2BC836FF3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E27B24C-4D56-4309-B973-A97A66481EB6}"/>
              </a:ext>
            </a:extLst>
          </p:cNvPr>
          <p:cNvSpPr txBox="1"/>
          <p:nvPr/>
        </p:nvSpPr>
        <p:spPr>
          <a:xfrm>
            <a:off x="395536" y="692696"/>
            <a:ext cx="885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C) török közszó → déli szláv közszó → magyar helynév (része) 1.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151DF9C-36CE-3B7E-B8D9-6D883D610B7B}"/>
              </a:ext>
            </a:extLst>
          </p:cNvPr>
          <p:cNvSpPr txBox="1"/>
          <p:nvPr/>
        </p:nvSpPr>
        <p:spPr>
          <a:xfrm>
            <a:off x="591758" y="1397675"/>
            <a:ext cx="5708434" cy="238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b="1" i="1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Váradi és Kadia-szék</a:t>
            </a:r>
            <a:r>
              <a:rPr lang="hu-HU" sz="1800" i="1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(Dunapataj, 1972–2024, ÉGy.) – a Szentkirály településen létrejött török palánkvár közelében</a:t>
            </a:r>
            <a:endParaRPr lang="hu-HU" kern="100"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kadia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&lt; török </a:t>
            </a: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kádi 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(déli szláv közvetítéssel)</a:t>
            </a:r>
            <a:endParaRPr lang="hu-HU" kern="100"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’bíró’: kisebb-nagyobb bűncselekmények, hagyatéki ügyek, szerződéskötések ügyében tevékenykedett </a:t>
            </a: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5" name="Kép 4" descr="A képen szöveg, kézírás, Betűtípus, papí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258F53D-7690-ECF9-1A61-D47580C27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65" y="3339832"/>
            <a:ext cx="499185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30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5D4BF0-3B9A-1EC3-EACC-EBB88E170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3AAB648-7F1C-CA77-A693-4532101B35E6}"/>
              </a:ext>
            </a:extLst>
          </p:cNvPr>
          <p:cNvSpPr txBox="1"/>
          <p:nvPr/>
        </p:nvSpPr>
        <p:spPr>
          <a:xfrm>
            <a:off x="395536" y="692696"/>
            <a:ext cx="885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C) török közszó → déli szláv közszó → magyar helynév (része) 2.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1A864AE-4BC5-7F96-B3D0-AADCEF9AF120}"/>
              </a:ext>
            </a:extLst>
          </p:cNvPr>
          <p:cNvSpPr txBox="1"/>
          <p:nvPr/>
        </p:nvSpPr>
        <p:spPr>
          <a:xfrm>
            <a:off x="591758" y="1397675"/>
            <a:ext cx="5060362" cy="432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b="1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Bujok-basa </a:t>
            </a:r>
            <a:r>
              <a:rPr lang="hu-HU" sz="1800" b="1" i="1" kern="100" dirty="0" err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fokja</a:t>
            </a:r>
            <a:r>
              <a:rPr lang="hu-HU" sz="1800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/ Bujok-basa </a:t>
            </a:r>
            <a:r>
              <a:rPr lang="hu-HU" sz="1800" i="1" kern="100" dirty="0" err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düllő</a:t>
            </a:r>
            <a:r>
              <a:rPr lang="hu-HU" sz="1800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(Uszód)</a:t>
            </a: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1977: 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Bujok-basa,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Bujok-basa-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düllő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1866: 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Bulyok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basa 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fokja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1826: 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Basabúja Fok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18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vízfolyás neve → legelő neve</a:t>
            </a: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oszmán-török tisztségnévből: 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bulyok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basa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’katonai gyalogsági tiszt’ </a:t>
            </a:r>
            <a:endParaRPr lang="hu-HU" sz="18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szláv közvetítéssel vagy közvetlenül került a magyarba (</a:t>
            </a:r>
            <a:r>
              <a:rPr lang="hu-HU" sz="1800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EtSz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bulyok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TESz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18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déli szláv nyelvekben: 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bölük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başi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hu-HU" sz="1800" i="1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híján 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 formában jelent meg, az </a:t>
            </a:r>
            <a:r>
              <a:rPr lang="hu-HU" sz="18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pedig palatalizálódott)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kern="100" dirty="0">
                <a:solidFill>
                  <a:srgbClr val="000000"/>
                </a:solidFill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az </a:t>
            </a:r>
            <a:r>
              <a:rPr lang="hu-HU" kern="100" dirty="0" err="1">
                <a:solidFill>
                  <a:srgbClr val="000000"/>
                </a:solidFill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uszódi</a:t>
            </a:r>
            <a:r>
              <a:rPr lang="hu-HU" kern="100" dirty="0">
                <a:solidFill>
                  <a:srgbClr val="000000"/>
                </a:solidFill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adat is a déli szláv nyelvre jellemző formát mutatja</a:t>
            </a:r>
            <a:endParaRPr lang="hu-HU" sz="18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 descr="A képen szöveg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CA39FA8-9805-963C-79D9-D4EF16549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5" r="27365" b="10030"/>
          <a:stretch/>
        </p:blipFill>
        <p:spPr>
          <a:xfrm>
            <a:off x="6012160" y="1397675"/>
            <a:ext cx="2808312" cy="49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0718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05CE22-57E8-E21B-0ECC-1F8ADC32E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F2065B6-969F-2D45-6877-9C518285FB30}"/>
              </a:ext>
            </a:extLst>
          </p:cNvPr>
          <p:cNvSpPr txBox="1"/>
          <p:nvPr/>
        </p:nvSpPr>
        <p:spPr>
          <a:xfrm>
            <a:off x="395536" y="692696"/>
            <a:ext cx="6567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D) török személynév → magyar helynév (része)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59888EA-118E-423F-3B69-51A257A5461D}"/>
              </a:ext>
            </a:extLst>
          </p:cNvPr>
          <p:cNvSpPr txBox="1"/>
          <p:nvPr/>
        </p:nvSpPr>
        <p:spPr>
          <a:xfrm>
            <a:off x="591758" y="1397674"/>
            <a:ext cx="8012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Ómer-szék</a:t>
            </a:r>
            <a:r>
              <a:rPr kumimoji="0" lang="fr-FR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(</a:t>
            </a: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Dunapataj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, ÉGy.</a:t>
            </a:r>
            <a:r>
              <a:rPr lang="hu-HU" sz="2000">
                <a:solidFill>
                  <a:prstClr val="black"/>
                </a:solidFill>
                <a:latin typeface="Georgia" panose="02040502050405020303" pitchFamily="18" charset="0"/>
              </a:rPr>
              <a:t>, 1849, 1864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)</a:t>
            </a:r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A török </a:t>
            </a:r>
            <a:r>
              <a:rPr kumimoji="0" lang="hu-H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Omer</a:t>
            </a: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 személynévből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sz="200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név az egykori Szentkirály török kori palánkvárának közelében, a </a:t>
            </a:r>
            <a:r>
              <a:rPr lang="hu-HU" sz="2000" i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Várfok</a:t>
            </a:r>
            <a:r>
              <a:rPr lang="hu-HU" sz="200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helynévhez és a </a:t>
            </a:r>
            <a:r>
              <a:rPr lang="hu-HU" sz="2000" i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Kadia-szék</a:t>
            </a:r>
            <a:r>
              <a:rPr lang="hu-HU" sz="200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helynevekhez közel bukkan föl </a:t>
            </a:r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 descr="A képen szöveg, levél, kézírás, papí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9CDF209-F340-0926-0B5D-575A79507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65" y="2852936"/>
            <a:ext cx="3551079" cy="3240360"/>
          </a:xfrm>
          <a:prstGeom prst="rect">
            <a:avLst/>
          </a:prstGeom>
        </p:spPr>
      </p:pic>
      <p:pic>
        <p:nvPicPr>
          <p:cNvPr id="7" name="Kép 6" descr="A képen szöveg, térkép, Tervrajz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6760C28-5AE9-71B2-210F-78B93DFB4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8" y="2852936"/>
            <a:ext cx="419812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3990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6BDB8-669F-6014-CBF4-C86913A25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0B8EE62-CEDB-3618-C683-42DF87C52F36}"/>
              </a:ext>
            </a:extLst>
          </p:cNvPr>
          <p:cNvSpPr txBox="1"/>
          <p:nvPr/>
        </p:nvSpPr>
        <p:spPr>
          <a:xfrm>
            <a:off x="1259632" y="419924"/>
            <a:ext cx="6894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E) török közszó → déli szláv közszó →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→  déli szláv helynév → magyar helynév (része) 1.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71CD590-C54F-648E-02D6-BC45B29CA51F}"/>
              </a:ext>
            </a:extLst>
          </p:cNvPr>
          <p:cNvSpPr txBox="1"/>
          <p:nvPr/>
        </p:nvSpPr>
        <p:spPr>
          <a:xfrm>
            <a:off x="311624" y="1268760"/>
            <a:ext cx="7842844" cy="184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Budzsák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(Dusnok): 2024: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Budzsak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Budzsák,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1976: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Budzsak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1879: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Budzsák,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1850 k.: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Budzsak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1846: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Pucsak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1843: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Butsak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1839: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Buzsak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1834: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Bugsak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kalocsai szállásokon is: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Budzsák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(Szakmár),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Körmei Budzsák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Budzsák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(Drágszél)</a:t>
            </a: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endParaRPr lang="hu-HU" sz="1800" kern="10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 descr="A képen térkép, szöveg, atlasz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0E6AE50-7790-D46E-8386-E84869A17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59" y="2564904"/>
            <a:ext cx="5103211" cy="324036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A8CF6A5-BFAD-1D61-EC3B-63874DCA82EE}"/>
              </a:ext>
            </a:extLst>
          </p:cNvPr>
          <p:cNvSpPr txBox="1"/>
          <p:nvPr/>
        </p:nvSpPr>
        <p:spPr>
          <a:xfrm>
            <a:off x="311624" y="3100849"/>
            <a:ext cx="3511735" cy="21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kern="10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déli szláv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bùdžāk 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’sarok, szöglet, zug’ &lt; oszmán-török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bucak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átvétele</a:t>
            </a: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endParaRPr lang="hu-HU" sz="1800" kern="10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Dusnokon magyar és a horvát nyelvi környezetben azonos alakban</a:t>
            </a:r>
          </a:p>
        </p:txBody>
      </p:sp>
    </p:spTree>
    <p:extLst>
      <p:ext uri="{BB962C8B-B14F-4D97-AF65-F5344CB8AC3E}">
        <p14:creationId xmlns:p14="http://schemas.microsoft.com/office/powerpoint/2010/main" val="402516388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ED2657-8EE0-D1FE-C099-039F37A20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F82C820A-D494-0AE9-2ADA-8B5583261157}"/>
              </a:ext>
            </a:extLst>
          </p:cNvPr>
          <p:cNvSpPr txBox="1"/>
          <p:nvPr/>
        </p:nvSpPr>
        <p:spPr>
          <a:xfrm>
            <a:off x="1259632" y="419924"/>
            <a:ext cx="6894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E) török közszó → déli szláv közszó →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→  déli szláv helynév → magyar helynév (része) 1.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EF71DE4-F5DC-5556-202E-79DCD8527B6F}"/>
              </a:ext>
            </a:extLst>
          </p:cNvPr>
          <p:cNvSpPr txBox="1"/>
          <p:nvPr/>
        </p:nvSpPr>
        <p:spPr>
          <a:xfrm>
            <a:off x="311624" y="1268761"/>
            <a:ext cx="8220816" cy="184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Matosbudzsák, Szabóbudzsák, Ridegbudzsák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(Homokmégy)</a:t>
            </a: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i="1" kern="10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Budzsák </a:t>
            </a:r>
            <a:r>
              <a:rPr lang="hu-HU" kern="10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Bátya) </a:t>
            </a:r>
            <a:endParaRPr lang="hu-HU" sz="1800" i="1" kern="10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hasonló példák: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Budzsák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(Hercegszántó), </a:t>
            </a:r>
            <a:r>
              <a:rPr lang="hu-HU" sz="18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Buzsák</a:t>
            </a:r>
            <a:r>
              <a:rPr lang="hu-HU" sz="18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(Fonyód mellett, Somogy megye)</a:t>
            </a: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endParaRPr lang="hu-HU" sz="1800" kern="10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endParaRPr lang="hu-HU" sz="1800" kern="10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Kép 7" descr="A képen térkép, szöveg, atlas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E29821B-B338-38CF-4C60-5A1E1A11A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17" y="2348880"/>
            <a:ext cx="6436151" cy="37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6748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D5C3A-0BAF-A4C4-18BE-3248D0399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1D4FF92-4D7A-A734-DBE5-39C2DA5FE139}"/>
              </a:ext>
            </a:extLst>
          </p:cNvPr>
          <p:cNvSpPr txBox="1"/>
          <p:nvPr/>
        </p:nvSpPr>
        <p:spPr>
          <a:xfrm>
            <a:off x="1259632" y="419924"/>
            <a:ext cx="6894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E) török közszó → déli szláv közszó →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→  déli szláv helynév → magyar helynév (része) 2.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FAA5A61-F504-B033-BFA7-25B277B8B9AB}"/>
              </a:ext>
            </a:extLst>
          </p:cNvPr>
          <p:cNvSpPr txBox="1"/>
          <p:nvPr/>
        </p:nvSpPr>
        <p:spPr>
          <a:xfrm>
            <a:off x="311624" y="1268761"/>
            <a:ext cx="4620416" cy="482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2000" i="1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Pándzsó</a:t>
            </a:r>
            <a:r>
              <a:rPr lang="hu-HU" sz="2000" kern="1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(Uszód)</a:t>
            </a:r>
          </a:p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2000" kern="10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vö.: </a:t>
            </a:r>
            <a:r>
              <a:rPr lang="hu-HU" sz="2000" i="1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Pándzsó</a:t>
            </a:r>
            <a:r>
              <a:rPr lang="hu-HU" sz="2000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(Decs, Szekszárd) </a:t>
            </a:r>
          </a:p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2000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Családnévből? </a:t>
            </a:r>
          </a:p>
          <a:p>
            <a:pPr marL="800100" lvl="1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2000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(Decs, népi magyarázat) </a:t>
            </a:r>
          </a:p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2000" i="1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„Pándzsó, azt a hagyomány szerint a törökök nevezték volna el így” 	</a:t>
            </a:r>
            <a:r>
              <a:rPr lang="hu-HU" sz="2000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(Szekszárd, Pesty)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sz="2000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Bizonytalan eredetű: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sz="20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tör. </a:t>
            </a:r>
            <a:r>
              <a:rPr lang="hu-HU" sz="2000" i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pençe</a:t>
            </a:r>
            <a:r>
              <a:rPr lang="hu-HU" sz="20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&gt; hv. </a:t>
            </a:r>
            <a:r>
              <a:rPr lang="hu-HU" sz="2000" i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pandža</a:t>
            </a:r>
            <a:r>
              <a:rPr lang="hu-HU" sz="20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1. ’ragado-zók karmai’ 2. ’cipőtalp bőrből’, 3. ’kézfej’ &gt; hv. személynév? &gt; hv. helynév &gt; m. helynév</a:t>
            </a:r>
            <a:endParaRPr lang="hu-HU" sz="2000" kern="10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endParaRPr lang="hu-HU" sz="1800" kern="10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endParaRPr lang="hu-HU" sz="1800" kern="10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C8197A8-5773-8BC8-793B-74F077B6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244977"/>
            <a:ext cx="3528392" cy="45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9048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076F5-FCD2-4598-590D-B05195CF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7E0DDEB-25F3-C447-9EC9-861B0CD5395E}"/>
              </a:ext>
            </a:extLst>
          </p:cNvPr>
          <p:cNvSpPr txBox="1"/>
          <p:nvPr/>
        </p:nvSpPr>
        <p:spPr>
          <a:xfrm>
            <a:off x="1259632" y="419924"/>
            <a:ext cx="6159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F) török közszó → déli szláv közszó →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→  magyar közszó→ magyar helynév (része</a:t>
            </a:r>
            <a:r>
              <a:rPr lang="hu-HU" sz="240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F54CB2F-BDF7-6E0C-B0A6-DDCA19C576D4}"/>
              </a:ext>
            </a:extLst>
          </p:cNvPr>
          <p:cNvSpPr txBox="1"/>
          <p:nvPr/>
        </p:nvSpPr>
        <p:spPr>
          <a:xfrm>
            <a:off x="311624" y="1268760"/>
            <a:ext cx="7842844" cy="205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Bálin</a:t>
            </a:r>
            <a:r>
              <a:rPr lang="hu-HU" sz="1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bosztán</a:t>
            </a:r>
            <a:r>
              <a:rPr lang="hu-HU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(Dusnok)</a:t>
            </a:r>
            <a:endParaRPr lang="hu-H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Bosztán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~ </a:t>
            </a:r>
            <a:r>
              <a:rPr lang="hu-H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Kert ~ </a:t>
            </a:r>
            <a:r>
              <a:rPr lang="hu-HU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Guzsván</a:t>
            </a:r>
            <a:r>
              <a:rPr lang="hu-H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-kert 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(Bátya)</a:t>
            </a:r>
            <a:endParaRPr lang="hu-H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kettős átvétel a magyarban: szerb-horvát és román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perzsa </a:t>
            </a:r>
            <a:r>
              <a:rPr lang="hu-HU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bostan</a:t>
            </a:r>
            <a:r>
              <a:rPr lang="hu-H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’gyümölcsöskert’ &gt; oszmán-török &gt; balkáni nyelvek ’konyha-kert, dinnyeföld, dinnye’</a:t>
            </a:r>
            <a:endParaRPr lang="hu-HU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erdélyi magyar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bosztán</a:t>
            </a:r>
            <a:r>
              <a:rPr lang="hu-H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&lt; román ’tök’</a:t>
            </a:r>
            <a:endParaRPr lang="hu-HU" sz="1800" kern="100" dirty="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Kép 6" descr="A képen kültéri, fű, ég, Természeti táj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A6BA53E-0735-C1E3-ABFE-BC27E613C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81" y="270892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635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833623-BE13-AD5C-4115-C23918CDF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4800E65-E38A-892B-6DD6-431544CAF259}"/>
              </a:ext>
            </a:extLst>
          </p:cNvPr>
          <p:cNvSpPr txBox="1"/>
          <p:nvPr/>
        </p:nvSpPr>
        <p:spPr>
          <a:xfrm>
            <a:off x="1259632" y="419924"/>
            <a:ext cx="6651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G) török közszó → déli szláv közszó →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→ ? déli szláv helynév ? → ? magyar közszó</a:t>
            </a:r>
            <a:r>
              <a:rPr lang="hu-HU" sz="240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? 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→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→ magyar helynév (névköltöztetés?</a:t>
            </a:r>
            <a:r>
              <a:rPr lang="hu-HU" sz="2400">
                <a:solidFill>
                  <a:srgbClr val="EEECE1">
                    <a:lumMod val="50000"/>
                  </a:srgbClr>
                </a:solidFill>
                <a:latin typeface="Georgia" pitchFamily="18" charset="0"/>
              </a:rPr>
              <a:t>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D0CA12E-205E-0786-11C6-797480D711B0}"/>
              </a:ext>
            </a:extLst>
          </p:cNvPr>
          <p:cNvSpPr txBox="1"/>
          <p:nvPr/>
        </p:nvSpPr>
        <p:spPr>
          <a:xfrm>
            <a:off x="179512" y="1700808"/>
            <a:ext cx="4752528" cy="3730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b="1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Tabán</a:t>
            </a:r>
            <a:r>
              <a:rPr lang="hu-HU" sz="1800" b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(Uszód)</a:t>
            </a:r>
          </a:p>
          <a:p>
            <a:pPr marL="34290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országban több mint félszáz </a:t>
            </a:r>
            <a:r>
              <a:rPr lang="hu-HU" kern="1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helyen (lásd budai </a:t>
            </a:r>
            <a:r>
              <a:rPr lang="hu-HU" i="1" kern="1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Tabán)</a:t>
            </a:r>
            <a:endParaRPr lang="hu-HU" sz="1800" kern="100" dirty="0">
              <a:solidFill>
                <a:srgbClr val="00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török </a:t>
            </a:r>
            <a:r>
              <a:rPr lang="hu-HU" i="1" dirty="0" err="1">
                <a:latin typeface="Georgia" panose="02040502050405020303" pitchFamily="18" charset="0"/>
              </a:rPr>
              <a:t>tabaq</a:t>
            </a:r>
            <a:r>
              <a:rPr lang="hu-HU" i="1" dirty="0">
                <a:latin typeface="Georgia" panose="02040502050405020303" pitchFamily="18" charset="0"/>
              </a:rPr>
              <a:t>-</a:t>
            </a:r>
            <a:r>
              <a:rPr lang="hu-HU" i="1" dirty="0">
                <a:latin typeface="Georgia" panose="02040502050405020303" pitchFamily="18" charset="0"/>
                <a:sym typeface="Symbol" pitchFamily="2" charset="2"/>
              </a:rPr>
              <a:t></a:t>
            </a:r>
            <a:r>
              <a:rPr lang="hu-HU" i="1" dirty="0" err="1">
                <a:latin typeface="Georgia" panose="02040502050405020303" pitchFamily="18" charset="0"/>
              </a:rPr>
              <a:t>āne</a:t>
            </a:r>
            <a:r>
              <a:rPr lang="hu-HU" i="1" dirty="0">
                <a:latin typeface="Georgia" panose="02040502050405020303" pitchFamily="18" charset="0"/>
              </a:rPr>
              <a:t> </a:t>
            </a:r>
            <a:r>
              <a:rPr lang="hu-HU" sz="18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’cserzőműhely, tímár-telep’ </a:t>
            </a:r>
            <a:r>
              <a:rPr lang="hu-HU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&gt; déli szláv </a:t>
            </a:r>
            <a:r>
              <a:rPr lang="hu-HU" i="1" dirty="0" err="1">
                <a:latin typeface="Georgia" panose="02040502050405020303" pitchFamily="18" charset="0"/>
              </a:rPr>
              <a:t>tabaha</a:t>
            </a:r>
            <a:r>
              <a:rPr lang="hu-HU" dirty="0" err="1">
                <a:latin typeface="Georgia" panose="02040502050405020303" pitchFamily="18" charset="0"/>
              </a:rPr>
              <a:t>̄n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&gt; m. </a:t>
            </a:r>
            <a:r>
              <a:rPr lang="hu-HU" i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Tabán</a:t>
            </a:r>
            <a:r>
              <a:rPr lang="hu-HU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u-HU" dirty="0">
              <a:latin typeface="Georgia" panose="02040502050405020303" pitchFamily="18" charset="0"/>
            </a:endParaRPr>
          </a:p>
          <a:p>
            <a:pPr marL="34290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hu-HU" sz="1800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Tabán</a:t>
            </a: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helynevek létrehozása is történhetett a szláv közvetítő nyelvben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’a település </a:t>
            </a:r>
            <a:r>
              <a:rPr lang="hu-HU" sz="1800" kern="100" dirty="0" err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legrégebbi</a:t>
            </a: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része’: földrajzi köznévi jelentés?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Times New Roman" panose="02020603050405020304" pitchFamily="18" charset="0"/>
              <a:buChar char="-"/>
            </a:pPr>
            <a:r>
              <a:rPr lang="hu-HU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névátvitel: analógiásan keletkezett </a:t>
            </a:r>
            <a:r>
              <a:rPr lang="hu-HU" i="1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Tabán </a:t>
            </a:r>
            <a:r>
              <a:rPr lang="hu-HU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helynevek </a:t>
            </a: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elhanyagolt, szegényes </a:t>
            </a:r>
            <a:r>
              <a:rPr lang="hu-HU" sz="1800" kern="100" dirty="0" err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telepü-lésrészek</a:t>
            </a:r>
            <a:r>
              <a:rPr lang="hu-HU" sz="18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neveként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D1D107A-FF6A-956D-DA58-480B229A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290" y="2088150"/>
            <a:ext cx="3995936" cy="26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06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A76D1-F487-7E92-AAED-396FA9B20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35699259-A881-4FEB-E023-8BC4DD5C301C}"/>
              </a:ext>
            </a:extLst>
          </p:cNvPr>
          <p:cNvSpPr txBox="1"/>
          <p:nvPr/>
        </p:nvSpPr>
        <p:spPr>
          <a:xfrm>
            <a:off x="1259632" y="419924"/>
            <a:ext cx="7935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H) török kori eseménnyel, néphagyománnyal összefüggő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magyar keletkezésű helynevek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8DD12A3-F3ED-D9AB-DE2E-C90657BCD4B7}"/>
              </a:ext>
            </a:extLst>
          </p:cNvPr>
          <p:cNvSpPr txBox="1"/>
          <p:nvPr/>
        </p:nvSpPr>
        <p:spPr>
          <a:xfrm>
            <a:off x="179512" y="1458690"/>
            <a:ext cx="8784976" cy="214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b="1" i="1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Törökképi-kertök</a:t>
            </a:r>
            <a:r>
              <a:rPr lang="hu-HU" sz="1800" b="1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(Foktő)</a:t>
            </a:r>
          </a:p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Törökképi-kertök ~ Törökképi-fődek ~ Törökkép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1980:</a:t>
            </a: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Törökképi-kertek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1978:</a:t>
            </a: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Török-képi kertök, Törökkép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, 1880:</a:t>
            </a: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Törők képi kertek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1839:</a:t>
            </a: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Törökképi Kert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1828: </a:t>
            </a: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Törökképi Kertek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kép vagy faragott szobor a török korban – valószínűleg határjelző funkcióval, </a:t>
            </a:r>
          </a:p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az országban többfelé elterjedt </a:t>
            </a:r>
            <a:r>
              <a:rPr lang="hu-HU" sz="1800" i="1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képesfák-</a:t>
            </a:r>
            <a:r>
              <a:rPr lang="hu-HU" sz="1800" kern="100">
                <a:solidFill>
                  <a:srgbClr val="000000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hoz hasonlóan (lásd a „faképnél hagy”)</a:t>
            </a:r>
          </a:p>
          <a:p>
            <a:pPr marL="342900" lvl="0" indent="-342900" algn="just">
              <a:lnSpc>
                <a:spcPct val="107000"/>
              </a:lnSpc>
              <a:buSzPts val="1200"/>
              <a:buFont typeface="Times New Roman" panose="02020603050405020304" pitchFamily="18" charset="0"/>
              <a:buChar char="-"/>
            </a:pPr>
            <a:r>
              <a:rPr lang="hu-HU" kern="100">
                <a:solidFill>
                  <a:srgbClr val="000000"/>
                </a:solidFill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foktői névmagyarázó mondák (Kuczy Károly)</a:t>
            </a:r>
            <a:endParaRPr lang="hu-HU" sz="1800" kern="10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 descr="A képen levél, térkép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7C8A705-F95E-30B3-8E53-BB961EF07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03" y="3645024"/>
            <a:ext cx="4688393" cy="29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584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DE369-BE9E-FE93-5B7C-E7AFBA467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3A941C3-7AC6-BDDE-F7B7-C439FEA75D3D}"/>
              </a:ext>
            </a:extLst>
          </p:cNvPr>
          <p:cNvSpPr txBox="1"/>
          <p:nvPr/>
        </p:nvSpPr>
        <p:spPr>
          <a:xfrm>
            <a:off x="1403648" y="259484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Összegzés, távlatok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FD7315E-2068-D155-7B76-14F5F37BE0AC}"/>
              </a:ext>
            </a:extLst>
          </p:cNvPr>
          <p:cNvSpPr txBox="1"/>
          <p:nvPr/>
        </p:nvSpPr>
        <p:spPr>
          <a:xfrm>
            <a:off x="863080" y="1638574"/>
            <a:ext cx="8280920" cy="358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sz="2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nyelvi hatás áttételessége – súlya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sz="2200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nyelvi-társadalmi érintkezések </a:t>
            </a:r>
            <a:r>
              <a:rPr lang="hu-HU" sz="2200" kern="100" dirty="0" err="1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leképeződése</a:t>
            </a:r>
            <a:endParaRPr lang="hu-HU" sz="2200" kern="100" dirty="0"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sz="2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További példák lehetségesek, különösen a török kori várak közelében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081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89D656D-D9F9-3147-9172-3680308B7B2B}"/>
              </a:ext>
            </a:extLst>
          </p:cNvPr>
          <p:cNvSpPr txBox="1"/>
          <p:nvPr/>
        </p:nvSpPr>
        <p:spPr>
          <a:xfrm>
            <a:off x="1403648" y="259484"/>
            <a:ext cx="571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Kutatási eredmények, keretek és célok /1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D2A9320-DFB6-AF87-772E-CAFEB7B1BEBF}"/>
              </a:ext>
            </a:extLst>
          </p:cNvPr>
          <p:cNvSpPr txBox="1"/>
          <p:nvPr/>
        </p:nvSpPr>
        <p:spPr>
          <a:xfrm>
            <a:off x="755576" y="1052736"/>
            <a:ext cx="8280920" cy="4613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sz="2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török hódoltság korának nyelvi kontaktusai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sz="2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Előzmények: Kakuk Zsuzsa, </a:t>
            </a:r>
            <a:r>
              <a:rPr lang="hu-HU" sz="2200" kern="100" dirty="0" err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Baski</a:t>
            </a:r>
            <a:r>
              <a:rPr lang="hu-HU" sz="2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Imre, Szabó József művei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sz="2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Közszói átvételek – helynévi átvételek, közvetítő nyelvek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sz="2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jelenleg folyó helynévgyűjtő munkálatok tapasztalatai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u-HU" sz="2200" kern="100" dirty="0"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Névtörténet – névrekonstrukció </a:t>
            </a: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u-HU" sz="2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2143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89D656D-D9F9-3147-9172-3680308B7B2B}"/>
              </a:ext>
            </a:extLst>
          </p:cNvPr>
          <p:cNvSpPr txBox="1"/>
          <p:nvPr/>
        </p:nvSpPr>
        <p:spPr>
          <a:xfrm>
            <a:off x="1295636" y="692696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Irodalom: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D2A9320-DFB6-AF87-772E-CAFEB7B1BEBF}"/>
              </a:ext>
            </a:extLst>
          </p:cNvPr>
          <p:cNvSpPr txBox="1"/>
          <p:nvPr/>
        </p:nvSpPr>
        <p:spPr>
          <a:xfrm>
            <a:off x="1295636" y="1484784"/>
            <a:ext cx="6552728" cy="4050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DM. = </a:t>
            </a:r>
            <a:r>
              <a:rPr lang="hu-HU" sz="1200" i="1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Duna-</a:t>
            </a:r>
            <a:r>
              <a:rPr lang="hu-HU" sz="1200" i="1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mappáció</a:t>
            </a: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[S 80 - Duna. - No. 126/1-1757.] (1830–1840) | https://</a:t>
            </a:r>
            <a:r>
              <a:rPr lang="hu-HU" sz="12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maps.hungaricana.hu</a:t>
            </a: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/hu/</a:t>
            </a:r>
            <a:r>
              <a:rPr lang="hu-HU" sz="12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MOLTerkeptar</a:t>
            </a: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/43069/</a:t>
            </a:r>
            <a:r>
              <a:rPr lang="hu-HU" sz="12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/?</a:t>
            </a:r>
            <a:r>
              <a:rPr lang="hu-HU" sz="1200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=1436&amp;bbox=-1120%2C-5602%2C8792%2C114</a:t>
            </a:r>
            <a:endParaRPr lang="hu-HU" sz="1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FNESz.</a:t>
            </a:r>
            <a:r>
              <a:rPr lang="hu-HU" sz="1200" kern="100" baseline="300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= </a:t>
            </a:r>
            <a:r>
              <a:rPr lang="hu-HU" sz="1200" kern="100" cap="small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Kiss Lajos</a:t>
            </a: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u-HU" sz="1200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Földrajzi nevek etimológiai szótára 1–2.</a:t>
            </a: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Negyedik, bővített és javított kiadás. Budapest, Akadémiai Kiadó, 1988.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cap="small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Kakuk Zsuzsa 1996. </a:t>
            </a:r>
            <a:r>
              <a:rPr lang="hu-HU" sz="1200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török kor emléke a magyar szókincsben</a:t>
            </a: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Kőrösi Csoma Kiskönyvtár 23. Bp., Akadémiai Kiadó.</a:t>
            </a:r>
          </a:p>
          <a:p>
            <a:pPr marL="180340" indent="-180340" algn="just" hangingPunct="0">
              <a:lnSpc>
                <a:spcPts val="1200"/>
              </a:lnSpc>
              <a:spcBef>
                <a:spcPts val="200"/>
              </a:spcBef>
              <a:buNone/>
            </a:pPr>
            <a:r>
              <a:rPr lang="hu-HU" sz="1200" cap="small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Szabó József</a:t>
            </a:r>
            <a:r>
              <a:rPr lang="hu-HU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1983. Újabb adatok a </a:t>
            </a:r>
            <a:r>
              <a:rPr lang="hu-HU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Tabán </a:t>
            </a:r>
            <a:r>
              <a:rPr lang="hu-HU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földrajzi név elterjedéséhez. </a:t>
            </a:r>
            <a:r>
              <a:rPr lang="hu-HU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Magyar Nyelvőr</a:t>
            </a:r>
            <a:r>
              <a:rPr lang="hu-HU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107:</a:t>
            </a:r>
          </a:p>
          <a:p>
            <a:pPr marL="180340" indent="-180340" algn="just" hangingPunct="0">
              <a:lnSpc>
                <a:spcPts val="1200"/>
              </a:lnSpc>
              <a:spcBef>
                <a:spcPts val="200"/>
              </a:spcBef>
              <a:buNone/>
            </a:pPr>
            <a:r>
              <a:rPr lang="hu-HU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347–351.</a:t>
            </a:r>
          </a:p>
          <a:p>
            <a:pPr marL="180340" indent="-180340" algn="just" hangingPunct="0">
              <a:lnSpc>
                <a:spcPts val="1200"/>
              </a:lnSpc>
              <a:spcBef>
                <a:spcPts val="800"/>
              </a:spcBef>
              <a:buNone/>
            </a:pPr>
            <a:r>
              <a:rPr lang="hu-HU" sz="1200" kern="100" cap="small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Szabó József 2008. </a:t>
            </a:r>
            <a:r>
              <a:rPr lang="hu-HU" sz="1200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török hódoltság néprajzi és nyelvi maradványai földrajzi neveinkben.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Szeged, Szegedi Tudományegyetem, Magyar Nyelvészeti Tanszék.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cap="small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D. Szabó</a:t>
            </a: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u-HU" sz="1200" kern="100" cap="small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Kálmán</a:t>
            </a: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1992. Dusnok történeti földrajza. In: </a:t>
            </a:r>
            <a:r>
              <a:rPr lang="hu-HU" sz="1200" kern="100" cap="small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Bárth János – </a:t>
            </a:r>
            <a:r>
              <a:rPr lang="hu-HU" sz="1200" kern="100" cap="small" dirty="0" err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Sztrinkó</a:t>
            </a:r>
            <a:r>
              <a:rPr lang="hu-HU" sz="1200" kern="100" cap="small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István</a:t>
            </a: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szerk., </a:t>
            </a:r>
            <a:r>
              <a:rPr lang="hu-HU" sz="1200" i="1" kern="100" dirty="0" err="1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Cumania</a:t>
            </a:r>
            <a:r>
              <a:rPr lang="hu-HU" sz="1200" i="1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13. Bács-Kiskun Megyei Múzeumok Évkönyve,</a:t>
            </a:r>
            <a:r>
              <a:rPr lang="hu-HU" sz="1200" kern="100" dirty="0"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Kecskemét. 164–241.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200" kern="1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TESz</a:t>
            </a:r>
            <a:r>
              <a:rPr lang="hu-HU" sz="12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= </a:t>
            </a:r>
            <a:r>
              <a:rPr lang="hu-HU" sz="1200" kern="100" cap="small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Benkő Loránd</a:t>
            </a:r>
            <a:r>
              <a:rPr lang="hu-HU" sz="12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szerk. </a:t>
            </a:r>
            <a:r>
              <a:rPr lang="hu-HU" sz="1200" i="1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magyar nyelv történeti etimológiai szótára</a:t>
            </a:r>
            <a:r>
              <a:rPr lang="hu-HU" sz="1200" kern="1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I–IV. Akadémiai Kiadó, Budapest. 1967. </a:t>
            </a:r>
            <a:endParaRPr lang="hu-HU" sz="1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TMFN. = </a:t>
            </a:r>
            <a:r>
              <a:rPr lang="hu-HU" sz="1200" kern="0" cap="small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Ördög Ferenc – Papp László – Végh József</a:t>
            </a: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(szerk.) 1981. </a:t>
            </a:r>
            <a:r>
              <a:rPr lang="hu-HU" sz="1200" i="1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Tolna megye földrajzi nevei</a:t>
            </a:r>
            <a:r>
              <a:rPr lang="hu-HU" sz="1200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Akadémiai Kiadó, Budapest.</a:t>
            </a:r>
            <a:endParaRPr lang="hu-HU" sz="1200" kern="100" dirty="0">
              <a:effectLst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1613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2596883"/>
            <a:ext cx="230425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 </a:t>
            </a:r>
          </a:p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figyelmet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!</a:t>
            </a:r>
            <a:endParaRPr lang="hu-HU" sz="240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40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40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15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barth.janos@btk.elte.hu</a:t>
            </a:r>
          </a:p>
        </p:txBody>
      </p:sp>
      <p:pic>
        <p:nvPicPr>
          <p:cNvPr id="4" name="Kép 3" descr="A képen térkép, atlasz, szöveg látható&#10;&#10;Automatikusan generált leírás">
            <a:extLst>
              <a:ext uri="{FF2B5EF4-FFF2-40B4-BE49-F238E27FC236}">
                <a16:creationId xmlns:a16="http://schemas.microsoft.com/office/drawing/2014/main" id="{DFC51D97-B786-08B9-DDF2-DE1D7FAB1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243408"/>
            <a:ext cx="6879177" cy="821831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89D656D-D9F9-3147-9172-3680308B7B2B}"/>
              </a:ext>
            </a:extLst>
          </p:cNvPr>
          <p:cNvSpPr txBox="1"/>
          <p:nvPr/>
        </p:nvSpPr>
        <p:spPr>
          <a:xfrm>
            <a:off x="1403648" y="259484"/>
            <a:ext cx="5287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Kutatási eredmények, keretek és célok /2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D2A9320-DFB6-AF87-772E-CAFEB7B1BEBF}"/>
              </a:ext>
            </a:extLst>
          </p:cNvPr>
          <p:cNvSpPr txBox="1"/>
          <p:nvPr/>
        </p:nvSpPr>
        <p:spPr>
          <a:xfrm>
            <a:off x="772377" y="1383644"/>
            <a:ext cx="42333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Magyar Nemzeti Helynévtár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Forrásfeltárás, terepmunka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>
                <a:solidFill>
                  <a:prstClr val="black"/>
                </a:solidFill>
                <a:latin typeface="Georgia" panose="02040502050405020303" pitchFamily="18" charset="0"/>
              </a:rPr>
              <a:t>Adatbázisépítés, szótárírás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Helynévszótárak: 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hu-HU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teljességre törekvő adattárak + névetimológia, névrekonstrukció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Alkalmas névtani résztémák kidolgozására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>
                <a:solidFill>
                  <a:prstClr val="black"/>
                </a:solidFill>
                <a:latin typeface="Georgia" panose="02040502050405020303" pitchFamily="18" charset="0"/>
              </a:rPr>
              <a:t>Kontaktushatások kutatása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Interdiszciplináris következtetések pontosítása</a:t>
            </a:r>
            <a:endParaRPr lang="hu-HU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5683858-25F4-ABB8-2666-E665A1661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756" y="1521960"/>
            <a:ext cx="4223198" cy="3167399"/>
          </a:xfrm>
          <a:prstGeom prst="rect">
            <a:avLst/>
          </a:prstGeom>
        </p:spPr>
      </p:pic>
      <p:pic>
        <p:nvPicPr>
          <p:cNvPr id="5" name="Kép 4" descr="A képen szöveg, képernyőkép, Betűtípus, Téglalap látható&#10;&#10;Automatikusan generált leírás">
            <a:extLst>
              <a:ext uri="{FF2B5EF4-FFF2-40B4-BE49-F238E27FC236}">
                <a16:creationId xmlns:a16="http://schemas.microsoft.com/office/drawing/2014/main" id="{84888520-2F1E-7141-721D-230D5D729B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18" y="1621316"/>
            <a:ext cx="4355976" cy="2722485"/>
          </a:xfrm>
          <a:prstGeom prst="rect">
            <a:avLst/>
          </a:prstGeom>
        </p:spPr>
      </p:pic>
      <p:pic>
        <p:nvPicPr>
          <p:cNvPr id="8" name="Kép 7" descr="A képen szöveg, fekete-fehér, papír, Betűtípus látható&#10;&#10;Automatikusan generált leírás">
            <a:extLst>
              <a:ext uri="{FF2B5EF4-FFF2-40B4-BE49-F238E27FC236}">
                <a16:creationId xmlns:a16="http://schemas.microsoft.com/office/drawing/2014/main" id="{82256C72-03AC-7E92-2B12-A9FB58CB1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63" y="820716"/>
            <a:ext cx="4355976" cy="51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70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FFF4-B099-208E-B8F4-646682731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_foldgombos">
            <a:hlinkClick r:id="" action="ppaction://media"/>
            <a:extLst>
              <a:ext uri="{FF2B5EF4-FFF2-40B4-BE49-F238E27FC236}">
                <a16:creationId xmlns:a16="http://schemas.microsoft.com/office/drawing/2014/main" id="{5AB62F08-1648-DB5F-454C-DEDFE1EED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46" r="4956" b="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934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3001" y="620688"/>
            <a:ext cx="132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Kalocsai</a:t>
            </a:r>
          </a:p>
          <a:p>
            <a:r>
              <a:rPr lang="hu-HU" sz="24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Sárköz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79512" y="1628800"/>
            <a:ext cx="17729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err="1">
                <a:latin typeface="Georgia" panose="02040502050405020303" pitchFamily="18" charset="0"/>
              </a:rPr>
              <a:t>Ruttkay</a:t>
            </a:r>
            <a:r>
              <a:rPr lang="hu-HU" sz="1400">
                <a:latin typeface="Georgia" panose="02040502050405020303" pitchFamily="18" charset="0"/>
              </a:rPr>
              <a:t>, Michael (1763): </a:t>
            </a:r>
          </a:p>
          <a:p>
            <a:endParaRPr lang="hu-HU" sz="1400">
              <a:latin typeface="Georgia" panose="02040502050405020303" pitchFamily="18" charset="0"/>
            </a:endParaRPr>
          </a:p>
          <a:p>
            <a:r>
              <a:rPr lang="hu-HU" sz="1400" b="0" i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Generalis Topographia defluxus Danubii per comitatus articulariter unitos Pest-Pilis-Solth decurrentis, una cum expressione paludum in plaga hac existentium</a:t>
            </a:r>
          </a:p>
          <a:p>
            <a:endParaRPr lang="hu-HU" sz="1400" i="1">
              <a:solidFill>
                <a:srgbClr val="666666"/>
              </a:solidFill>
              <a:latin typeface="Georgia" panose="02040502050405020303" pitchFamily="18" charset="0"/>
            </a:endParaRPr>
          </a:p>
          <a:p>
            <a:r>
              <a:rPr lang="hu-HU" sz="1400">
                <a:latin typeface="Georgia" panose="02040502050405020303" pitchFamily="18" charset="0"/>
              </a:rPr>
              <a:t>(KFL. VIII. 2. a. </a:t>
            </a:r>
          </a:p>
          <a:p>
            <a:r>
              <a:rPr lang="hu-HU" sz="1400">
                <a:latin typeface="Georgia" panose="02040502050405020303" pitchFamily="18" charset="0"/>
              </a:rPr>
              <a:t>No. 142.).</a:t>
            </a:r>
          </a:p>
        </p:txBody>
      </p:sp>
      <p:pic>
        <p:nvPicPr>
          <p:cNvPr id="6" name="Kép 5" descr="A képen szöveg, térkép, atlasz látható&#10;&#10;Automatikusan generált leírás">
            <a:extLst>
              <a:ext uri="{FF2B5EF4-FFF2-40B4-BE49-F238E27FC236}">
                <a16:creationId xmlns:a16="http://schemas.microsoft.com/office/drawing/2014/main" id="{0F2EF89F-17DB-AC83-A1BF-DE97CCC61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70138" y="-2315388"/>
            <a:ext cx="16201800" cy="753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60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térkép, szöveg, atlasz látható&#10;&#10;Automatikusan generált leírás">
            <a:extLst>
              <a:ext uri="{FF2B5EF4-FFF2-40B4-BE49-F238E27FC236}">
                <a16:creationId xmlns:a16="http://schemas.microsoft.com/office/drawing/2014/main" id="{6B41F672-FF75-FC8C-6831-70E642840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4" y="0"/>
            <a:ext cx="4112442" cy="656458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A9FA656-2552-9B01-911A-8CE0C44EDC75}"/>
              </a:ext>
            </a:extLst>
          </p:cNvPr>
          <p:cNvSpPr txBox="1"/>
          <p:nvPr/>
        </p:nvSpPr>
        <p:spPr>
          <a:xfrm>
            <a:off x="1187624" y="188640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Kalocsai Sárköz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859195E-F32A-68E1-2574-DB50956DCA72}"/>
              </a:ext>
            </a:extLst>
          </p:cNvPr>
          <p:cNvSpPr txBox="1"/>
          <p:nvPr/>
        </p:nvSpPr>
        <p:spPr>
          <a:xfrm>
            <a:off x="716504" y="1052736"/>
            <a:ext cx="34234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A Duna menti települések viszonylagos folytonossága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A török korban pusztuló településhálózat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Déli szláv nyelvű betelepülők (török hatások)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Török jelenlét: Kalocsa, Szentkirály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A török nyelvi hatások típusai – példák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450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87624" y="188640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Kalocsai Sárköz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1D8499-E4B6-3F1B-AEA3-15E350E7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0675"/>
            <a:ext cx="4097338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CACCC25-B880-80D1-C74A-C059D66391C3}"/>
              </a:ext>
            </a:extLst>
          </p:cNvPr>
          <p:cNvSpPr txBox="1"/>
          <p:nvPr/>
        </p:nvSpPr>
        <p:spPr>
          <a:xfrm>
            <a:off x="7101662" y="4293096"/>
            <a:ext cx="2271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térkép forrása: Bárth 1998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585E31C-420D-017B-88F5-056DCEDEE03D}"/>
              </a:ext>
            </a:extLst>
          </p:cNvPr>
          <p:cNvSpPr txBox="1"/>
          <p:nvPr/>
        </p:nvSpPr>
        <p:spPr>
          <a:xfrm>
            <a:off x="716504" y="1052736"/>
            <a:ext cx="34234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A Duna menti települések viszonylagos folytonossága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A török korban pusztuló településhálózat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Déli szláv nyelvű betelepülők (török hatások)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Török jelenlét: Kalocsa, Szentkirály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  <a:cs typeface="Calibri" panose="020F0502020204030204" pitchFamily="34" charset="0"/>
              </a:rPr>
              <a:t>A török nyelvi hatások típusai – példák</a:t>
            </a:r>
          </a:p>
          <a:p>
            <a:pPr marL="285750" indent="-285750">
              <a:buFontTx/>
              <a:buChar char="-"/>
            </a:pPr>
            <a:endParaRPr lang="hu-HU" sz="20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4822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95536" y="692696"/>
            <a:ext cx="5035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A) török helynév → magyar helynév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027166E-0634-B2DE-F00A-A4F2D2C2E488}"/>
              </a:ext>
            </a:extLst>
          </p:cNvPr>
          <p:cNvSpPr txBox="1"/>
          <p:nvPr/>
        </p:nvSpPr>
        <p:spPr>
          <a:xfrm>
            <a:off x="591758" y="1397675"/>
            <a:ext cx="73646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Kalocsai Sárköz: nincs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Az egész nyelvterületen ritka, 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pl. </a:t>
            </a:r>
            <a:r>
              <a:rPr kumimoji="0" lang="hu-H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Badadag</a:t>
            </a: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 (Törökkoppány) &lt; </a:t>
            </a:r>
            <a:r>
              <a:rPr kumimoji="0" lang="hu-H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baba</a:t>
            </a: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 ’apa’ + </a:t>
            </a:r>
            <a:r>
              <a:rPr kumimoji="0" lang="hu-H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dag</a:t>
            </a:r>
            <a:r>
              <a:rPr kumimoji="0" lang="hu-H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 ’hegy’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40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7" name="Kép 6" descr="A képen rajz, vázlat, rajzfilm, Nyomdás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0E2A5A1-5B52-EE20-E34E-C826B827A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0" y="2564904"/>
            <a:ext cx="6012160" cy="33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142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A11B3-4506-4999-20B5-9309FA8F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9023D45-0A60-1CE0-7877-505D97A8D621}"/>
              </a:ext>
            </a:extLst>
          </p:cNvPr>
          <p:cNvSpPr txBox="1"/>
          <p:nvPr/>
        </p:nvSpPr>
        <p:spPr>
          <a:xfrm>
            <a:off x="395536" y="692696"/>
            <a:ext cx="833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B) török közszó → magyar közszó → magyar helynév (része)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B51F569-672A-E407-A876-90C362FE3150}"/>
              </a:ext>
            </a:extLst>
          </p:cNvPr>
          <p:cNvSpPr txBox="1"/>
          <p:nvPr/>
        </p:nvSpPr>
        <p:spPr>
          <a:xfrm>
            <a:off x="591758" y="1397675"/>
            <a:ext cx="736461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Pasa-rét ~ Basa rét </a:t>
            </a:r>
            <a:r>
              <a:rPr kumimoji="0" lang="fr-FR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(Foktő, ÉGy.)</a:t>
            </a:r>
            <a:endParaRPr kumimoji="0" lang="hu-HU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Névköltöztetés is lehet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sz="1900">
                <a:solidFill>
                  <a:prstClr val="black"/>
                </a:solidFill>
                <a:latin typeface="Georgia" panose="02040502050405020303" pitchFamily="18" charset="0"/>
              </a:rPr>
              <a:t>Családnévi eredetű is lehet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8" name="Kép 7" descr="A képen Emberi arc, személy, vázlat, portré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84155D6-95A8-6236-5D2C-9310BD036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72" y="1397675"/>
            <a:ext cx="3621024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6149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1E96003A7C755E46BC3DBB0E5C053E0D" ma:contentTypeVersion="14" ma:contentTypeDescription="Új dokumentum létrehozása." ma:contentTypeScope="" ma:versionID="c1f4ef835b8db1b5b9c83a61cb184884">
  <xsd:schema xmlns:xsd="http://www.w3.org/2001/XMLSchema" xmlns:xs="http://www.w3.org/2001/XMLSchema" xmlns:p="http://schemas.microsoft.com/office/2006/metadata/properties" xmlns:ns3="520e0ffd-19df-4ae0-97a7-98f43d05f003" xmlns:ns4="c03812bf-78ef-4e5f-9157-883c6223f549" targetNamespace="http://schemas.microsoft.com/office/2006/metadata/properties" ma:root="true" ma:fieldsID="2a1ac0d2d37a04154eef8efc3380f41c" ns3:_="" ns4:_="">
    <xsd:import namespace="520e0ffd-19df-4ae0-97a7-98f43d05f003"/>
    <xsd:import namespace="c03812bf-78ef-4e5f-9157-883c6223f5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e0ffd-19df-4ae0-97a7-98f43d05f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812bf-78ef-4e5f-9157-883c6223f5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0e0ffd-19df-4ae0-97a7-98f43d05f00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378F8E-E25C-4DBF-ADAF-B17AF0D5A1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0e0ffd-19df-4ae0-97a7-98f43d05f003"/>
    <ds:schemaRef ds:uri="c03812bf-78ef-4e5f-9157-883c6223f5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69C373-08FF-43E9-AE36-9F5C0E444FF2}">
  <ds:schemaRefs>
    <ds:schemaRef ds:uri="http://purl.org/dc/terms/"/>
    <ds:schemaRef ds:uri="http://schemas.openxmlformats.org/package/2006/metadata/core-properties"/>
    <ds:schemaRef ds:uri="520e0ffd-19df-4ae0-97a7-98f43d05f003"/>
    <ds:schemaRef ds:uri="http://schemas.microsoft.com/office/2006/documentManagement/types"/>
    <ds:schemaRef ds:uri="http://purl.org/dc/elements/1.1/"/>
    <ds:schemaRef ds:uri="c03812bf-78ef-4e5f-9157-883c6223f549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830D8CE-4D77-4F9F-9739-86A2780E67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22530</TotalTime>
  <Words>1221</Words>
  <Application>Microsoft Macintosh PowerPoint</Application>
  <PresentationFormat>Diavetítés a képernyőre (4:3 oldalarány)</PresentationFormat>
  <Paragraphs>152</Paragraphs>
  <Slides>21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4</vt:i4>
      </vt:variant>
      <vt:variant>
        <vt:lpstr>Diacímek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Georgia</vt:lpstr>
      <vt:lpstr>Times New Roman</vt:lpstr>
      <vt:lpstr>Office-téma</vt:lpstr>
      <vt:lpstr>2_Office-téma</vt:lpstr>
      <vt:lpstr>1_Office-téma</vt:lpstr>
      <vt:lpstr>Egyéni tervezés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János Bárth</cp:lastModifiedBy>
  <cp:revision>36</cp:revision>
  <dcterms:created xsi:type="dcterms:W3CDTF">2022-04-21T17:56:47Z</dcterms:created>
  <dcterms:modified xsi:type="dcterms:W3CDTF">2025-05-15T12:43:41Z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0x0101001E96003A7C755E46BC3DBB0E5C053E0D</vt:lpwstr>
  </property>
</Properties>
</file>