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61" r:id="rId5"/>
    <p:sldId id="334" r:id="rId6"/>
    <p:sldId id="263" r:id="rId7"/>
    <p:sldId id="341" r:id="rId8"/>
    <p:sldId id="342" r:id="rId9"/>
    <p:sldId id="343" r:id="rId10"/>
    <p:sldId id="337" r:id="rId11"/>
    <p:sldId id="290" r:id="rId12"/>
    <p:sldId id="336" r:id="rId13"/>
    <p:sldId id="289" r:id="rId14"/>
    <p:sldId id="347" r:id="rId15"/>
    <p:sldId id="349" r:id="rId16"/>
    <p:sldId id="348" r:id="rId17"/>
    <p:sldId id="350" r:id="rId18"/>
    <p:sldId id="351" r:id="rId19"/>
    <p:sldId id="353" r:id="rId20"/>
    <p:sldId id="354" r:id="rId21"/>
    <p:sldId id="352" r:id="rId22"/>
    <p:sldId id="346" r:id="rId23"/>
    <p:sldId id="345" r:id="rId24"/>
    <p:sldId id="262" r:id="rId25"/>
    <p:sldId id="260" r:id="rId2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87"/>
    <p:restoredTop sz="95701"/>
  </p:normalViewPr>
  <p:slideViewPr>
    <p:cSldViewPr>
      <p:cViewPr>
        <p:scale>
          <a:sx n="97" d="100"/>
          <a:sy n="97" d="100"/>
        </p:scale>
        <p:origin x="1576" y="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0D933-E043-BB42-8ACF-F526DF80DAF8}" type="datetimeFigureOut">
              <a:t>2025. 05. 13.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018F4-50D7-144F-A7FE-9BCAB1B079C7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04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nyelvi és nyelven kívüli forrás között nincs éles határ</a:t>
            </a:r>
          </a:p>
          <a:p>
            <a:endParaRPr lang="hu-HU"/>
          </a:p>
          <a:p>
            <a:r>
              <a:rPr lang="hu-HU"/>
              <a:t>nyelvi változás alatt a nyelvtudomány alapvetően a rendszerszintű változásokat érti</a:t>
            </a:r>
          </a:p>
          <a:p>
            <a:endParaRPr lang="hu-HU"/>
          </a:p>
          <a:p>
            <a:r>
              <a:rPr lang="hu-HU"/>
              <a:t>az itt tárgyaltak ESETI változások, amik nem biztos, hogy rendszerszintű változásokat is hoznak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018F4-50D7-144F-A7FE-9BCAB1B079C7}" type="slidenum">
              <a:rPr lang="hu-HU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8516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 tulajdonnevek jelentésében, jelentésváltozásában előrelépni hatalmas újdonság volna a disszertációban.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018F4-50D7-144F-A7FE-9BCAB1B079C7}" type="slidenum">
              <a:rPr lang="hu-HU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9422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Tolcsvai forrásaira hivatkozzak T. helyett névtani témában.</a:t>
            </a:r>
          </a:p>
          <a:p>
            <a:endParaRPr lang="hu-HU"/>
          </a:p>
          <a:p>
            <a:r>
              <a:rPr lang="hu-HU"/>
              <a:t>jelentés és vonatkozás (referencia) különbsége!</a:t>
            </a:r>
          </a:p>
          <a:p>
            <a:endParaRPr lang="hu-HU"/>
          </a:p>
          <a:p>
            <a:r>
              <a:rPr lang="hu-HU"/>
              <a:t>A jelentés az adott szónak a szemantikai tartalma. A referencia az a viszony, amivel az adott szó egy vagy több konkrét dologra, folyamatra, minőségre utal.</a:t>
            </a:r>
          </a:p>
          <a:p>
            <a:endParaRPr lang="hu-HU"/>
          </a:p>
          <a:p>
            <a:r>
              <a:rPr lang="hu-HU"/>
              <a:t>"A vetítő az asztalon van." </a:t>
            </a:r>
          </a:p>
          <a:p>
            <a:r>
              <a:rPr lang="hu-HU"/>
              <a:t>Az asztal szemantikája egy kérédéskör.</a:t>
            </a:r>
          </a:p>
          <a:p>
            <a:r>
              <a:rPr lang="hu-HU"/>
              <a:t>Az asztal referenciája az a konrkét asztal, amiről beszélünk, ez a vonatkozás, ehhez horgonyoz le a határozott névelő.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018F4-50D7-144F-A7FE-9BCAB1B079C7}" type="slidenum"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2547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2025. 05. 13.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rcanum.com/hu/map/firstsurvey-hungary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nh.unideb.hu/geoname_registry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987824" y="2132856"/>
            <a:ext cx="590465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Horvát–magyar kétnyelvű helynévhasználat a Kalocsai Sárközben</a:t>
            </a:r>
            <a:b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</a:br>
            <a:b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</a:br>
            <a:endParaRPr lang="hu-HU" sz="2400" dirty="0" err="1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pPr>
              <a:spcBef>
                <a:spcPts val="1200"/>
              </a:spcBef>
            </a:pPr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Wendl Dávid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987824" y="4894831"/>
            <a:ext cx="576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2025. május 15.</a:t>
            </a:r>
          </a:p>
          <a:p>
            <a:r>
              <a:rPr lang="hu-HU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Társadalmi – nemzetiségi – kulturális határok</a:t>
            </a:r>
          </a:p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Türr István Múzeum, Baja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260648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Bátya és Dusnok népességtörténete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D040EC5-1555-39F3-19BC-A6DF8FA450C2}"/>
              </a:ext>
            </a:extLst>
          </p:cNvPr>
          <p:cNvSpPr txBox="1"/>
          <p:nvPr/>
        </p:nvSpPr>
        <p:spPr>
          <a:xfrm>
            <a:off x="539552" y="980728"/>
            <a:ext cx="777686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Árpád-kori eredetű települések</a:t>
            </a:r>
          </a:p>
          <a:p>
            <a:pPr>
              <a:spcAft>
                <a:spcPts val="600"/>
              </a:spcAft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A török hódoltság hatására a 17. század végén kivándorolni kényszerülő horvátok telepednek le e falvakban, s kezdenek együttélésbe a magyar lakossággal.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így válik kétnyelvűvé Bátya és Dusnok</a:t>
            </a:r>
          </a:p>
          <a:p>
            <a:pPr>
              <a:spcAft>
                <a:spcPts val="600"/>
              </a:spcAft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A 18. század nagyobb részében egyensúlyban volt a horvát és a magyar hátterűek aránya, ekkoriban alakult ki a mai helynévanyag jelentős része.</a:t>
            </a:r>
          </a:p>
          <a:p>
            <a:pPr>
              <a:spcAft>
                <a:spcPts val="600"/>
              </a:spcAft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Ma e településeken a magukat horvátnak is valló, illetve a horvát nyelv helyi, sajátos nyelvjárását értő, beszélő magyarok létszáma lényegesen kisebb.</a:t>
            </a:r>
          </a:p>
        </p:txBody>
      </p:sp>
      <p:pic>
        <p:nvPicPr>
          <p:cNvPr id="5" name="Kép 4" descr="A képen rajz, Gyermekrajz, művészet, tér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3878801-909B-A0DD-F707-12C6B075C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45024"/>
            <a:ext cx="3693914" cy="2159172"/>
          </a:xfrm>
          <a:prstGeom prst="rect">
            <a:avLst/>
          </a:prstGeom>
        </p:spPr>
      </p:pic>
      <p:pic>
        <p:nvPicPr>
          <p:cNvPr id="7" name="Kép 6" descr="A képen térkép, szöveg, atlasz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894FBFD-E7D8-D5BB-DF79-A0E2DDE7E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45024"/>
            <a:ext cx="3613437" cy="2159172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C05E8C16-7AE6-44A6-7897-B02723014C6A}"/>
              </a:ext>
            </a:extLst>
          </p:cNvPr>
          <p:cNvSpPr txBox="1"/>
          <p:nvPr/>
        </p:nvSpPr>
        <p:spPr>
          <a:xfrm>
            <a:off x="1367136" y="5877016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>
                <a:solidFill>
                  <a:srgbClr val="000000"/>
                </a:solidFill>
                <a:latin typeface="Georgia" panose="02040502050405020303" pitchFamily="18" charset="0"/>
              </a:rPr>
              <a:t>Bátya és Dusnok a Második katonai felmérés térképén (1869)</a:t>
            </a:r>
          </a:p>
        </p:txBody>
      </p:sp>
    </p:spTree>
    <p:extLst>
      <p:ext uri="{BB962C8B-B14F-4D97-AF65-F5344CB8AC3E}">
        <p14:creationId xmlns:p14="http://schemas.microsoft.com/office/powerpoint/2010/main" val="111192574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A972D7-2CC9-EF04-DA67-6ABA275BA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4F2024A-BB3F-0940-41FF-BDC5F14BFEF3}"/>
              </a:ext>
            </a:extLst>
          </p:cNvPr>
          <p:cNvSpPr txBox="1"/>
          <p:nvPr/>
        </p:nvSpPr>
        <p:spPr>
          <a:xfrm>
            <a:off x="1403647" y="260648"/>
            <a:ext cx="691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Bátya és Dusnok kétnyelvű helynévanyaga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7DCC69A-B54E-B8A1-5E0F-B058D3141309}"/>
              </a:ext>
            </a:extLst>
          </p:cNvPr>
          <p:cNvSpPr txBox="1"/>
          <p:nvPr/>
        </p:nvSpPr>
        <p:spPr>
          <a:xfrm>
            <a:off x="539552" y="980728"/>
            <a:ext cx="48965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1600" b="1">
                <a:solidFill>
                  <a:srgbClr val="000000"/>
                </a:solidFill>
                <a:latin typeface="Georgia" panose="02040502050405020303" pitchFamily="18" charset="0"/>
              </a:rPr>
              <a:t>Számokban</a:t>
            </a:r>
          </a:p>
          <a:p>
            <a:pPr>
              <a:spcAft>
                <a:spcPts val="600"/>
              </a:spcAft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Bátya: 323 nevet viselő objektum, 1097 névadat</a:t>
            </a:r>
          </a:p>
          <a:p>
            <a:pPr>
              <a:spcAft>
                <a:spcPts val="600"/>
              </a:spcAft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Dusnok: 453 nevet viselő objektum, 1831 névadat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29213EE-01C2-1A54-9254-9BF279363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123551"/>
            <a:ext cx="2885181" cy="461089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85739A3-1467-96C2-C854-0B6965F86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35" y="2183088"/>
            <a:ext cx="4622231" cy="355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5668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89DDB5-4C54-1FE3-9298-22378ADD9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FCA1D8C6-A28A-EE92-B168-5EE717F74FA5}"/>
              </a:ext>
            </a:extLst>
          </p:cNvPr>
          <p:cNvSpPr txBox="1"/>
          <p:nvPr/>
        </p:nvSpPr>
        <p:spPr>
          <a:xfrm>
            <a:off x="1403647" y="260648"/>
            <a:ext cx="691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Elméleti háttér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484D4F1-3C25-8F6A-9A6E-63007873B520}"/>
              </a:ext>
            </a:extLst>
          </p:cNvPr>
          <p:cNvSpPr txBox="1"/>
          <p:nvPr/>
        </p:nvSpPr>
        <p:spPr>
          <a:xfrm>
            <a:off x="539552" y="980728"/>
            <a:ext cx="792088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1600" b="1">
                <a:solidFill>
                  <a:srgbClr val="000000"/>
                </a:solidFill>
                <a:latin typeface="Georgia" panose="02040502050405020303" pitchFamily="18" charset="0"/>
              </a:rPr>
              <a:t>A nevek szerkezeti elemzése</a:t>
            </a:r>
          </a:p>
          <a:p>
            <a:pPr>
              <a:spcAft>
                <a:spcPts val="600"/>
              </a:spcAft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a Hoffmann-modell (1993/2007) alapján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a helynévadás szemantikai és lexikai bázisa, szabályok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névrészek és névelemek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S, F, M funkció</a:t>
            </a:r>
          </a:p>
          <a:p>
            <a:pPr>
              <a:spcAft>
                <a:spcPts val="600"/>
              </a:spcAft>
            </a:pPr>
            <a:r>
              <a:rPr lang="hu-HU" sz="1600" b="1">
                <a:solidFill>
                  <a:srgbClr val="000000"/>
                </a:solidFill>
                <a:latin typeface="Georgia" panose="02040502050405020303" pitchFamily="18" charset="0"/>
              </a:rPr>
              <a:t>A kétnyelvű helynévrendszer névpárjainak kategorizálása, címkézése</a:t>
            </a:r>
          </a:p>
          <a:p>
            <a:pPr>
              <a:spcAft>
                <a:spcPts val="600"/>
              </a:spcAft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Póczos Rita (2010) tipológiájából kiindulva, de azt átdolgozva</a:t>
            </a:r>
          </a:p>
          <a:p>
            <a:pPr>
              <a:spcAft>
                <a:spcPts val="600"/>
              </a:spcAft>
            </a:pPr>
            <a:r>
              <a:rPr lang="hu-HU" sz="1600" b="1">
                <a:solidFill>
                  <a:srgbClr val="000000"/>
                </a:solidFill>
                <a:latin typeface="Georgia" panose="02040502050405020303" pitchFamily="18" charset="0"/>
              </a:rPr>
              <a:t>A névpárok keletkezése</a:t>
            </a:r>
          </a:p>
          <a:p>
            <a:pPr>
              <a:spcAft>
                <a:spcPts val="600"/>
              </a:spcAft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párhuzamos névadás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ugyanazon (vagy más) névadó szemantikai jegy (Lőrincze 1947) alapján mind a két nyelven nevet kap az adott hely</a:t>
            </a:r>
          </a:p>
          <a:p>
            <a:pPr>
              <a:spcAft>
                <a:spcPts val="600"/>
              </a:spcAft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névfordítás: teljes vagy részleges</a:t>
            </a:r>
          </a:p>
          <a:p>
            <a:pPr>
              <a:spcAft>
                <a:spcPts val="600"/>
              </a:spcAft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névátvétel hangtani adaptációval vagy anélkül</a:t>
            </a:r>
          </a:p>
          <a:p>
            <a:pPr marL="361950">
              <a:spcAft>
                <a:spcPts val="600"/>
              </a:spcAft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Példák nélkül, mert noha a legtöbb névpár esetén könnyen eldönthető, hogy egyik vagy másik név milyen nyelvi eredetű, az azonban, hogy melyik volt előbb, csak jóval ritkábban sejthető.</a:t>
            </a:r>
          </a:p>
        </p:txBody>
      </p:sp>
    </p:spTree>
    <p:extLst>
      <p:ext uri="{BB962C8B-B14F-4D97-AF65-F5344CB8AC3E}">
        <p14:creationId xmlns:p14="http://schemas.microsoft.com/office/powerpoint/2010/main" val="307188696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C2A165-0D7F-2052-2514-E5E84C7CA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DB40B6F-96CA-57A0-E643-44CA5FF07FED}"/>
              </a:ext>
            </a:extLst>
          </p:cNvPr>
          <p:cNvSpPr txBox="1"/>
          <p:nvPr/>
        </p:nvSpPr>
        <p:spPr>
          <a:xfrm>
            <a:off x="1403647" y="260648"/>
            <a:ext cx="691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Bátya és Dusnok kétnyelvű helynévanyaga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71AF91F-0454-685D-7FDD-B06E0BEE7740}"/>
              </a:ext>
            </a:extLst>
          </p:cNvPr>
          <p:cNvSpPr txBox="1"/>
          <p:nvPr/>
        </p:nvSpPr>
        <p:spPr>
          <a:xfrm>
            <a:off x="539552" y="980728"/>
            <a:ext cx="777686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b="1">
                <a:solidFill>
                  <a:srgbClr val="000000"/>
                </a:solidFill>
                <a:latin typeface="Georgia" panose="02040502050405020303" pitchFamily="18" charset="0"/>
              </a:rPr>
              <a:t>Sajátosságok</a:t>
            </a:r>
          </a:p>
          <a:p>
            <a:pPr>
              <a:spcAft>
                <a:spcPts val="600"/>
              </a:spcAft>
            </a:pPr>
            <a:r>
              <a:rPr lang="hu-HU">
                <a:solidFill>
                  <a:srgbClr val="000000"/>
                </a:solidFill>
                <a:latin typeface="Georgia" panose="02040502050405020303" pitchFamily="18" charset="0"/>
              </a:rPr>
              <a:t>a magyar helynévadásban jellemzőek a szintagmatikus szerkesztéssel alkotott S + F típusú nevek (Hoffmann 1993/2007), de azért ezek megvannak a horvát névanyagban is (vö. Póczos 2010: 107); a horvát helynévadásra jellemzőek emellett a morfematikus szerkesztéssel alkotott nevek (vö. Póczos 2010: 120)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>
                <a:solidFill>
                  <a:srgbClr val="000000"/>
                </a:solidFill>
                <a:latin typeface="Georgia" panose="02040502050405020303" pitchFamily="18" charset="0"/>
              </a:rPr>
              <a:t>a név szerkezete függ a névfajtától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ED8DF0B-59D7-F242-56A7-78F173B9BD63}"/>
              </a:ext>
            </a:extLst>
          </p:cNvPr>
          <p:cNvSpPr txBox="1"/>
          <p:nvPr/>
        </p:nvSpPr>
        <p:spPr>
          <a:xfrm>
            <a:off x="539552" y="3174355"/>
            <a:ext cx="3888432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b="1">
                <a:solidFill>
                  <a:srgbClr val="000000"/>
                </a:solidFill>
                <a:latin typeface="Georgia" panose="02040502050405020303" pitchFamily="18" charset="0"/>
              </a:rPr>
              <a:t>Bátya</a:t>
            </a:r>
            <a:r>
              <a:rPr lang="hu-HU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Nagy udvar ~ Velika dvor</a:t>
            </a:r>
          </a:p>
          <a:p>
            <a:pPr>
              <a:spcAft>
                <a:spcPts val="600"/>
              </a:spcAft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Régi temető ~ Sztára groabje </a:t>
            </a:r>
          </a:p>
          <a:p>
            <a:pPr>
              <a:spcAft>
                <a:spcPts val="600"/>
              </a:spcAft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Öreg út ~ Sztári drum</a:t>
            </a:r>
          </a:p>
          <a:p>
            <a:pPr>
              <a:spcAft>
                <a:spcPts val="600"/>
              </a:spcAft>
            </a:pPr>
            <a:r>
              <a:rPr lang="hu-HU" b="1">
                <a:solidFill>
                  <a:srgbClr val="000000"/>
                </a:solidFill>
                <a:latin typeface="Georgia" panose="02040502050405020303" pitchFamily="18" charset="0"/>
              </a:rPr>
              <a:t>de</a:t>
            </a:r>
          </a:p>
          <a:p>
            <a:pPr>
              <a:spcAft>
                <a:spcPts val="600"/>
              </a:spcAft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Barkács-tag ~ Barkácsev</a:t>
            </a:r>
          </a:p>
          <a:p>
            <a:pPr>
              <a:spcAft>
                <a:spcPts val="600"/>
              </a:spcAft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Antóni-tag ~ Antunka</a:t>
            </a:r>
          </a:p>
          <a:p>
            <a:pPr>
              <a:spcAft>
                <a:spcPts val="600"/>
              </a:spcAft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Zsidó-hát ~ Zsidóvszka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688CEA5-8C31-8A83-E5C7-9E458653D068}"/>
              </a:ext>
            </a:extLst>
          </p:cNvPr>
          <p:cNvSpPr txBox="1"/>
          <p:nvPr/>
        </p:nvSpPr>
        <p:spPr>
          <a:xfrm>
            <a:off x="4427984" y="3140968"/>
            <a:ext cx="3888432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b="1">
                <a:solidFill>
                  <a:srgbClr val="000000"/>
                </a:solidFill>
                <a:latin typeface="Georgia" panose="02040502050405020303" pitchFamily="18" charset="0"/>
              </a:rPr>
              <a:t>Dusnok</a:t>
            </a:r>
          </a:p>
          <a:p>
            <a:pPr>
              <a:spcAft>
                <a:spcPts val="600"/>
              </a:spcAft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Öreg falu ~ Sztáro szelo</a:t>
            </a:r>
          </a:p>
          <a:p>
            <a:pPr>
              <a:spcAft>
                <a:spcPts val="600"/>
              </a:spcAft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Nagy út ~ Veliki drum</a:t>
            </a:r>
          </a:p>
          <a:p>
            <a:pPr>
              <a:spcAft>
                <a:spcPts val="600"/>
              </a:spcAft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Halomi-kereszt ~ Halomszki krizs</a:t>
            </a:r>
          </a:p>
          <a:p>
            <a:pPr>
              <a:spcAft>
                <a:spcPts val="600"/>
              </a:spcAft>
            </a:pPr>
            <a:r>
              <a:rPr lang="hu-HU" b="1">
                <a:solidFill>
                  <a:srgbClr val="000000"/>
                </a:solidFill>
                <a:latin typeface="Georgia" panose="02040502050405020303" pitchFamily="18" charset="0"/>
              </a:rPr>
              <a:t>de</a:t>
            </a:r>
          </a:p>
          <a:p>
            <a:pPr>
              <a:spcAft>
                <a:spcPts val="600"/>
              </a:spcAft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Bika-fok ~ Bikovica</a:t>
            </a:r>
          </a:p>
          <a:p>
            <a:pPr>
              <a:spcAft>
                <a:spcPts val="600"/>
              </a:spcAft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Kápolna-dűlő ~ Cörkvica</a:t>
            </a:r>
          </a:p>
          <a:p>
            <a:pPr>
              <a:spcAft>
                <a:spcPts val="600"/>
              </a:spcAft>
            </a:pPr>
            <a:r>
              <a:rPr lang="hu-HU" b="1">
                <a:solidFill>
                  <a:srgbClr val="000000"/>
                </a:solidFill>
                <a:latin typeface="Georgia" panose="02040502050405020303" pitchFamily="18" charset="0"/>
              </a:rPr>
              <a:t>ellenpélda:</a:t>
            </a:r>
            <a:r>
              <a:rPr lang="hu-HU" b="1" i="1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Pap-föld ~ Papóva zemja</a:t>
            </a:r>
            <a:endParaRPr lang="hu-HU" b="1" i="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28444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0AF2B-FBCD-E6CF-E3EF-57FAF294A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5E60CF7B-2C07-E887-6D42-D3595B7D112F}"/>
              </a:ext>
            </a:extLst>
          </p:cNvPr>
          <p:cNvSpPr txBox="1"/>
          <p:nvPr/>
        </p:nvSpPr>
        <p:spPr>
          <a:xfrm>
            <a:off x="1403647" y="260648"/>
            <a:ext cx="691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Bátya és Dusnok kétnyelvű helynévanyaga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2A2EBED4-3506-8E22-33FC-9A79148D48C0}"/>
              </a:ext>
            </a:extLst>
          </p:cNvPr>
          <p:cNvSpPr txBox="1"/>
          <p:nvPr/>
        </p:nvSpPr>
        <p:spPr>
          <a:xfrm>
            <a:off x="539552" y="980728"/>
            <a:ext cx="777686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b="1">
                <a:solidFill>
                  <a:srgbClr val="000000"/>
                </a:solidFill>
                <a:latin typeface="Georgia" panose="02040502050405020303" pitchFamily="18" charset="0"/>
              </a:rPr>
              <a:t>Sajátosságok</a:t>
            </a:r>
          </a:p>
          <a:p>
            <a:pPr>
              <a:spcAft>
                <a:spcPts val="600"/>
              </a:spcAft>
            </a:pPr>
            <a:r>
              <a:rPr lang="hu-HU">
                <a:solidFill>
                  <a:srgbClr val="000000"/>
                </a:solidFill>
                <a:latin typeface="Georgia" panose="02040502050405020303" pitchFamily="18" charset="0"/>
              </a:rPr>
              <a:t>a horvát helynevekben gyakran jelennek meg magyar lexémák, néha hangtani adaptációval, néha anélkül – az azonban mindig kérdéses, hogy pontosan milyen jelentéstartalommal 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9FC03C0-B8C1-74F6-0EF8-EED81DB075B0}"/>
              </a:ext>
            </a:extLst>
          </p:cNvPr>
          <p:cNvSpPr txBox="1"/>
          <p:nvPr/>
        </p:nvSpPr>
        <p:spPr>
          <a:xfrm>
            <a:off x="4932040" y="4236184"/>
            <a:ext cx="38884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b="1">
                <a:solidFill>
                  <a:srgbClr val="000000"/>
                </a:solidFill>
                <a:latin typeface="Georgia" panose="02040502050405020303" pitchFamily="18" charset="0"/>
              </a:rPr>
              <a:t>Bátya</a:t>
            </a:r>
          </a:p>
          <a:p>
            <a:pPr>
              <a:spcAft>
                <a:spcPts val="600"/>
              </a:spcAft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Alsószállások ~ Dolnyi </a:t>
            </a:r>
            <a:r>
              <a:rPr lang="hu-HU" i="1">
                <a:solidFill>
                  <a:srgbClr val="FF0000"/>
                </a:solidFill>
                <a:latin typeface="Georgia" panose="02040502050405020303" pitchFamily="18" charset="0"/>
              </a:rPr>
              <a:t>szálas</a:t>
            </a: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i</a:t>
            </a:r>
          </a:p>
          <a:p>
            <a:pPr>
              <a:spcAft>
                <a:spcPts val="600"/>
              </a:spcAft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Bence-gödör ~ Bencin </a:t>
            </a:r>
            <a:r>
              <a:rPr lang="hu-HU" i="1">
                <a:solidFill>
                  <a:srgbClr val="FF0000"/>
                </a:solidFill>
                <a:latin typeface="Georgia" panose="02040502050405020303" pitchFamily="18" charset="0"/>
              </a:rPr>
              <a:t>gudur</a:t>
            </a: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a</a:t>
            </a:r>
          </a:p>
          <a:p>
            <a:pPr>
              <a:spcAft>
                <a:spcPts val="600"/>
              </a:spcAft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Gödrökalatt ~ Pod </a:t>
            </a:r>
            <a:r>
              <a:rPr lang="hu-HU" i="1">
                <a:solidFill>
                  <a:srgbClr val="FF0000"/>
                </a:solidFill>
                <a:latin typeface="Georgia" panose="02040502050405020303" pitchFamily="18" charset="0"/>
              </a:rPr>
              <a:t>Gudur</a:t>
            </a: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om</a:t>
            </a:r>
          </a:p>
          <a:p>
            <a:pPr>
              <a:spcAft>
                <a:spcPts val="600"/>
              </a:spcAft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Medva </a:t>
            </a:r>
            <a:r>
              <a:rPr lang="hu-HU" i="1">
                <a:solidFill>
                  <a:srgbClr val="FF0000"/>
                </a:solidFill>
                <a:latin typeface="Georgia" panose="02040502050405020303" pitchFamily="18" charset="0"/>
              </a:rPr>
              <a:t>tetes</a:t>
            </a: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a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4ABF382-1A97-542F-5B68-63BF158F4FD5}"/>
              </a:ext>
            </a:extLst>
          </p:cNvPr>
          <p:cNvSpPr txBox="1"/>
          <p:nvPr/>
        </p:nvSpPr>
        <p:spPr>
          <a:xfrm>
            <a:off x="4932039" y="2435984"/>
            <a:ext cx="406037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b="1">
                <a:solidFill>
                  <a:srgbClr val="000000"/>
                </a:solidFill>
                <a:latin typeface="Georgia" panose="02040502050405020303" pitchFamily="18" charset="0"/>
              </a:rPr>
              <a:t>Dusnok</a:t>
            </a:r>
          </a:p>
          <a:p>
            <a:pPr>
              <a:spcAft>
                <a:spcPts val="600"/>
              </a:spcAft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Garábi töltés ~ Garabszki </a:t>
            </a:r>
            <a:r>
              <a:rPr lang="hu-HU" i="1">
                <a:solidFill>
                  <a:srgbClr val="FF0000"/>
                </a:solidFill>
                <a:latin typeface="Georgia" panose="02040502050405020303" pitchFamily="18" charset="0"/>
              </a:rPr>
              <a:t>tetes</a:t>
            </a:r>
          </a:p>
          <a:p>
            <a:pPr>
              <a:spcAft>
                <a:spcPts val="600"/>
              </a:spcAft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Lojzi-töltés ~ Lujzikin </a:t>
            </a:r>
            <a:r>
              <a:rPr lang="hu-HU" i="1">
                <a:solidFill>
                  <a:srgbClr val="FF0000"/>
                </a:solidFill>
                <a:latin typeface="Georgia" panose="02040502050405020303" pitchFamily="18" charset="0"/>
              </a:rPr>
              <a:t>tetes</a:t>
            </a:r>
          </a:p>
          <a:p>
            <a:pPr>
              <a:spcAft>
                <a:spcPts val="600"/>
              </a:spcAft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Lugasi közlegelő ~ Lugasski </a:t>
            </a:r>
            <a:r>
              <a:rPr lang="hu-HU" i="1">
                <a:solidFill>
                  <a:srgbClr val="FF0000"/>
                </a:solidFill>
                <a:latin typeface="Georgia" panose="02040502050405020303" pitchFamily="18" charset="0"/>
              </a:rPr>
              <a:t>legelev</a:t>
            </a:r>
          </a:p>
          <a:p>
            <a:pPr>
              <a:spcAft>
                <a:spcPts val="600"/>
              </a:spcAft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Kis-Váradi-fok ~ Máli Varadszki </a:t>
            </a:r>
            <a:r>
              <a:rPr lang="hu-HU" i="1">
                <a:solidFill>
                  <a:srgbClr val="FF0000"/>
                </a:solidFill>
                <a:latin typeface="Georgia" panose="02040502050405020303" pitchFamily="18" charset="0"/>
              </a:rPr>
              <a:t>fok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1D75FB79-14A1-7EAA-7D7A-A3F001723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429082"/>
            <a:ext cx="4060371" cy="3357362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27F4B5D2-9F15-A855-D70A-81BB0200E4B6}"/>
              </a:ext>
            </a:extLst>
          </p:cNvPr>
          <p:cNvSpPr txBox="1"/>
          <p:nvPr/>
        </p:nvSpPr>
        <p:spPr>
          <a:xfrm>
            <a:off x="1381604" y="5836622"/>
            <a:ext cx="261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>
                <a:solidFill>
                  <a:srgbClr val="000000"/>
                </a:solidFill>
                <a:latin typeface="Georgia" panose="02040502050405020303" pitchFamily="18" charset="0"/>
              </a:rPr>
              <a:t>Alsószállások (EKFT.)</a:t>
            </a:r>
          </a:p>
        </p:txBody>
      </p:sp>
    </p:spTree>
    <p:extLst>
      <p:ext uri="{BB962C8B-B14F-4D97-AF65-F5344CB8AC3E}">
        <p14:creationId xmlns:p14="http://schemas.microsoft.com/office/powerpoint/2010/main" val="292223162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5B3218-F036-299A-90C6-7140DC31B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53CDE245-FAD3-BCF9-25F7-824143A45D8E}"/>
              </a:ext>
            </a:extLst>
          </p:cNvPr>
          <p:cNvSpPr txBox="1"/>
          <p:nvPr/>
        </p:nvSpPr>
        <p:spPr>
          <a:xfrm>
            <a:off x="1403647" y="260648"/>
            <a:ext cx="691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Párhuzamos földrajzi köznevek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CE9B946-4E7B-2030-9114-43F111F41184}"/>
              </a:ext>
            </a:extLst>
          </p:cNvPr>
          <p:cNvSpPr txBox="1"/>
          <p:nvPr/>
        </p:nvSpPr>
        <p:spPr>
          <a:xfrm>
            <a:off x="251520" y="923816"/>
            <a:ext cx="43204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1600" b="1">
                <a:solidFill>
                  <a:srgbClr val="000000"/>
                </a:solidFill>
                <a:latin typeface="Georgia" panose="02040502050405020303" pitchFamily="18" charset="0"/>
              </a:rPr>
              <a:t>Dusnok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Gálék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kert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je ~ Galinin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bosztán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bostan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Templom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Cörkva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crkva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Kápolna-dűlő ~ Cörkvica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(’kicsi templom’)</a:t>
            </a:r>
            <a:endParaRPr lang="hu-HU" sz="1600" i="1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Pap-</a:t>
            </a:r>
            <a:r>
              <a:rPr lang="hu-HU" sz="1600" i="1">
                <a:solidFill>
                  <a:srgbClr val="003399"/>
                </a:solidFill>
                <a:latin typeface="Georgia" panose="02040502050405020303" pitchFamily="18" charset="0"/>
              </a:rPr>
              <a:t>nyilas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Popova </a:t>
            </a:r>
            <a:r>
              <a:rPr lang="hu-HU" sz="1600" i="1">
                <a:solidFill>
                  <a:srgbClr val="003399"/>
                </a:solidFill>
                <a:latin typeface="Georgia" panose="02040502050405020303" pitchFamily="18" charset="0"/>
              </a:rPr>
              <a:t>csajére 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Jókuszev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bunár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, Maricsin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bunár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Kis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híd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Mála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tyupríja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Új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híd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Nóva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tyupríja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Lugasi-</a:t>
            </a:r>
            <a:r>
              <a:rPr lang="hu-HU" sz="1600" i="1">
                <a:solidFill>
                  <a:srgbClr val="003399"/>
                </a:solidFill>
                <a:latin typeface="Georgia" panose="02040502050405020303" pitchFamily="18" charset="0"/>
              </a:rPr>
              <a:t>palé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Lugasski </a:t>
            </a:r>
            <a:r>
              <a:rPr lang="hu-HU" sz="1600" i="1">
                <a:solidFill>
                  <a:srgbClr val="003399"/>
                </a:solidFill>
                <a:latin typeface="Georgia" panose="02040502050405020303" pitchFamily="18" charset="0"/>
              </a:rPr>
              <a:t>dol</a:t>
            </a:r>
            <a:endParaRPr lang="hu-HU" sz="1600"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</a:pPr>
            <a:r>
              <a:rPr lang="hu-HU" sz="1600" i="1">
                <a:latin typeface="Georgia" panose="02040502050405020303" pitchFamily="18" charset="0"/>
              </a:rPr>
              <a:t>Nagy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út</a:t>
            </a:r>
            <a:r>
              <a:rPr lang="hu-HU" sz="1600" i="1">
                <a:latin typeface="Georgia" panose="02040502050405020303" pitchFamily="18" charset="0"/>
              </a:rPr>
              <a:t> </a:t>
            </a:r>
            <a:r>
              <a:rPr lang="hu-HU" sz="1600">
                <a:latin typeface="Georgia" panose="02040502050405020303" pitchFamily="18" charset="0"/>
              </a:rPr>
              <a:t>~ </a:t>
            </a:r>
            <a:r>
              <a:rPr lang="hu-HU" sz="1600" i="1">
                <a:latin typeface="Georgia" panose="02040502050405020303" pitchFamily="18" charset="0"/>
              </a:rPr>
              <a:t>Veliki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drum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drum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  <a:endParaRPr lang="hu-HU" sz="1600" i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</a:pPr>
            <a:r>
              <a:rPr lang="hu-HU" sz="1600" i="1">
                <a:latin typeface="Georgia" panose="02040502050405020303" pitchFamily="18" charset="0"/>
              </a:rPr>
              <a:t>Nagy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út</a:t>
            </a:r>
            <a:r>
              <a:rPr lang="hu-HU" sz="1600" i="1">
                <a:latin typeface="Georgia" panose="02040502050405020303" pitchFamily="18" charset="0"/>
              </a:rPr>
              <a:t> ~ Veliki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pút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put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  <a:endParaRPr lang="hu-HU" sz="1600" i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Nazarénus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temető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Nazarénuskó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gróbje</a:t>
            </a:r>
          </a:p>
          <a:p>
            <a:pPr>
              <a:spcAft>
                <a:spcPts val="600"/>
              </a:spcAft>
            </a:pPr>
            <a:r>
              <a:rPr lang="hu-HU" sz="1600" i="1">
                <a:latin typeface="Georgia" panose="02040502050405020303" pitchFamily="18" charset="0"/>
              </a:rPr>
              <a:t>Olári-</a:t>
            </a:r>
            <a:r>
              <a:rPr lang="hu-HU" sz="1600" i="1">
                <a:solidFill>
                  <a:srgbClr val="003399"/>
                </a:solidFill>
                <a:latin typeface="Georgia" panose="02040502050405020303" pitchFamily="18" charset="0"/>
              </a:rPr>
              <a:t>tó</a:t>
            </a:r>
            <a:r>
              <a:rPr lang="hu-HU" sz="1600" i="1">
                <a:latin typeface="Georgia" panose="02040502050405020303" pitchFamily="18" charset="0"/>
              </a:rPr>
              <a:t> ~ Olarszka </a:t>
            </a:r>
            <a:r>
              <a:rPr lang="hu-HU" sz="1600" i="1">
                <a:solidFill>
                  <a:srgbClr val="003399"/>
                </a:solidFill>
                <a:latin typeface="Georgia" panose="02040502050405020303" pitchFamily="18" charset="0"/>
              </a:rPr>
              <a:t>jama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jama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  <a:endParaRPr lang="hu-HU" sz="1600" i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AC1105D-1005-7461-1F61-96F8C6ACF306}"/>
              </a:ext>
            </a:extLst>
          </p:cNvPr>
          <p:cNvSpPr txBox="1"/>
          <p:nvPr/>
        </p:nvSpPr>
        <p:spPr>
          <a:xfrm>
            <a:off x="4716016" y="923816"/>
            <a:ext cx="41764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1600" b="1">
                <a:solidFill>
                  <a:srgbClr val="000000"/>
                </a:solidFill>
                <a:latin typeface="Georgia" panose="02040502050405020303" pitchFamily="18" charset="0"/>
              </a:rPr>
              <a:t>Bátya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Kert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Bosztán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-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-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3399"/>
                </a:solidFill>
                <a:latin typeface="Georgia" panose="02040502050405020303" pitchFamily="18" charset="0"/>
              </a:rPr>
              <a:t>Kaszáló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</a:t>
            </a:r>
            <a:r>
              <a:rPr lang="hu-HU" sz="1600" i="1">
                <a:solidFill>
                  <a:srgbClr val="003399"/>
                </a:solidFill>
                <a:latin typeface="Georgia" panose="02040502050405020303" pitchFamily="18" charset="0"/>
              </a:rPr>
              <a:t>Csajéra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čajir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’mező’)</a:t>
            </a:r>
            <a:endParaRPr lang="hu-HU" sz="1600" i="1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Miskei-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kút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Miskanszki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bunár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bunar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-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-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Mély-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völgy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Duboaki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dol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dol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  <a:endParaRPr lang="hu-HU" sz="1600" i="1">
              <a:solidFill>
                <a:srgbClr val="003399"/>
              </a:solidFill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Öreg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út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Sztári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drum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drum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  <a:endParaRPr lang="hu-HU" sz="1600" i="1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Meszesi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út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Krecsárszki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pút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put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  <a:endParaRPr lang="hu-HU" sz="1600" i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Régi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temető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Sztára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grobje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(hr. groblje)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Fehér-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gödrök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Béla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jama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jama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  <a:endParaRPr lang="hu-HU" sz="1600" i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48524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B91AB8-4560-65DE-455D-772569B76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26FD8E1A-80C1-985C-0E51-6E7B3F340887}"/>
              </a:ext>
            </a:extLst>
          </p:cNvPr>
          <p:cNvSpPr txBox="1"/>
          <p:nvPr/>
        </p:nvSpPr>
        <p:spPr>
          <a:xfrm>
            <a:off x="1403647" y="260648"/>
            <a:ext cx="691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Párhuzamos földrajzi köznevek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0E61ED6-DAD3-2C1C-8E44-081BDFBC8E02}"/>
              </a:ext>
            </a:extLst>
          </p:cNvPr>
          <p:cNvSpPr txBox="1"/>
          <p:nvPr/>
        </p:nvSpPr>
        <p:spPr>
          <a:xfrm>
            <a:off x="251520" y="923816"/>
            <a:ext cx="446449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1600" b="1">
                <a:solidFill>
                  <a:srgbClr val="000000"/>
                </a:solidFill>
                <a:latin typeface="Georgia" panose="02040502050405020303" pitchFamily="18" charset="0"/>
              </a:rPr>
              <a:t>Dusnok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Halomi-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kereszt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Halomszki krizs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križ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Spitzer-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ház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Spitzer kútya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kuća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Község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ház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a ~ Szörszka kútya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selo, selska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Kovács-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nyivai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kertek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njiva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 ’szántó; kert’)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Tuskós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 ~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Panyák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 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panjak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déllő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,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Plandistye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 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plandište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Nagy-</a:t>
            </a:r>
            <a:r>
              <a:rPr lang="hu-HU" sz="1600" i="1">
                <a:solidFill>
                  <a:srgbClr val="003399"/>
                </a:solidFill>
                <a:latin typeface="Georgia" panose="02040502050405020303" pitchFamily="18" charset="0"/>
              </a:rPr>
              <a:t>hát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Veliko </a:t>
            </a:r>
            <a:r>
              <a:rPr lang="hu-HU" sz="1600" i="1">
                <a:solidFill>
                  <a:srgbClr val="003399"/>
                </a:solidFill>
                <a:latin typeface="Georgia" panose="02040502050405020303" pitchFamily="18" charset="0"/>
              </a:rPr>
              <a:t>polye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polje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 ’mező’)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irtás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,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Prószja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körtés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,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Rustyevje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kruška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  <a:endParaRPr lang="hu-HU" sz="1600" i="1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Karaszi-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erdő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Karaszka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súma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šuma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  <a:endParaRPr lang="hu-HU" sz="1600" i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Öreg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falu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Sztaro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szeló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selo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Helységház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utca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Szörszki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szokak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sokak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6A3AF65-49CC-0613-4FDD-92EC588B6599}"/>
              </a:ext>
            </a:extLst>
          </p:cNvPr>
          <p:cNvSpPr txBox="1"/>
          <p:nvPr/>
        </p:nvSpPr>
        <p:spPr>
          <a:xfrm>
            <a:off x="4716016" y="923816"/>
            <a:ext cx="417646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1600" b="1">
                <a:solidFill>
                  <a:srgbClr val="000000"/>
                </a:solidFill>
                <a:latin typeface="Georgia" panose="02040502050405020303" pitchFamily="18" charset="0"/>
              </a:rPr>
              <a:t>Bátya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Herner-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kereszt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Herner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krizs</a:t>
            </a:r>
          </a:p>
          <a:p>
            <a:pPr>
              <a:spcAft>
                <a:spcPts val="600"/>
              </a:spcAft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-</a:t>
            </a:r>
          </a:p>
          <a:p>
            <a:pPr>
              <a:spcAft>
                <a:spcPts val="600"/>
              </a:spcAft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-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Keravine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nyíve</a:t>
            </a:r>
          </a:p>
          <a:p>
            <a:pPr>
              <a:spcAft>
                <a:spcPts val="600"/>
              </a:spcAft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-</a:t>
            </a:r>
          </a:p>
          <a:p>
            <a:pPr>
              <a:spcAft>
                <a:spcPts val="600"/>
              </a:spcAft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-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3399"/>
                </a:solidFill>
                <a:latin typeface="Georgia" panose="02040502050405020303" pitchFamily="18" charset="0"/>
              </a:rPr>
              <a:t>Polyána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 (rét, 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polje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-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Körtvélyes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 ~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Rustyevi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vótye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kruška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erdő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, Dolnya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suma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donji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 ’alsó’)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Falu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Szela</a:t>
            </a:r>
          </a:p>
          <a:p>
            <a:pPr>
              <a:spcAft>
                <a:spcPts val="600"/>
              </a:spcAft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63981381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D626C0-1991-C8AE-4803-A01765C5C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D0BA407A-11BF-DD83-A9CD-94147C0C3407}"/>
              </a:ext>
            </a:extLst>
          </p:cNvPr>
          <p:cNvSpPr txBox="1"/>
          <p:nvPr/>
        </p:nvSpPr>
        <p:spPr>
          <a:xfrm>
            <a:off x="1403647" y="260648"/>
            <a:ext cx="691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Párhuzamos földrajzi köznevek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297A4F8-3C5E-005F-A04F-FF4C4DAF4572}"/>
              </a:ext>
            </a:extLst>
          </p:cNvPr>
          <p:cNvSpPr txBox="1"/>
          <p:nvPr/>
        </p:nvSpPr>
        <p:spPr>
          <a:xfrm>
            <a:off x="251520" y="923816"/>
            <a:ext cx="44644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1600" b="1">
                <a:solidFill>
                  <a:srgbClr val="000000"/>
                </a:solidFill>
                <a:latin typeface="Georgia" panose="02040502050405020303" pitchFamily="18" charset="0"/>
              </a:rPr>
              <a:t>Dusnok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Mária-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forrás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Marijin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virity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nyj.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virić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Fekete-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erdő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Cörno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vótye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voće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Vesszős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Vörbák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vrba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 ’fűzfa’)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Pap-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föld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Papóva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zemja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(hr. 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zemlja</a:t>
            </a: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9245F4B-829C-5FF6-E469-25CAF2386F8D}"/>
              </a:ext>
            </a:extLst>
          </p:cNvPr>
          <p:cNvSpPr txBox="1"/>
          <p:nvPr/>
        </p:nvSpPr>
        <p:spPr>
          <a:xfrm>
            <a:off x="4860032" y="923816"/>
            <a:ext cx="403244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1600" b="1">
                <a:solidFill>
                  <a:srgbClr val="000000"/>
                </a:solidFill>
                <a:latin typeface="Georgia" panose="02040502050405020303" pitchFamily="18" charset="0"/>
              </a:rPr>
              <a:t>Bátya</a:t>
            </a:r>
          </a:p>
          <a:p>
            <a:pPr>
              <a:spcAft>
                <a:spcPts val="600"/>
              </a:spcAft>
            </a:pPr>
            <a:r>
              <a:rPr lang="hu-HU" sz="1600">
                <a:solidFill>
                  <a:srgbClr val="000000"/>
                </a:solidFill>
                <a:latin typeface="Georgia" panose="02040502050405020303" pitchFamily="18" charset="0"/>
              </a:rPr>
              <a:t>-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Sárikinék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gyümölcsös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e ~ Sárikina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vótye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-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-</a:t>
            </a:r>
          </a:p>
          <a:p>
            <a:pPr>
              <a:spcAft>
                <a:spcPts val="600"/>
              </a:spcAft>
            </a:pP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Nagy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udvar</a:t>
            </a:r>
            <a:r>
              <a:rPr lang="hu-HU" sz="1600" i="1">
                <a:solidFill>
                  <a:srgbClr val="000000"/>
                </a:solidFill>
                <a:latin typeface="Georgia" panose="02040502050405020303" pitchFamily="18" charset="0"/>
              </a:rPr>
              <a:t> ~ Velika </a:t>
            </a:r>
            <a:r>
              <a:rPr lang="hu-HU" sz="1600" i="1">
                <a:solidFill>
                  <a:srgbClr val="FF0000"/>
                </a:solidFill>
                <a:latin typeface="Georgia" panose="02040502050405020303" pitchFamily="18" charset="0"/>
              </a:rPr>
              <a:t>dvor</a:t>
            </a:r>
          </a:p>
        </p:txBody>
      </p:sp>
      <p:pic>
        <p:nvPicPr>
          <p:cNvPr id="6" name="Kép 5" descr="A képen kültéri, ég, kerék, bicikli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26BE9E4-49CE-8A8B-5FEE-30B8F97D9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7" y="2776860"/>
            <a:ext cx="3941861" cy="2956396"/>
          </a:xfrm>
          <a:prstGeom prst="rect">
            <a:avLst/>
          </a:prstGeom>
        </p:spPr>
      </p:pic>
      <p:pic>
        <p:nvPicPr>
          <p:cNvPr id="12" name="Kép 11" descr="A képen kültéri, fű, ég, levá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D22E4EE-99E1-9471-5986-230E520FF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140968"/>
            <a:ext cx="3941862" cy="295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8858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99A739-B58A-0404-E442-B70CB4C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E70FC422-E7C2-2A48-0423-04E0B438A438}"/>
              </a:ext>
            </a:extLst>
          </p:cNvPr>
          <p:cNvSpPr txBox="1"/>
          <p:nvPr/>
        </p:nvSpPr>
        <p:spPr>
          <a:xfrm>
            <a:off x="1403647" y="260648"/>
            <a:ext cx="691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Párhuzamos földrajzi köznevek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F4614AC-AF55-D3E4-9202-1152050947A7}"/>
              </a:ext>
            </a:extLst>
          </p:cNvPr>
          <p:cNvSpPr txBox="1"/>
          <p:nvPr/>
        </p:nvSpPr>
        <p:spPr>
          <a:xfrm>
            <a:off x="539552" y="980728"/>
            <a:ext cx="77768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>
                <a:solidFill>
                  <a:srgbClr val="000000"/>
                </a:solidFill>
                <a:latin typeface="Georgia" panose="02040502050405020303" pitchFamily="18" charset="0"/>
              </a:rPr>
              <a:t>Átkerült a magyarba a </a:t>
            </a: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bara </a:t>
            </a:r>
            <a:r>
              <a:rPr lang="hu-HU">
                <a:solidFill>
                  <a:srgbClr val="000000"/>
                </a:solidFill>
                <a:latin typeface="Georgia" panose="02040502050405020303" pitchFamily="18" charset="0"/>
              </a:rPr>
              <a:t>(és a </a:t>
            </a: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budzsak</a:t>
            </a:r>
            <a:r>
              <a:rPr lang="hu-HU">
                <a:solidFill>
                  <a:srgbClr val="000000"/>
                </a:solidFill>
                <a:latin typeface="Georgia" panose="02040502050405020303" pitchFamily="18" charset="0"/>
              </a:rPr>
              <a:t>/</a:t>
            </a: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Budzsak?</a:t>
            </a:r>
            <a:r>
              <a:rPr lang="hu-HU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  <a:endParaRPr lang="hu-HU" i="1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Miklósi bara ~ Miklóskina bara </a:t>
            </a:r>
            <a:r>
              <a:rPr lang="hu-HU">
                <a:solidFill>
                  <a:srgbClr val="000000"/>
                </a:solidFill>
                <a:latin typeface="Georgia" panose="02040502050405020303" pitchFamily="18" charset="0"/>
              </a:rPr>
              <a:t>(Dusnok), </a:t>
            </a: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Gyurina bara, Kuránova bara</a:t>
            </a:r>
            <a:r>
              <a:rPr lang="hu-HU">
                <a:solidFill>
                  <a:srgbClr val="000000"/>
                </a:solidFill>
                <a:latin typeface="Georgia" panose="02040502050405020303" pitchFamily="18" charset="0"/>
              </a:rPr>
              <a:t> (Bátya)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>
                <a:solidFill>
                  <a:srgbClr val="000000"/>
                </a:solidFill>
                <a:latin typeface="Georgia" panose="02040502050405020303" pitchFamily="18" charset="0"/>
              </a:rPr>
              <a:t>de: </a:t>
            </a: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Határ-</a:t>
            </a:r>
            <a:r>
              <a:rPr lang="hu-HU" i="1">
                <a:solidFill>
                  <a:srgbClr val="FF0000"/>
                </a:solidFill>
                <a:latin typeface="Georgia" panose="02040502050405020303" pitchFamily="18" charset="0"/>
              </a:rPr>
              <a:t>mocsár</a:t>
            </a: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 ~ Határszka </a:t>
            </a:r>
            <a:r>
              <a:rPr lang="hu-HU" i="1">
                <a:solidFill>
                  <a:srgbClr val="FF0000"/>
                </a:solidFill>
                <a:latin typeface="Georgia" panose="02040502050405020303" pitchFamily="18" charset="0"/>
              </a:rPr>
              <a:t>bara</a:t>
            </a: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hu-HU">
                <a:solidFill>
                  <a:srgbClr val="000000"/>
                </a:solidFill>
                <a:latin typeface="Georgia" panose="02040502050405020303" pitchFamily="18" charset="0"/>
              </a:rPr>
              <a:t>(Bátya), </a:t>
            </a: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Miklós</a:t>
            </a:r>
            <a:r>
              <a:rPr lang="hu-HU" i="1">
                <a:solidFill>
                  <a:srgbClr val="FF0000"/>
                </a:solidFill>
                <a:latin typeface="Georgia" panose="02040502050405020303" pitchFamily="18" charset="0"/>
              </a:rPr>
              <a:t>tava</a:t>
            </a:r>
            <a:r>
              <a:rPr lang="hu-HU">
                <a:solidFill>
                  <a:srgbClr val="000000"/>
                </a:solidFill>
                <a:latin typeface="Georgia" panose="02040502050405020303" pitchFamily="18" charset="0"/>
              </a:rPr>
              <a:t> (Dusnok)</a:t>
            </a:r>
          </a:p>
        </p:txBody>
      </p:sp>
      <p:pic>
        <p:nvPicPr>
          <p:cNvPr id="4" name="Kép 3" descr="A képen kültéri, ég, víz, f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5C01397-EDDC-2DD9-E314-D4C6F7DC9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540868"/>
            <a:ext cx="4352528" cy="3264396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2F194050-928B-56B2-E3B7-4254133E36DF}"/>
              </a:ext>
            </a:extLst>
          </p:cNvPr>
          <p:cNvSpPr txBox="1"/>
          <p:nvPr/>
        </p:nvSpPr>
        <p:spPr>
          <a:xfrm>
            <a:off x="539552" y="2456889"/>
            <a:ext cx="388843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>
                <a:solidFill>
                  <a:srgbClr val="000000"/>
                </a:solidFill>
                <a:latin typeface="Georgia" panose="02040502050405020303" pitchFamily="18" charset="0"/>
              </a:rPr>
              <a:t>S a horvátba a </a:t>
            </a: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fok </a:t>
            </a:r>
            <a:r>
              <a:rPr lang="hu-HU">
                <a:solidFill>
                  <a:srgbClr val="000000"/>
                </a:solidFill>
                <a:latin typeface="Georgia" panose="02040502050405020303" pitchFamily="18" charset="0"/>
              </a:rPr>
              <a:t>és a </a:t>
            </a: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gödör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Fok, Filin fok, Fokalatt ~ Pod Fokem </a:t>
            </a:r>
            <a:r>
              <a:rPr lang="hu-HU">
                <a:solidFill>
                  <a:srgbClr val="000000"/>
                </a:solidFill>
                <a:latin typeface="Georgia" panose="02040502050405020303" pitchFamily="18" charset="0"/>
              </a:rPr>
              <a:t>(Bátya)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i="1">
                <a:solidFill>
                  <a:srgbClr val="000000"/>
                </a:solidFill>
                <a:latin typeface="Georgia" panose="02040502050405020303" pitchFamily="18" charset="0"/>
              </a:rPr>
              <a:t>Veselina gudura, Mikánova gudura, Bencin gudura, Gödrökalatt ~ Pod Gudurom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4A7F0080-D8BB-DF28-7B10-70524FAF91C6}"/>
              </a:ext>
            </a:extLst>
          </p:cNvPr>
          <p:cNvSpPr txBox="1"/>
          <p:nvPr/>
        </p:nvSpPr>
        <p:spPr>
          <a:xfrm>
            <a:off x="5660148" y="5869298"/>
            <a:ext cx="188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>
                <a:latin typeface="Georgia" panose="02040502050405020303" pitchFamily="18" charset="0"/>
              </a:rPr>
              <a:t>Gödrök (Bátya)</a:t>
            </a:r>
          </a:p>
        </p:txBody>
      </p:sp>
    </p:spTree>
    <p:extLst>
      <p:ext uri="{BB962C8B-B14F-4D97-AF65-F5344CB8AC3E}">
        <p14:creationId xmlns:p14="http://schemas.microsoft.com/office/powerpoint/2010/main" val="277359888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389346-0982-7CCF-DF04-6D5E2CA15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ABC7286C-4820-2610-976C-7E78FF370652}"/>
              </a:ext>
            </a:extLst>
          </p:cNvPr>
          <p:cNvSpPr txBox="1"/>
          <p:nvPr/>
        </p:nvSpPr>
        <p:spPr>
          <a:xfrm>
            <a:off x="1403648" y="260648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Hivatkozott irodalom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117B065-F971-D0BE-441D-08B5D5393E07}"/>
              </a:ext>
            </a:extLst>
          </p:cNvPr>
          <p:cNvSpPr txBox="1"/>
          <p:nvPr/>
        </p:nvSpPr>
        <p:spPr>
          <a:xfrm>
            <a:off x="539552" y="980728"/>
            <a:ext cx="80648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>
              <a:spcAft>
                <a:spcPts val="600"/>
              </a:spcAft>
              <a:buNone/>
            </a:pPr>
            <a:r>
              <a:rPr lang="hu-HU">
                <a:effectLst/>
                <a:latin typeface="Georgia" panose="02040502050405020303" pitchFamily="18" charset="0"/>
              </a:rPr>
              <a:t>Hoffmann István 1993/2007. </a:t>
            </a:r>
            <a:r>
              <a:rPr lang="hu-HU" i="1">
                <a:effectLst/>
                <a:latin typeface="Georgia" panose="02040502050405020303" pitchFamily="18" charset="0"/>
              </a:rPr>
              <a:t>Helynevek nyelvi elemzése</a:t>
            </a:r>
            <a:r>
              <a:rPr lang="hu-HU">
                <a:effectLst/>
                <a:latin typeface="Georgia" panose="02040502050405020303" pitchFamily="18" charset="0"/>
              </a:rPr>
              <a:t>. Debrecen (1993), 2. kiadás: Tinta Kiadó, Budapest (2007).</a:t>
            </a:r>
          </a:p>
          <a:p>
            <a:pPr marL="182563" indent="-182563">
              <a:spcAft>
                <a:spcPts val="600"/>
              </a:spcAft>
              <a:buNone/>
            </a:pPr>
            <a:r>
              <a:rPr lang="hu-HU">
                <a:effectLst/>
                <a:latin typeface="Georgia" panose="02040502050405020303" pitchFamily="18" charset="0"/>
              </a:rPr>
              <a:t>Kniezsa István (1944): A párhuzamos helynévadás. Egy fejezet a településtörténet módszertanából. Településtörténeti Tanulmányok 2. Budapest.</a:t>
            </a:r>
          </a:p>
          <a:p>
            <a:pPr marL="182563" indent="-182563" algn="just">
              <a:spcAft>
                <a:spcPts val="600"/>
              </a:spcAft>
              <a:buNone/>
            </a:pPr>
            <a:r>
              <a:rPr lang="hu-HU">
                <a:effectLst/>
                <a:latin typeface="Georgia" panose="02040502050405020303" pitchFamily="18" charset="0"/>
              </a:rPr>
              <a:t>Lőrincze Lajos 1947. </a:t>
            </a:r>
            <a:r>
              <a:rPr lang="hu-HU" i="1">
                <a:effectLst/>
                <a:latin typeface="Georgia" panose="02040502050405020303" pitchFamily="18" charset="0"/>
              </a:rPr>
              <a:t>Földrajzi neveink élete. </a:t>
            </a:r>
            <a:r>
              <a:rPr lang="hu-HU">
                <a:effectLst/>
                <a:latin typeface="Georgia" panose="02040502050405020303" pitchFamily="18" charset="0"/>
              </a:rPr>
              <a:t>Budapest, Néptudományi Intézet.</a:t>
            </a:r>
          </a:p>
          <a:p>
            <a:pPr marL="182563" indent="-182563" algn="just">
              <a:spcAft>
                <a:spcPts val="600"/>
              </a:spcAft>
              <a:buNone/>
            </a:pPr>
            <a:r>
              <a:rPr lang="hu-HU">
                <a:effectLst/>
                <a:latin typeface="Georgia" panose="02040502050405020303" pitchFamily="18" charset="0"/>
              </a:rPr>
              <a:t>Póczos Rita 2010. </a:t>
            </a:r>
            <a:r>
              <a:rPr lang="hu-HU" i="1">
                <a:effectLst/>
                <a:latin typeface="Georgia" panose="02040502050405020303" pitchFamily="18" charset="0"/>
              </a:rPr>
              <a:t>Nyelvi érintkezés és a helynévrendszerek kölcsönhatása</a:t>
            </a:r>
            <a:r>
              <a:rPr lang="hu-HU">
                <a:effectLst/>
                <a:latin typeface="Georgia" panose="02040502050405020303" pitchFamily="18" charset="0"/>
              </a:rPr>
              <a:t>. A Magyar Névarchívum Kiadványai 18. Debreceni Egyetemi Kiadó, Debrecen.</a:t>
            </a:r>
          </a:p>
          <a:p>
            <a:pPr marL="182563" indent="-182563" algn="just">
              <a:spcAft>
                <a:spcPts val="600"/>
              </a:spcAft>
              <a:buNone/>
            </a:pPr>
            <a:r>
              <a:rPr lang="hu-HU">
                <a:effectLst/>
                <a:latin typeface="Georgia" panose="02040502050405020303" pitchFamily="18" charset="0"/>
              </a:rPr>
              <a:t>D. Szabó Kálmán 1992. Dusnok történeti földrajza. </a:t>
            </a:r>
            <a:r>
              <a:rPr lang="hu-HU" i="1">
                <a:effectLst/>
                <a:latin typeface="Georgia" panose="02040502050405020303" pitchFamily="18" charset="0"/>
              </a:rPr>
              <a:t>Cumania 13</a:t>
            </a:r>
            <a:r>
              <a:rPr lang="hu-HU">
                <a:effectLst/>
                <a:latin typeface="Georgia" panose="02040502050405020303" pitchFamily="18" charset="0"/>
              </a:rPr>
              <a:t> (1992), 165–241.</a:t>
            </a:r>
          </a:p>
          <a:p>
            <a:pPr marL="182563" indent="-182563" algn="just">
              <a:spcAft>
                <a:spcPts val="600"/>
              </a:spcAft>
              <a:buNone/>
            </a:pPr>
            <a:r>
              <a:rPr lang="hu-HU">
                <a:effectLst/>
                <a:latin typeface="Georgia" panose="02040502050405020303" pitchFamily="18" charset="0"/>
              </a:rPr>
              <a:t>Gróf Teleki József 1821. </a:t>
            </a:r>
            <a:r>
              <a:rPr lang="hu-HU" i="1">
                <a:effectLst/>
                <a:latin typeface="Georgia" panose="02040502050405020303" pitchFamily="18" charset="0"/>
              </a:rPr>
              <a:t>Egy tökéletes magyar szótár’ elrendeltetése, készítés módja: Jutalomfeleletek a’ magyar nyelvről, a’ Magyar Nemzeti Muzeum 1815. 1816. 1817. esztendei kérdéseire.</a:t>
            </a:r>
            <a:r>
              <a:rPr lang="hu-HU">
                <a:effectLst/>
                <a:latin typeface="Georgia" panose="02040502050405020303" pitchFamily="18" charset="0"/>
              </a:rPr>
              <a:t> Kiadta Horváth István, Pest.</a:t>
            </a:r>
          </a:p>
          <a:p>
            <a:pPr marL="182563" indent="-182563" algn="just">
              <a:spcAft>
                <a:spcPts val="600"/>
              </a:spcAft>
            </a:pPr>
            <a:r>
              <a:rPr lang="hu-HU">
                <a:effectLst/>
                <a:latin typeface="Georgia" panose="02040502050405020303" pitchFamily="18" charset="0"/>
              </a:rPr>
              <a:t>Tóth Valéria 2008. </a:t>
            </a:r>
            <a:r>
              <a:rPr lang="hu-HU" i="1">
                <a:effectLst/>
                <a:latin typeface="Georgia" panose="02040502050405020303" pitchFamily="18" charset="0"/>
              </a:rPr>
              <a:t>Településnevek változástipológiája</a:t>
            </a:r>
            <a:r>
              <a:rPr lang="hu-HU">
                <a:effectLst/>
                <a:latin typeface="Georgia" panose="02040502050405020303" pitchFamily="18" charset="0"/>
              </a:rPr>
              <a:t>. A Magyar Névarchívum Kiadványai 14. Debreceni Egyetem Magyar Nyelvtudományi Tanszéke, Debrecen.</a:t>
            </a:r>
          </a:p>
        </p:txBody>
      </p:sp>
    </p:spTree>
    <p:extLst>
      <p:ext uri="{BB962C8B-B14F-4D97-AF65-F5344CB8AC3E}">
        <p14:creationId xmlns:p14="http://schemas.microsoft.com/office/powerpoint/2010/main" val="350408689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369CDA-6F7E-F2E7-60AE-296B582C3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FDF102A5-176F-983C-CF0D-AEC66B5F14F5}"/>
              </a:ext>
            </a:extLst>
          </p:cNvPr>
          <p:cNvSpPr txBox="1"/>
          <p:nvPr/>
        </p:nvSpPr>
        <p:spPr>
          <a:xfrm>
            <a:off x="1331640" y="260648"/>
            <a:ext cx="16225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Bevezetés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4BC533F-4721-04B9-844A-4D071795B3D4}"/>
              </a:ext>
            </a:extLst>
          </p:cNvPr>
          <p:cNvSpPr txBox="1"/>
          <p:nvPr/>
        </p:nvSpPr>
        <p:spPr>
          <a:xfrm>
            <a:off x="431540" y="869742"/>
            <a:ext cx="8172908" cy="30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 b="1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Az előadás témája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két Kalocsa környéki település, Bátya és Dusnok kétnyelvű helynévrendszere</a:t>
            </a:r>
            <a:endParaRPr lang="hu-HU" b="1">
              <a:latin typeface="Georgia" panose="02040502050405020303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 b="1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Terminológia</a:t>
            </a:r>
            <a:endParaRPr lang="hu-HU" sz="1800" b="1">
              <a:effectLst/>
              <a:latin typeface="Georgia" panose="02040502050405020303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>
                <a:effectLst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helynév ~ földrajzi név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>
                <a:effectLst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mikronév ~ mikrotoponima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>
                <a:effectLst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helynévrendszer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>
                <a:effectLst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névközösség</a:t>
            </a:r>
            <a:endParaRPr lang="hu-HU" sz="1800">
              <a:effectLst/>
              <a:latin typeface="Georgia" panose="02040502050405020303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19926B4-0D11-AB0F-92D7-1A2696997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1881239"/>
            <a:ext cx="5325736" cy="3996033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BBADF584-E372-1862-6E50-C40BA61D5DA3}"/>
              </a:ext>
            </a:extLst>
          </p:cNvPr>
          <p:cNvSpPr txBox="1"/>
          <p:nvPr/>
        </p:nvSpPr>
        <p:spPr>
          <a:xfrm>
            <a:off x="3419872" y="5917199"/>
            <a:ext cx="2736304" cy="384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 sz="1800">
                <a:effectLst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Korsosica (Bátya)</a:t>
            </a:r>
          </a:p>
        </p:txBody>
      </p:sp>
    </p:spTree>
    <p:extLst>
      <p:ext uri="{BB962C8B-B14F-4D97-AF65-F5344CB8AC3E}">
        <p14:creationId xmlns:p14="http://schemas.microsoft.com/office/powerpoint/2010/main" val="347636560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35A65B-11D0-38C0-961E-5D0E14A03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5932757-FA42-C44B-6D78-0E09BB4C4378}"/>
              </a:ext>
            </a:extLst>
          </p:cNvPr>
          <p:cNvSpPr txBox="1"/>
          <p:nvPr/>
        </p:nvSpPr>
        <p:spPr>
          <a:xfrm>
            <a:off x="1403648" y="260648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Felhasznált források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3B1FD17-B3F5-0ADE-657D-5CEDFBC9EB85}"/>
              </a:ext>
            </a:extLst>
          </p:cNvPr>
          <p:cNvSpPr txBox="1"/>
          <p:nvPr/>
        </p:nvSpPr>
        <p:spPr>
          <a:xfrm>
            <a:off x="539552" y="980728"/>
            <a:ext cx="820891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69863" rtl="0">
              <a:spcAft>
                <a:spcPts val="600"/>
              </a:spcAft>
              <a:buNone/>
            </a:pPr>
            <a:r>
              <a:rPr lang="hu-HU" sz="1800" b="0" i="0" u="none" strike="noStrike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EKFT. = Első Katonai Felmérés. 1763–1787. URL: </a:t>
            </a:r>
            <a:r>
              <a:rPr lang="hu-HU" sz="1800" b="0" i="0" u="none" strike="noStrike">
                <a:solidFill>
                  <a:srgbClr val="000000"/>
                </a:solidFill>
                <a:effectLst/>
                <a:latin typeface="Georgia" panose="02040502050405020303" pitchFamily="18" charset="0"/>
                <a:hlinkClick r:id="rId3"/>
              </a:rPr>
              <a:t>https://maps.arcanum.com/hu/map/firstsurvey-hungary</a:t>
            </a:r>
            <a:r>
              <a:rPr lang="hu-HU" sz="1800" b="0" i="0" u="none" strike="noStrike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</a:t>
            </a:r>
          </a:p>
          <a:p>
            <a:pPr marL="182563" indent="-169863" rtl="0">
              <a:spcAft>
                <a:spcPts val="600"/>
              </a:spcAft>
              <a:buNone/>
            </a:pPr>
            <a:r>
              <a:rPr lang="hu-HU" sz="1800" b="0" i="0" u="none" strike="noStrike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FKnT. = URL: </a:t>
            </a:r>
            <a:r>
              <a:rPr lang="hu-HU" sz="1800" b="0" i="0" u="sng" strike="noStrike">
                <a:solidFill>
                  <a:srgbClr val="000000"/>
                </a:solidFill>
                <a:effectLst/>
                <a:latin typeface="Georgia" panose="02040502050405020303" pitchFamily="18" charset="0"/>
                <a:hlinkClick r:id="rId4"/>
              </a:rPr>
              <a:t>https://mnh.unideb.hu/geoname_registry</a:t>
            </a:r>
            <a:r>
              <a:rPr lang="hu-HU" sz="1800" b="0" i="0" u="none" strike="noStrike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 Korábbi kiadása: Bába Barbara–Nemes Magdolna, </a:t>
            </a:r>
            <a:r>
              <a:rPr lang="hu-HU" sz="1800" b="0" i="1" u="none" strike="noStrike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Magyar földrajzi köznevek tára.</a:t>
            </a:r>
            <a:r>
              <a:rPr lang="hu-HU" sz="1800" b="0" i="0" u="none" strike="noStrike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A Magyar Névarchívum Kiadványai 32. Debreceni Egyetemi Kiadó, Debrecen, 2014.</a:t>
            </a:r>
          </a:p>
          <a:p>
            <a:pPr marL="182563" indent="-169863" rtl="0">
              <a:spcAft>
                <a:spcPts val="600"/>
              </a:spcAft>
              <a:buNone/>
            </a:pPr>
            <a:r>
              <a:rPr lang="hu-HU" sz="1800" b="0" i="0" u="none" strike="noStrike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Kat. = </a:t>
            </a:r>
            <a:r>
              <a:rPr lang="hu-HU" sz="1800" b="0" i="1" u="none" strike="noStrike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Kataszteri térképek. 19. század.</a:t>
            </a:r>
            <a:r>
              <a:rPr lang="hu-HU" sz="1800" b="0" i="0" u="none" strike="noStrike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URL: https://maps.arcanum.com/hu/map/cadastral.</a:t>
            </a:r>
            <a:endParaRPr lang="hu-HU">
              <a:latin typeface="Georgia" panose="02040502050405020303" pitchFamily="18" charset="0"/>
            </a:endParaRPr>
          </a:p>
          <a:p>
            <a:pPr marL="182563" indent="-169863">
              <a:spcAft>
                <a:spcPts val="600"/>
              </a:spcAft>
            </a:pPr>
            <a:r>
              <a:rPr lang="hu-HU">
                <a:solidFill>
                  <a:srgbClr val="000000"/>
                </a:solidFill>
                <a:latin typeface="Georgia" panose="02040502050405020303" pitchFamily="18" charset="0"/>
              </a:rPr>
              <a:t>Magyarország néprajzi térképe. – Carte Ethnografique de la H... [B XV c 436]. (1927) URL: https://maps.hungaricana.hu/hu/HTITerkeptar/33996/</a:t>
            </a:r>
            <a:endParaRPr lang="hu-HU" sz="1800" b="0" i="0" u="none" strike="noStrike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182563" indent="-169863" rtl="0">
              <a:spcAft>
                <a:spcPts val="600"/>
              </a:spcAft>
              <a:buNone/>
            </a:pPr>
            <a:r>
              <a:rPr lang="hu-HU" sz="1800" b="0" i="0" u="none" strike="noStrike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MKFT. = </a:t>
            </a:r>
            <a:r>
              <a:rPr lang="hu-HU" sz="1800" b="0" i="1" u="none" strike="noStrike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Második katonai felmérés. 1819–1869. </a:t>
            </a:r>
            <a:r>
              <a:rPr lang="hu-HU" sz="1800" b="0" i="0" u="none" strike="noStrike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URL: https://maps.arcanum.com/hu/map/secondsurvey-hungary.</a:t>
            </a:r>
            <a:endParaRPr lang="hu-HU" b="0" i="0" u="none" strike="noStrike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74656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99592" y="1974674"/>
            <a:ext cx="40324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Köszönöm a figyelmet!</a:t>
            </a:r>
            <a:endParaRPr lang="hu-HU" sz="4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260648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Adatok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31540" y="869742"/>
            <a:ext cx="3636404" cy="30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 sz="1800">
                <a:effectLst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történeti források</a:t>
            </a: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u-HU" sz="1800">
                <a:effectLst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levéltári iratok és térképek</a:t>
            </a: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u-HU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korábbi helynévgyűjtések</a:t>
            </a: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u-HU" sz="1800">
                <a:effectLst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egyéb nyomtatott források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élőnyelvi gyűjtések</a:t>
            </a: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u-HU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helyszíni interjúk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Magyar Nemzeti Helynévtár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1B34BDD-BB76-A9DE-F48E-8CBE3614D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344" y="1041455"/>
            <a:ext cx="4345859" cy="450912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A938422F-32BC-BA49-DEFA-227281B30485}"/>
              </a:ext>
            </a:extLst>
          </p:cNvPr>
          <p:cNvSpPr txBox="1"/>
          <p:nvPr/>
        </p:nvSpPr>
        <p:spPr>
          <a:xfrm>
            <a:off x="4364127" y="5564623"/>
            <a:ext cx="3636404" cy="384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Foktő (MKFT.)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ABA5E7-007E-B26D-9B7D-3B42A07AF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E5B20D12-5437-C099-4771-BAC4CF89E609}"/>
              </a:ext>
            </a:extLst>
          </p:cNvPr>
          <p:cNvSpPr txBox="1"/>
          <p:nvPr/>
        </p:nvSpPr>
        <p:spPr>
          <a:xfrm>
            <a:off x="1331640" y="260648"/>
            <a:ext cx="6120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Magyar Nemzeti Helynévtár Program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08FF326-3FDD-6B1B-1CF4-026B2BD8650C}"/>
              </a:ext>
            </a:extLst>
          </p:cNvPr>
          <p:cNvSpPr txBox="1"/>
          <p:nvPr/>
        </p:nvSpPr>
        <p:spPr>
          <a:xfrm>
            <a:off x="431540" y="869742"/>
            <a:ext cx="7668852" cy="30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b="1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Az Akadémia és a helynévgyűjtés ügye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1817: Teleki József nyilatkozata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1864: Pesty Frigyes kéziratos gyűjteménye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19–21. század: egyéni gyűjtések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20. század utolsó harmada: megyei és járási kötetek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2022: Magyar Nemzeti Helynévtár Program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hu-HU">
              <a:latin typeface="Georgia" panose="02040502050405020303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85D95D3-1D08-356F-2413-6E195DE9B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31" y="3450542"/>
            <a:ext cx="8582937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8592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D37A55-B831-BACE-D8CE-BE6918B78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66253211-4B28-19A5-A984-FDD6C5AACEB0}"/>
              </a:ext>
            </a:extLst>
          </p:cNvPr>
          <p:cNvSpPr txBox="1"/>
          <p:nvPr/>
        </p:nvSpPr>
        <p:spPr>
          <a:xfrm>
            <a:off x="1331640" y="260648"/>
            <a:ext cx="6120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Magyar Nemzeti Helynévtár Program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8207977-CE3A-4D39-6E87-A53939CEDAE1}"/>
              </a:ext>
            </a:extLst>
          </p:cNvPr>
          <p:cNvSpPr txBox="1"/>
          <p:nvPr/>
        </p:nvSpPr>
        <p:spPr>
          <a:xfrm>
            <a:off x="431540" y="869742"/>
            <a:ext cx="7668852" cy="280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b="1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A kutatóprogram céljai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a magyar nyelvterület élő és történeti helyneveinek összegyűjtése, elemzése, közreadása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egy országos névtani tanulmányi és kutatóhálózat kialakítása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többek között Pesty Frigyes kéziratos gyűjteményének (újra)kiadása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az intézményes háttérrel rendelkező magyar helynévkutatás tudományos, emberi és technikai feltételeinek fejlesztése</a:t>
            </a:r>
          </a:p>
        </p:txBody>
      </p:sp>
      <p:pic>
        <p:nvPicPr>
          <p:cNvPr id="6" name="Kép 5" descr="A képen ruházat, személy, fa, mosol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FD16ABB-B248-36DF-8944-6C10F0091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764526"/>
            <a:ext cx="6356672" cy="2504633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384539A9-6603-3F70-E73C-D1F516613F7A}"/>
              </a:ext>
            </a:extLst>
          </p:cNvPr>
          <p:cNvSpPr txBox="1"/>
          <p:nvPr/>
        </p:nvSpPr>
        <p:spPr>
          <a:xfrm>
            <a:off x="7343405" y="4346690"/>
            <a:ext cx="1625359" cy="1340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XVI. Helynév-történeti szeminárium – Síkfőkút</a:t>
            </a:r>
          </a:p>
        </p:txBody>
      </p:sp>
    </p:spTree>
    <p:extLst>
      <p:ext uri="{BB962C8B-B14F-4D97-AF65-F5344CB8AC3E}">
        <p14:creationId xmlns:p14="http://schemas.microsoft.com/office/powerpoint/2010/main" val="99589113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92E17E-1496-5C14-330F-ACCBF3C5A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E198926D-45A6-B864-8D3C-261B5C0CACC6}"/>
              </a:ext>
            </a:extLst>
          </p:cNvPr>
          <p:cNvSpPr txBox="1"/>
          <p:nvPr/>
        </p:nvSpPr>
        <p:spPr>
          <a:xfrm>
            <a:off x="1331640" y="260648"/>
            <a:ext cx="6120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Magyar Nemzeti Helynévtár Program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E3413CF-5BD6-DB12-85F9-021A640FD034}"/>
              </a:ext>
            </a:extLst>
          </p:cNvPr>
          <p:cNvSpPr txBox="1"/>
          <p:nvPr/>
        </p:nvSpPr>
        <p:spPr>
          <a:xfrm>
            <a:off x="431540" y="869742"/>
            <a:ext cx="4851653" cy="159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b="1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Kiadványok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nyomtatott és digitális szótárak, füzetek, térképek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online adatbázis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973E882-D467-37E0-B0E8-241350819B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t="4226" r="5158" b="4218"/>
          <a:stretch/>
        </p:blipFill>
        <p:spPr>
          <a:xfrm>
            <a:off x="5508104" y="1225585"/>
            <a:ext cx="3254274" cy="220341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221A263-97C2-E25C-8BCF-F8B553754D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2" t="19637" r="25316" b="20178"/>
          <a:stretch/>
        </p:blipFill>
        <p:spPr>
          <a:xfrm>
            <a:off x="431540" y="2487986"/>
            <a:ext cx="4851653" cy="330794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9A4B74F-D785-A1BE-58D5-4DA8AFBBF7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t="23438" r="16137"/>
          <a:stretch/>
        </p:blipFill>
        <p:spPr>
          <a:xfrm>
            <a:off x="5508104" y="3592517"/>
            <a:ext cx="3277081" cy="220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60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57B906-9902-2D73-330E-AD2FFC603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278A8915-0A39-68DC-8429-F856C1CF7C39}"/>
              </a:ext>
            </a:extLst>
          </p:cNvPr>
          <p:cNvSpPr txBox="1"/>
          <p:nvPr/>
        </p:nvSpPr>
        <p:spPr>
          <a:xfrm>
            <a:off x="1331640" y="260648"/>
            <a:ext cx="29626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Nyelvi sokszínűség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C6619B2-99A4-7550-2F00-B6E94A0DEBE1}"/>
              </a:ext>
            </a:extLst>
          </p:cNvPr>
          <p:cNvSpPr txBox="1"/>
          <p:nvPr/>
        </p:nvSpPr>
        <p:spPr>
          <a:xfrm>
            <a:off x="431540" y="869742"/>
            <a:ext cx="5580620" cy="3365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hu-HU" b="1">
                <a:latin typeface="Georgia" panose="02040502050405020303" pitchFamily="18" charset="0"/>
              </a:rPr>
              <a:t>A magyar helynevek körében</a:t>
            </a:r>
          </a:p>
          <a:p>
            <a:pPr algn="just">
              <a:lnSpc>
                <a:spcPct val="150000"/>
              </a:lnSpc>
              <a:buNone/>
            </a:pPr>
            <a:r>
              <a:rPr lang="hu-HU">
                <a:latin typeface="Georgia" panose="02040502050405020303" pitchFamily="18" charset="0"/>
              </a:rPr>
              <a:t>jövevénynevek a magyar helynévrendszerben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>
                <a:latin typeface="Georgia" panose="02040502050405020303" pitchFamily="18" charset="0"/>
              </a:rPr>
              <a:t>pl. </a:t>
            </a:r>
            <a:r>
              <a:rPr lang="hu-HU" i="1">
                <a:latin typeface="Georgia" panose="02040502050405020303" pitchFamily="18" charset="0"/>
              </a:rPr>
              <a:t>Balaton, Duna</a:t>
            </a:r>
            <a:endParaRPr lang="hu-HU">
              <a:latin typeface="Georgia" panose="02040502050405020303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hu-HU">
                <a:latin typeface="Georgia" panose="02040502050405020303" pitchFamily="18" charset="0"/>
              </a:rPr>
              <a:t>magyar helynevekben felbukkanó jövevényszók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>
                <a:latin typeface="Georgia" panose="02040502050405020303" pitchFamily="18" charset="0"/>
              </a:rPr>
              <a:t>pl. </a:t>
            </a:r>
            <a:r>
              <a:rPr lang="hu-HU" i="1">
                <a:latin typeface="Georgia" panose="02040502050405020303" pitchFamily="18" charset="0"/>
              </a:rPr>
              <a:t>páskom, bara </a:t>
            </a:r>
            <a:r>
              <a:rPr lang="hu-HU">
                <a:latin typeface="Georgia" panose="02040502050405020303" pitchFamily="18" charset="0"/>
              </a:rPr>
              <a:t>(FKnT.)</a:t>
            </a:r>
            <a:endParaRPr lang="hu-HU" i="1">
              <a:latin typeface="Georgia" panose="02040502050405020303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hu-HU">
                <a:latin typeface="Georgia" panose="02040502050405020303" pitchFamily="18" charset="0"/>
              </a:rPr>
              <a:t>nyelvi kölcsönhatásban létrejövő nevek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>
                <a:latin typeface="Georgia" panose="02040502050405020303" pitchFamily="18" charset="0"/>
              </a:rPr>
              <a:t>pl. </a:t>
            </a:r>
            <a:r>
              <a:rPr lang="hu-HU" i="1">
                <a:latin typeface="Georgia" panose="02040502050405020303" pitchFamily="18" charset="0"/>
              </a:rPr>
              <a:t>Sarkanyica </a:t>
            </a:r>
            <a:r>
              <a:rPr lang="hu-HU">
                <a:latin typeface="Georgia" panose="02040502050405020303" pitchFamily="18" charset="0"/>
              </a:rPr>
              <a:t>(Dusnok),</a:t>
            </a:r>
            <a:r>
              <a:rPr lang="hu-HU" i="1">
                <a:latin typeface="Georgia" panose="02040502050405020303" pitchFamily="18" charset="0"/>
              </a:rPr>
              <a:t> Miklósi-bara </a:t>
            </a:r>
            <a:r>
              <a:rPr lang="hu-HU">
                <a:latin typeface="Georgia" panose="02040502050405020303" pitchFamily="18" charset="0"/>
              </a:rPr>
              <a:t>(Dusnok),</a:t>
            </a:r>
            <a:r>
              <a:rPr lang="hu-HU" i="1">
                <a:latin typeface="Georgia" panose="02040502050405020303" pitchFamily="18" charset="0"/>
              </a:rPr>
              <a:t> Utkaparovjevo visnye </a:t>
            </a:r>
            <a:r>
              <a:rPr lang="hu-HU">
                <a:latin typeface="Georgia" panose="02040502050405020303" pitchFamily="18" charset="0"/>
              </a:rPr>
              <a:t>(Bátya)</a:t>
            </a:r>
            <a:endParaRPr lang="hu-HU" i="1">
              <a:latin typeface="Georgia" panose="02040502050405020303" pitchFamily="18" charset="0"/>
            </a:endParaRPr>
          </a:p>
        </p:txBody>
      </p:sp>
      <p:pic>
        <p:nvPicPr>
          <p:cNvPr id="5" name="Kép 4" descr="A képen kézírás, Betűtípus, szöveg, kalligráfi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BDC2E25-D2EB-2F7A-44AE-7727136A9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378" y="784942"/>
            <a:ext cx="2741102" cy="314811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C95B952-FD9C-400B-8DFC-A1675A804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4429160"/>
            <a:ext cx="6120680" cy="1648604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F99D48ED-B1A4-F8EB-6F31-DC7E41131B06}"/>
              </a:ext>
            </a:extLst>
          </p:cNvPr>
          <p:cNvSpPr txBox="1"/>
          <p:nvPr/>
        </p:nvSpPr>
        <p:spPr>
          <a:xfrm>
            <a:off x="5292080" y="3875011"/>
            <a:ext cx="3760019" cy="457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hu-HU">
                <a:latin typeface="Georgia" panose="02040502050405020303" pitchFamily="18" charset="0"/>
              </a:rPr>
              <a:t>1055: </a:t>
            </a:r>
            <a:r>
              <a:rPr lang="hu-HU" i="1">
                <a:latin typeface="Georgia" panose="02040502050405020303" pitchFamily="18" charset="0"/>
              </a:rPr>
              <a:t>bolatin</a:t>
            </a:r>
            <a:r>
              <a:rPr lang="hu-HU">
                <a:latin typeface="Georgia" panose="02040502050405020303" pitchFamily="18" charset="0"/>
              </a:rPr>
              <a:t> (Tihanyi alapítólevél)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C6EB28C1-50FB-DC9B-3100-6A41B1623E49}"/>
              </a:ext>
            </a:extLst>
          </p:cNvPr>
          <p:cNvSpPr txBox="1"/>
          <p:nvPr/>
        </p:nvSpPr>
        <p:spPr>
          <a:xfrm>
            <a:off x="31074" y="5024777"/>
            <a:ext cx="3348372" cy="457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hu-HU">
                <a:latin typeface="Georgia" panose="02040502050405020303" pitchFamily="18" charset="0"/>
              </a:rPr>
              <a:t>1879: </a:t>
            </a:r>
            <a:r>
              <a:rPr lang="hu-HU" i="1">
                <a:latin typeface="Georgia" panose="02040502050405020303" pitchFamily="18" charset="0"/>
              </a:rPr>
              <a:t>Miklósi bara </a:t>
            </a:r>
            <a:r>
              <a:rPr lang="hu-HU">
                <a:latin typeface="Georgia" panose="02040502050405020303" pitchFamily="18" charset="0"/>
              </a:rPr>
              <a:t>(Kat.)</a:t>
            </a:r>
          </a:p>
        </p:txBody>
      </p:sp>
    </p:spTree>
    <p:extLst>
      <p:ext uri="{BB962C8B-B14F-4D97-AF65-F5344CB8AC3E}">
        <p14:creationId xmlns:p14="http://schemas.microsoft.com/office/powerpoint/2010/main" val="242425727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E529D3-5B72-CF0A-EA4A-40FC431FF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65DA83C4-24FD-E8CB-D9F0-C18C7C828F5A}"/>
              </a:ext>
            </a:extLst>
          </p:cNvPr>
          <p:cNvSpPr txBox="1"/>
          <p:nvPr/>
        </p:nvSpPr>
        <p:spPr>
          <a:xfrm>
            <a:off x="1331640" y="260648"/>
            <a:ext cx="4148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Helynevek nyelvi eredete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D431959-4E80-B869-9F20-06C0BD7E23E2}"/>
              </a:ext>
            </a:extLst>
          </p:cNvPr>
          <p:cNvSpPr txBox="1"/>
          <p:nvPr/>
        </p:nvSpPr>
        <p:spPr>
          <a:xfrm>
            <a:off x="431540" y="869742"/>
            <a:ext cx="8316924" cy="3781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b="1">
                <a:effectLst/>
                <a:latin typeface="Georgia" panose="02040502050405020303" pitchFamily="18" charset="0"/>
              </a:rPr>
              <a:t>Problematika: egy név nyelvi eredetének meghatározás</a:t>
            </a:r>
          </a:p>
          <a:p>
            <a:pPr>
              <a:lnSpc>
                <a:spcPct val="150000"/>
              </a:lnSpc>
            </a:pPr>
            <a:r>
              <a:rPr lang="hu-HU">
                <a:effectLst/>
                <a:latin typeface="Georgia" panose="02040502050405020303" pitchFamily="18" charset="0"/>
              </a:rPr>
              <a:t>az etimológia nézőpontjából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>
                <a:effectLst/>
                <a:latin typeface="Georgia" panose="02040502050405020303" pitchFamily="18" charset="0"/>
              </a:rPr>
              <a:t>a név alapjául szolgáló lexémák és morfémák eredete helyett </a:t>
            </a:r>
            <a:r>
              <a:rPr lang="hu-HU" u="sng">
                <a:effectLst/>
                <a:latin typeface="Georgia" panose="02040502050405020303" pitchFamily="18" charset="0"/>
              </a:rPr>
              <a:t>a névadás nyelvi közege</a:t>
            </a:r>
            <a:r>
              <a:rPr lang="hu-HU">
                <a:effectLst/>
                <a:latin typeface="Georgia" panose="02040502050405020303" pitchFamily="18" charset="0"/>
              </a:rPr>
              <a:t> a meghatározó</a:t>
            </a:r>
            <a:endParaRPr lang="hu-HU" u="sng">
              <a:effectLst/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hu-HU">
                <a:effectLst/>
                <a:latin typeface="Georgia" panose="02040502050405020303" pitchFamily="18" charset="0"/>
              </a:rPr>
              <a:t>a névszociológia nézőpontjából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>
                <a:effectLst/>
                <a:latin typeface="Georgia" panose="02040502050405020303" pitchFamily="18" charset="0"/>
              </a:rPr>
              <a:t>a magyar névanyag részének (is) tekintendő az a név, ami egy magyar nyelvű megnyilatkozásban elhangzik, illetve a horvát névanyag részének (is) tekintendő az a név, ami egy horvát nyelvű megnyilatkozásban elhangzik</a:t>
            </a:r>
            <a:endParaRPr lang="hu-HU" i="1">
              <a:latin typeface="Georgia" panose="02040502050405020303" pitchFamily="18" charset="0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>
              <a:latin typeface="Georgia" panose="02040502050405020303" pitchFamily="18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9D9AA04-D255-78D5-2C43-8D08270D2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18" y="4293096"/>
            <a:ext cx="5110336" cy="190136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241666C8-E862-66BA-8AC4-86F21D031AEF}"/>
              </a:ext>
            </a:extLst>
          </p:cNvPr>
          <p:cNvSpPr txBox="1"/>
          <p:nvPr/>
        </p:nvSpPr>
        <p:spPr>
          <a:xfrm>
            <a:off x="6084168" y="4362994"/>
            <a:ext cx="2208914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2">
              <a:lnSpc>
                <a:spcPct val="150000"/>
              </a:lnSpc>
            </a:pPr>
            <a:r>
              <a:rPr lang="hu-HU">
                <a:latin typeface="Georgia" panose="02040502050405020303" pitchFamily="18" charset="0"/>
              </a:rPr>
              <a:t>m. Gödrökalatt ~ hr. Pod Gudurom</a:t>
            </a:r>
          </a:p>
          <a:p>
            <a:pPr marL="12700" lvl="2">
              <a:lnSpc>
                <a:spcPct val="150000"/>
              </a:lnSpc>
            </a:pPr>
            <a:r>
              <a:rPr lang="hu-HU">
                <a:latin typeface="Georgia" panose="02040502050405020303" pitchFamily="18" charset="0"/>
              </a:rPr>
              <a:t>(Bátya)</a:t>
            </a:r>
          </a:p>
        </p:txBody>
      </p:sp>
    </p:spTree>
    <p:extLst>
      <p:ext uri="{BB962C8B-B14F-4D97-AF65-F5344CB8AC3E}">
        <p14:creationId xmlns:p14="http://schemas.microsoft.com/office/powerpoint/2010/main" val="90094589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54311C-6777-E8A0-40E4-E8DE0A94E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C8836C5-5E54-5F11-8717-985E4F771B86}"/>
              </a:ext>
            </a:extLst>
          </p:cNvPr>
          <p:cNvSpPr txBox="1"/>
          <p:nvPr/>
        </p:nvSpPr>
        <p:spPr>
          <a:xfrm>
            <a:off x="1331640" y="260648"/>
            <a:ext cx="45047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Kétnyelvű helynévrendszerek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7CB80A1-6221-D2F8-CBD8-3839349137DA}"/>
              </a:ext>
            </a:extLst>
          </p:cNvPr>
          <p:cNvSpPr txBox="1"/>
          <p:nvPr/>
        </p:nvSpPr>
        <p:spPr>
          <a:xfrm>
            <a:off x="431540" y="869742"/>
            <a:ext cx="81009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1600" b="1" dirty="0">
                <a:latin typeface="Georgia" panose="02040502050405020303" pitchFamily="18" charset="0"/>
              </a:rPr>
              <a:t>Típusai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latin typeface="Georgia" panose="02040502050405020303" pitchFamily="18" charset="0"/>
              </a:rPr>
              <a:t>mai magyar államhatáron kívüli magyar települések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latin typeface="Georgia" panose="02040502050405020303" pitchFamily="18" charset="0"/>
              </a:rPr>
              <a:t>mai magyarországi települések, amelyeken etnikai/nyelvi kisebbség él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4B28D43-B0DA-3916-B808-1DC086260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40" y="1973191"/>
            <a:ext cx="5810062" cy="3838666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11FBA21-2094-D6F3-45FC-B7BEBFE06389}"/>
              </a:ext>
            </a:extLst>
          </p:cNvPr>
          <p:cNvSpPr txBox="1"/>
          <p:nvPr/>
        </p:nvSpPr>
        <p:spPr>
          <a:xfrm>
            <a:off x="1743956" y="5885175"/>
            <a:ext cx="3680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1600" dirty="0">
                <a:latin typeface="Georgia" panose="02040502050405020303" pitchFamily="18" charset="0"/>
              </a:rPr>
              <a:t>Magyarország néprajzi térképe (1927)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71921AA-21EF-13F4-F9BD-AE5C64FD753D}"/>
              </a:ext>
            </a:extLst>
          </p:cNvPr>
          <p:cNvSpPr txBox="1"/>
          <p:nvPr/>
        </p:nvSpPr>
        <p:spPr>
          <a:xfrm>
            <a:off x="6372200" y="1971278"/>
            <a:ext cx="2560933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1600" b="1" dirty="0">
                <a:latin typeface="Georgia" panose="02040502050405020303" pitchFamily="18" charset="0"/>
              </a:rPr>
              <a:t>Sajátosságait meghatározza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latin typeface="Georgia" panose="02040502050405020303" pitchFamily="18" charset="0"/>
              </a:rPr>
              <a:t>a település régisége és az együttélés ideje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latin typeface="Georgia" panose="02040502050405020303" pitchFamily="18" charset="0"/>
              </a:rPr>
              <a:t>a két közösség létszámaránya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latin typeface="Georgia" panose="02040502050405020303" pitchFamily="18" charset="0"/>
              </a:rPr>
              <a:t>az asszimiláció alakulása és a nyelvi ideológiai viszonyok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latin typeface="Georgia" panose="02040502050405020303" pitchFamily="18" charset="0"/>
              </a:rPr>
              <a:t>a helyi nyelvpolitika</a:t>
            </a:r>
          </a:p>
          <a:p>
            <a:pPr>
              <a:spcAft>
                <a:spcPts val="600"/>
              </a:spcAft>
            </a:pPr>
            <a:endParaRPr lang="hu-HU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22359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616d175-605b-48ce-b00c-4dc89c11074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29ABC31AD167CB41BBE74FDC8BA79FAB" ma:contentTypeVersion="14" ma:contentTypeDescription="Új dokumentum létrehozása." ma:contentTypeScope="" ma:versionID="c97d31777ffecfbd0a6871cbcf790862">
  <xsd:schema xmlns:xsd="http://www.w3.org/2001/XMLSchema" xmlns:xs="http://www.w3.org/2001/XMLSchema" xmlns:p="http://schemas.microsoft.com/office/2006/metadata/properties" xmlns:ns3="0616d175-605b-48ce-b00c-4dc89c110743" xmlns:ns4="29128867-d4c1-4ba0-a17c-0644244a6e8f" targetNamespace="http://schemas.microsoft.com/office/2006/metadata/properties" ma:root="true" ma:fieldsID="a0910bb00331f878a7535e5b9a6f761e" ns3:_="" ns4:_="">
    <xsd:import namespace="0616d175-605b-48ce-b00c-4dc89c110743"/>
    <xsd:import namespace="29128867-d4c1-4ba0-a17c-0644244a6e8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16d175-605b-48ce-b00c-4dc89c1107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128867-d4c1-4ba0-a17c-0644244a6e8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Megosztási tipp kivonat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D5FA92-A2A3-4464-AF43-2CC9650915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37436A-B197-44D6-AC2C-5716CF037DD7}">
  <ds:schemaRefs>
    <ds:schemaRef ds:uri="http://purl.org/dc/dcmitype/"/>
    <ds:schemaRef ds:uri="29128867-d4c1-4ba0-a17c-0644244a6e8f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0616d175-605b-48ce-b00c-4dc89c11074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6495CE0-7E39-4916-804C-4C1055326B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16d175-605b-48ce-b00c-4dc89c110743"/>
    <ds:schemaRef ds:uri="29128867-d4c1-4ba0-a17c-0644244a6e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16142</TotalTime>
  <Words>1712</Words>
  <Application>Microsoft Macintosh PowerPoint</Application>
  <PresentationFormat>Diavetítés a képernyőre (4:3 oldalarány)</PresentationFormat>
  <Paragraphs>235</Paragraphs>
  <Slides>22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7" baseType="lpstr">
      <vt:lpstr>Aptos</vt:lpstr>
      <vt:lpstr>Arial</vt:lpstr>
      <vt:lpstr>Calibri</vt:lpstr>
      <vt:lpstr>Georgia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Wendl Dávid</cp:lastModifiedBy>
  <cp:revision>54</cp:revision>
  <dcterms:created xsi:type="dcterms:W3CDTF">2022-04-21T17:56:47Z</dcterms:created>
  <dcterms:modified xsi:type="dcterms:W3CDTF">2025-05-13T19:57:54Z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0x01010029ABC31AD167CB41BBE74FDC8BA79FAB</vt:lpwstr>
  </property>
</Properties>
</file>