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29"/>
  </p:notesMasterIdLst>
  <p:sldIdLst>
    <p:sldId id="258" r:id="rId3"/>
    <p:sldId id="301" r:id="rId4"/>
    <p:sldId id="302" r:id="rId5"/>
    <p:sldId id="303" r:id="rId6"/>
    <p:sldId id="304" r:id="rId7"/>
    <p:sldId id="305" r:id="rId8"/>
    <p:sldId id="261" r:id="rId9"/>
    <p:sldId id="267" r:id="rId10"/>
    <p:sldId id="276" r:id="rId11"/>
    <p:sldId id="268" r:id="rId12"/>
    <p:sldId id="270" r:id="rId13"/>
    <p:sldId id="278" r:id="rId14"/>
    <p:sldId id="295" r:id="rId15"/>
    <p:sldId id="279" r:id="rId16"/>
    <p:sldId id="280" r:id="rId17"/>
    <p:sldId id="281" r:id="rId18"/>
    <p:sldId id="285" r:id="rId19"/>
    <p:sldId id="284" r:id="rId20"/>
    <p:sldId id="283" r:id="rId21"/>
    <p:sldId id="288" r:id="rId22"/>
    <p:sldId id="289" r:id="rId23"/>
    <p:sldId id="293" r:id="rId24"/>
    <p:sldId id="294" r:id="rId25"/>
    <p:sldId id="275" r:id="rId26"/>
    <p:sldId id="292" r:id="rId27"/>
    <p:sldId id="266" r:id="rId28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74550"/>
    <a:srgbClr val="E8E8E8"/>
    <a:srgbClr val="434C5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744"/>
  </p:normalViewPr>
  <p:slideViewPr>
    <p:cSldViewPr snapToGrid="0">
      <p:cViewPr varScale="1">
        <p:scale>
          <a:sx n="83" d="100"/>
          <a:sy n="83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1145C-1264-4B68-B60A-3C79694D23FE}" type="datetimeFigureOut">
              <a:rPr lang="hu-HU" smtClean="0"/>
              <a:t>2025.05.16.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FEFD9-FCD9-4DC6-9589-593559941A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53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FEFD9-FCD9-4DC6-9589-593559941AD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16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A0211D-92A0-42F2-778A-DC876481758D}"/>
              </a:ext>
            </a:extLst>
          </p:cNvPr>
          <p:cNvSpPr/>
          <p:nvPr userDrawn="1"/>
        </p:nvSpPr>
        <p:spPr>
          <a:xfrm>
            <a:off x="115614" y="105103"/>
            <a:ext cx="1954924" cy="64113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2C58D-D676-7DC3-A101-EF17EFCE1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170" y="656334"/>
            <a:ext cx="10302240" cy="3362892"/>
          </a:xfrm>
        </p:spPr>
        <p:txBody>
          <a:bodyPr lIns="0" anchor="b"/>
          <a:lstStyle>
            <a:lvl1pPr algn="l">
              <a:defRPr sz="6000">
                <a:solidFill>
                  <a:srgbClr val="E745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14472-1307-B5CB-A923-20F8786D3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70" y="4111300"/>
            <a:ext cx="10302240" cy="1280091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rgbClr val="E745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5" name="Google Shape;10;p1">
            <a:extLst>
              <a:ext uri="{FF2B5EF4-FFF2-40B4-BE49-F238E27FC236}">
                <a16:creationId xmlns:a16="http://schemas.microsoft.com/office/drawing/2014/main" id="{07B871AE-848F-F48C-E867-AD143D9BFCF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58365" y="268133"/>
            <a:ext cx="1639951" cy="388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60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ABA3-C758-1C4B-1AA2-E18C6484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2" y="552090"/>
            <a:ext cx="4461474" cy="150530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FADDF-0F15-BEDB-3607-C3043AAFB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2882" y="0"/>
            <a:ext cx="680911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1FDEA-C7E0-D7D8-76A8-66C20DF9A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552" y="2283424"/>
            <a:ext cx="4461474" cy="35855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56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64B6B9A2-8FC8-409D-169F-9C76675F0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35C9E6-3428-F23B-6D68-ECEEA1372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782" y="2529444"/>
            <a:ext cx="6772161" cy="899556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 sz="1800">
                <a:solidFill>
                  <a:srgbClr val="E74550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rgbClr val="E74550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rgbClr val="E74550"/>
                </a:solidFill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4330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64B6B9A2-8FC8-409D-169F-9C76675F0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A017057D-4491-ACD5-48DC-03D252CB9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CB92B1C-F1F8-F28E-3271-D005CDF327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4" y="2529444"/>
            <a:ext cx="6683829" cy="899556"/>
          </a:xfrm>
          <a:prstGeom prst="rect">
            <a:avLst/>
          </a:prstGeom>
        </p:spPr>
        <p:txBody>
          <a:bodyPr lIns="0"/>
          <a:lstStyle>
            <a:lvl1pPr>
              <a:lnSpc>
                <a:spcPct val="100000"/>
              </a:lnSpc>
              <a:defRPr sz="1800">
                <a:solidFill>
                  <a:srgbClr val="FF0000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rgbClr val="FF0000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rgbClr val="FF0000"/>
                </a:solidFill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504960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shield and a shield&#10;&#10;Description automatically generated">
            <a:extLst>
              <a:ext uri="{FF2B5EF4-FFF2-40B4-BE49-F238E27FC236}">
                <a16:creationId xmlns:a16="http://schemas.microsoft.com/office/drawing/2014/main" id="{A017057D-4491-ACD5-48DC-03D252CB9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258080"/>
            <a:ext cx="4506118" cy="63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D522-A7FF-EC7C-4B22-51B15333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DB4CC-AF52-C468-A976-5FAB3042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8" y="2122714"/>
            <a:ext cx="11059512" cy="405424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0C6B0-F036-FA3B-5A57-0E6D8E54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H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3C8B-6CB4-27DB-E93F-A263B7D7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955569-C569-DF4A-BD86-156A92EF66B6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99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EE80-7554-032C-AD48-AF1CB94D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635323"/>
            <a:ext cx="11009993" cy="2852737"/>
          </a:xfrm>
        </p:spPr>
        <p:txBody>
          <a:bodyPr anchor="b"/>
          <a:lstStyle>
            <a:lvl1pPr>
              <a:defRPr sz="6000">
                <a:solidFill>
                  <a:srgbClr val="E745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E612-5A6A-0482-968E-0C0C7B0D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457" y="3515048"/>
            <a:ext cx="110099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Google Shape;17;p3">
            <a:extLst>
              <a:ext uri="{FF2B5EF4-FFF2-40B4-BE49-F238E27FC236}">
                <a16:creationId xmlns:a16="http://schemas.microsoft.com/office/drawing/2014/main" id="{2C9202AE-000B-8478-2C97-06CC8914D2C1}"/>
              </a:ext>
            </a:extLst>
          </p:cNvPr>
          <p:cNvSpPr/>
          <p:nvPr userDrawn="1"/>
        </p:nvSpPr>
        <p:spPr>
          <a:xfrm>
            <a:off x="6559517" y="4796308"/>
            <a:ext cx="5337809" cy="2255520"/>
          </a:xfrm>
          <a:custGeom>
            <a:avLst/>
            <a:gdLst/>
            <a:ahLst/>
            <a:cxnLst/>
            <a:rect l="l" t="t" r="r" b="b"/>
            <a:pathLst>
              <a:path w="5337809" h="2255520" extrusionOk="0">
                <a:moveTo>
                  <a:pt x="1583055" y="1133856"/>
                </a:moveTo>
                <a:cubicBezTo>
                  <a:pt x="1391031" y="1228344"/>
                  <a:pt x="1244727" y="1438656"/>
                  <a:pt x="1244727" y="1664208"/>
                </a:cubicBezTo>
                <a:cubicBezTo>
                  <a:pt x="1244727" y="1956816"/>
                  <a:pt x="1464183" y="2194560"/>
                  <a:pt x="1787271" y="2194560"/>
                </a:cubicBezTo>
                <a:cubicBezTo>
                  <a:pt x="2031111" y="2194560"/>
                  <a:pt x="2235327" y="2039112"/>
                  <a:pt x="2235327" y="1795272"/>
                </a:cubicBezTo>
                <a:cubicBezTo>
                  <a:pt x="2235327" y="1453896"/>
                  <a:pt x="1866519" y="1341120"/>
                  <a:pt x="1583055" y="1133856"/>
                </a:cubicBezTo>
                <a:close/>
                <a:moveTo>
                  <a:pt x="1836039" y="60960"/>
                </a:moveTo>
                <a:cubicBezTo>
                  <a:pt x="1634871" y="60960"/>
                  <a:pt x="1455039" y="182880"/>
                  <a:pt x="1455039" y="396240"/>
                </a:cubicBezTo>
                <a:cubicBezTo>
                  <a:pt x="1455039" y="667512"/>
                  <a:pt x="1729359" y="798576"/>
                  <a:pt x="1991487" y="963168"/>
                </a:cubicBezTo>
                <a:cubicBezTo>
                  <a:pt x="2168271" y="874776"/>
                  <a:pt x="2314575" y="688848"/>
                  <a:pt x="2314575" y="487680"/>
                </a:cubicBezTo>
                <a:cubicBezTo>
                  <a:pt x="2314575" y="225552"/>
                  <a:pt x="2101215" y="60960"/>
                  <a:pt x="1836039" y="60960"/>
                </a:cubicBezTo>
                <a:close/>
                <a:moveTo>
                  <a:pt x="670560" y="12192"/>
                </a:moveTo>
                <a:lnTo>
                  <a:pt x="731520" y="12192"/>
                </a:lnTo>
                <a:lnTo>
                  <a:pt x="731520" y="1962912"/>
                </a:lnTo>
                <a:cubicBezTo>
                  <a:pt x="731520" y="2164080"/>
                  <a:pt x="731520" y="2164080"/>
                  <a:pt x="987552" y="2164080"/>
                </a:cubicBezTo>
                <a:lnTo>
                  <a:pt x="987552" y="2225040"/>
                </a:lnTo>
                <a:lnTo>
                  <a:pt x="67056" y="2225040"/>
                </a:lnTo>
                <a:lnTo>
                  <a:pt x="67056" y="2164080"/>
                </a:lnTo>
                <a:cubicBezTo>
                  <a:pt x="414528" y="2164080"/>
                  <a:pt x="414528" y="2164080"/>
                  <a:pt x="414528" y="1962912"/>
                </a:cubicBezTo>
                <a:lnTo>
                  <a:pt x="414528" y="356616"/>
                </a:lnTo>
                <a:lnTo>
                  <a:pt x="0" y="356616"/>
                </a:lnTo>
                <a:lnTo>
                  <a:pt x="0" y="295656"/>
                </a:lnTo>
                <a:cubicBezTo>
                  <a:pt x="463296" y="295656"/>
                  <a:pt x="612648" y="176784"/>
                  <a:pt x="670560" y="12192"/>
                </a:cubicBezTo>
                <a:close/>
                <a:moveTo>
                  <a:pt x="4142994" y="0"/>
                </a:moveTo>
                <a:lnTo>
                  <a:pt x="4200906" y="0"/>
                </a:lnTo>
                <a:cubicBezTo>
                  <a:pt x="4280154" y="88392"/>
                  <a:pt x="4493514" y="158496"/>
                  <a:pt x="4691634" y="158496"/>
                </a:cubicBezTo>
                <a:cubicBezTo>
                  <a:pt x="4892801" y="158496"/>
                  <a:pt x="5103113" y="88392"/>
                  <a:pt x="5185409" y="0"/>
                </a:cubicBezTo>
                <a:lnTo>
                  <a:pt x="5240274" y="0"/>
                </a:lnTo>
                <a:cubicBezTo>
                  <a:pt x="5240274" y="280416"/>
                  <a:pt x="4981193" y="502920"/>
                  <a:pt x="4621530" y="502920"/>
                </a:cubicBezTo>
                <a:cubicBezTo>
                  <a:pt x="4420362" y="502920"/>
                  <a:pt x="4255770" y="438912"/>
                  <a:pt x="4203954" y="393192"/>
                </a:cubicBezTo>
                <a:lnTo>
                  <a:pt x="4203954" y="1146048"/>
                </a:lnTo>
                <a:cubicBezTo>
                  <a:pt x="4298442" y="978408"/>
                  <a:pt x="4487418" y="853440"/>
                  <a:pt x="4697730" y="853440"/>
                </a:cubicBezTo>
                <a:cubicBezTo>
                  <a:pt x="5036058" y="853440"/>
                  <a:pt x="5337809" y="1127760"/>
                  <a:pt x="5337809" y="1551432"/>
                </a:cubicBezTo>
                <a:cubicBezTo>
                  <a:pt x="5337809" y="1978152"/>
                  <a:pt x="5014722" y="2255520"/>
                  <a:pt x="4621530" y="2255520"/>
                </a:cubicBezTo>
                <a:cubicBezTo>
                  <a:pt x="4301490" y="2255520"/>
                  <a:pt x="4054602" y="2051304"/>
                  <a:pt x="4054602" y="1801368"/>
                </a:cubicBezTo>
                <a:cubicBezTo>
                  <a:pt x="4054602" y="1664208"/>
                  <a:pt x="4130802" y="1551432"/>
                  <a:pt x="4258818" y="1551432"/>
                </a:cubicBezTo>
                <a:cubicBezTo>
                  <a:pt x="4368546" y="1551432"/>
                  <a:pt x="4444746" y="1633728"/>
                  <a:pt x="4444746" y="1743456"/>
                </a:cubicBezTo>
                <a:cubicBezTo>
                  <a:pt x="4444746" y="1856232"/>
                  <a:pt x="4368546" y="1935480"/>
                  <a:pt x="4258818" y="1935480"/>
                </a:cubicBezTo>
                <a:cubicBezTo>
                  <a:pt x="4200906" y="1935480"/>
                  <a:pt x="4152138" y="1911096"/>
                  <a:pt x="4118610" y="1871472"/>
                </a:cubicBezTo>
                <a:cubicBezTo>
                  <a:pt x="4155186" y="2042160"/>
                  <a:pt x="4371594" y="2185416"/>
                  <a:pt x="4575810" y="2185416"/>
                </a:cubicBezTo>
                <a:cubicBezTo>
                  <a:pt x="4828793" y="2185416"/>
                  <a:pt x="4975097" y="1965960"/>
                  <a:pt x="4975097" y="1551432"/>
                </a:cubicBezTo>
                <a:cubicBezTo>
                  <a:pt x="4975097" y="1164336"/>
                  <a:pt x="4847082" y="935736"/>
                  <a:pt x="4630674" y="935736"/>
                </a:cubicBezTo>
                <a:cubicBezTo>
                  <a:pt x="4423410" y="935736"/>
                  <a:pt x="4203954" y="1136904"/>
                  <a:pt x="4203954" y="1371600"/>
                </a:cubicBezTo>
                <a:lnTo>
                  <a:pt x="4142994" y="1371600"/>
                </a:lnTo>
                <a:close/>
                <a:moveTo>
                  <a:pt x="3238881" y="0"/>
                </a:moveTo>
                <a:cubicBezTo>
                  <a:pt x="3574161" y="0"/>
                  <a:pt x="3836289" y="198120"/>
                  <a:pt x="3836289" y="524256"/>
                </a:cubicBezTo>
                <a:cubicBezTo>
                  <a:pt x="3836289" y="1188720"/>
                  <a:pt x="2952369" y="1072896"/>
                  <a:pt x="2732913" y="1856232"/>
                </a:cubicBezTo>
                <a:lnTo>
                  <a:pt x="3504057" y="1856232"/>
                </a:lnTo>
                <a:cubicBezTo>
                  <a:pt x="3668649" y="1856232"/>
                  <a:pt x="3784473" y="1737360"/>
                  <a:pt x="3784473" y="1575816"/>
                </a:cubicBezTo>
                <a:lnTo>
                  <a:pt x="3784473" y="1277112"/>
                </a:lnTo>
                <a:lnTo>
                  <a:pt x="3845433" y="1277112"/>
                </a:lnTo>
                <a:lnTo>
                  <a:pt x="3845433" y="1609344"/>
                </a:lnTo>
                <a:cubicBezTo>
                  <a:pt x="3845433" y="1862328"/>
                  <a:pt x="3693033" y="2255520"/>
                  <a:pt x="3348609" y="2255520"/>
                </a:cubicBezTo>
                <a:cubicBezTo>
                  <a:pt x="3056001" y="2255520"/>
                  <a:pt x="2964561" y="1917192"/>
                  <a:pt x="2818257" y="1917192"/>
                </a:cubicBezTo>
                <a:cubicBezTo>
                  <a:pt x="2708529" y="1917192"/>
                  <a:pt x="2687193" y="2097024"/>
                  <a:pt x="2681097" y="2203704"/>
                </a:cubicBezTo>
                <a:lnTo>
                  <a:pt x="2681097" y="2255520"/>
                </a:lnTo>
                <a:lnTo>
                  <a:pt x="2617089" y="2255520"/>
                </a:lnTo>
                <a:lnTo>
                  <a:pt x="2617089" y="2240280"/>
                </a:lnTo>
                <a:cubicBezTo>
                  <a:pt x="2626233" y="1118616"/>
                  <a:pt x="3470529" y="1283208"/>
                  <a:pt x="3470529" y="499872"/>
                </a:cubicBezTo>
                <a:cubicBezTo>
                  <a:pt x="3470529" y="198120"/>
                  <a:pt x="3293745" y="82296"/>
                  <a:pt x="3123057" y="82296"/>
                </a:cubicBezTo>
                <a:cubicBezTo>
                  <a:pt x="2903601" y="82296"/>
                  <a:pt x="2711577" y="277368"/>
                  <a:pt x="2711577" y="545592"/>
                </a:cubicBezTo>
                <a:cubicBezTo>
                  <a:pt x="2742057" y="499872"/>
                  <a:pt x="2793873" y="469392"/>
                  <a:pt x="2857881" y="469392"/>
                </a:cubicBezTo>
                <a:cubicBezTo>
                  <a:pt x="2970657" y="469392"/>
                  <a:pt x="3049905" y="545592"/>
                  <a:pt x="3049905" y="661416"/>
                </a:cubicBezTo>
                <a:cubicBezTo>
                  <a:pt x="3049905" y="774192"/>
                  <a:pt x="2973705" y="853440"/>
                  <a:pt x="2854833" y="853440"/>
                </a:cubicBezTo>
                <a:cubicBezTo>
                  <a:pt x="2714625" y="853440"/>
                  <a:pt x="2653665" y="734568"/>
                  <a:pt x="2653665" y="548640"/>
                </a:cubicBezTo>
                <a:cubicBezTo>
                  <a:pt x="2653665" y="252984"/>
                  <a:pt x="2851785" y="0"/>
                  <a:pt x="3238881" y="0"/>
                </a:cubicBezTo>
                <a:close/>
                <a:moveTo>
                  <a:pt x="1836039" y="0"/>
                </a:moveTo>
                <a:cubicBezTo>
                  <a:pt x="2134743" y="0"/>
                  <a:pt x="2375535" y="198120"/>
                  <a:pt x="2375535" y="487680"/>
                </a:cubicBezTo>
                <a:cubicBezTo>
                  <a:pt x="2375535" y="701040"/>
                  <a:pt x="2232279" y="899160"/>
                  <a:pt x="2046351" y="999744"/>
                </a:cubicBezTo>
                <a:cubicBezTo>
                  <a:pt x="2262759" y="1139952"/>
                  <a:pt x="2451735" y="1310640"/>
                  <a:pt x="2451735" y="1615440"/>
                </a:cubicBezTo>
                <a:cubicBezTo>
                  <a:pt x="2451735" y="1984248"/>
                  <a:pt x="2146935" y="2255520"/>
                  <a:pt x="1787271" y="2255520"/>
                </a:cubicBezTo>
                <a:cubicBezTo>
                  <a:pt x="1433703" y="2255520"/>
                  <a:pt x="1183767" y="1990344"/>
                  <a:pt x="1183767" y="1664208"/>
                </a:cubicBezTo>
                <a:cubicBezTo>
                  <a:pt x="1183767" y="1429512"/>
                  <a:pt x="1330071" y="1203960"/>
                  <a:pt x="1531239" y="1094232"/>
                </a:cubicBezTo>
                <a:cubicBezTo>
                  <a:pt x="1375791" y="972312"/>
                  <a:pt x="1256919" y="810768"/>
                  <a:pt x="1256919" y="557784"/>
                </a:cubicBezTo>
                <a:cubicBezTo>
                  <a:pt x="1256919" y="201168"/>
                  <a:pt x="1515999" y="0"/>
                  <a:pt x="1836039" y="0"/>
                </a:cubicBezTo>
                <a:close/>
              </a:path>
            </a:pathLst>
          </a:custGeom>
          <a:solidFill>
            <a:srgbClr val="EF4652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0" b="0" i="0" u="none" strike="noStrike" cap="none">
              <a:solidFill>
                <a:srgbClr val="EF4652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369536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;p4">
            <a:extLst>
              <a:ext uri="{FF2B5EF4-FFF2-40B4-BE49-F238E27FC236}">
                <a16:creationId xmlns:a16="http://schemas.microsoft.com/office/drawing/2014/main" id="{DAF41B77-6036-BE38-4314-01E948E9D828}"/>
              </a:ext>
            </a:extLst>
          </p:cNvPr>
          <p:cNvSpPr/>
          <p:nvPr userDrawn="1"/>
        </p:nvSpPr>
        <p:spPr>
          <a:xfrm>
            <a:off x="6217984" y="4796308"/>
            <a:ext cx="5768720" cy="2255520"/>
          </a:xfrm>
          <a:custGeom>
            <a:avLst/>
            <a:gdLst/>
            <a:ahLst/>
            <a:cxnLst/>
            <a:rect l="l" t="t" r="r" b="b"/>
            <a:pathLst>
              <a:path w="5768720" h="2255520" extrusionOk="0">
                <a:moveTo>
                  <a:pt x="2165985" y="60960"/>
                </a:moveTo>
                <a:cubicBezTo>
                  <a:pt x="1934337" y="60960"/>
                  <a:pt x="1821561" y="399288"/>
                  <a:pt x="1821561" y="1100328"/>
                </a:cubicBezTo>
                <a:cubicBezTo>
                  <a:pt x="1821561" y="1840992"/>
                  <a:pt x="1934337" y="2194560"/>
                  <a:pt x="2165985" y="2194560"/>
                </a:cubicBezTo>
                <a:cubicBezTo>
                  <a:pt x="2400681" y="2194560"/>
                  <a:pt x="2513457" y="1840992"/>
                  <a:pt x="2513457" y="1100328"/>
                </a:cubicBezTo>
                <a:cubicBezTo>
                  <a:pt x="2513457" y="399288"/>
                  <a:pt x="2400681" y="60960"/>
                  <a:pt x="2165985" y="60960"/>
                </a:cubicBezTo>
                <a:close/>
                <a:moveTo>
                  <a:pt x="4573905" y="0"/>
                </a:moveTo>
                <a:lnTo>
                  <a:pt x="4631817" y="0"/>
                </a:lnTo>
                <a:cubicBezTo>
                  <a:pt x="4711065" y="88392"/>
                  <a:pt x="4924424" y="158496"/>
                  <a:pt x="5122544" y="158496"/>
                </a:cubicBezTo>
                <a:cubicBezTo>
                  <a:pt x="5323712" y="158496"/>
                  <a:pt x="5534024" y="88392"/>
                  <a:pt x="5616320" y="0"/>
                </a:cubicBezTo>
                <a:lnTo>
                  <a:pt x="5671185" y="0"/>
                </a:lnTo>
                <a:cubicBezTo>
                  <a:pt x="5671185" y="280416"/>
                  <a:pt x="5412104" y="502920"/>
                  <a:pt x="5052440" y="502920"/>
                </a:cubicBezTo>
                <a:cubicBezTo>
                  <a:pt x="4851272" y="502920"/>
                  <a:pt x="4686681" y="438912"/>
                  <a:pt x="4634865" y="393192"/>
                </a:cubicBezTo>
                <a:lnTo>
                  <a:pt x="4634865" y="1146048"/>
                </a:lnTo>
                <a:cubicBezTo>
                  <a:pt x="4729352" y="978408"/>
                  <a:pt x="4918328" y="853440"/>
                  <a:pt x="5128640" y="853440"/>
                </a:cubicBezTo>
                <a:cubicBezTo>
                  <a:pt x="5466969" y="853440"/>
                  <a:pt x="5768720" y="1127760"/>
                  <a:pt x="5768720" y="1551432"/>
                </a:cubicBezTo>
                <a:cubicBezTo>
                  <a:pt x="5768720" y="1978152"/>
                  <a:pt x="5445633" y="2255520"/>
                  <a:pt x="5052440" y="2255520"/>
                </a:cubicBezTo>
                <a:cubicBezTo>
                  <a:pt x="4732401" y="2255520"/>
                  <a:pt x="4485513" y="2051304"/>
                  <a:pt x="4485513" y="1801368"/>
                </a:cubicBezTo>
                <a:cubicBezTo>
                  <a:pt x="4485513" y="1664208"/>
                  <a:pt x="4561713" y="1551432"/>
                  <a:pt x="4689729" y="1551432"/>
                </a:cubicBezTo>
                <a:cubicBezTo>
                  <a:pt x="4799456" y="1551432"/>
                  <a:pt x="4875656" y="1633728"/>
                  <a:pt x="4875656" y="1743456"/>
                </a:cubicBezTo>
                <a:cubicBezTo>
                  <a:pt x="4875656" y="1856232"/>
                  <a:pt x="4799456" y="1935480"/>
                  <a:pt x="4689729" y="1935480"/>
                </a:cubicBezTo>
                <a:cubicBezTo>
                  <a:pt x="4631817" y="1935480"/>
                  <a:pt x="4583049" y="1911096"/>
                  <a:pt x="4549521" y="1871472"/>
                </a:cubicBezTo>
                <a:cubicBezTo>
                  <a:pt x="4586097" y="2042160"/>
                  <a:pt x="4802504" y="2185416"/>
                  <a:pt x="5006720" y="2185416"/>
                </a:cubicBezTo>
                <a:cubicBezTo>
                  <a:pt x="5259704" y="2185416"/>
                  <a:pt x="5406008" y="1965960"/>
                  <a:pt x="5406008" y="1551432"/>
                </a:cubicBezTo>
                <a:cubicBezTo>
                  <a:pt x="5406008" y="1164336"/>
                  <a:pt x="5277992" y="935736"/>
                  <a:pt x="5061585" y="935736"/>
                </a:cubicBezTo>
                <a:cubicBezTo>
                  <a:pt x="4854320" y="935736"/>
                  <a:pt x="4634865" y="1136904"/>
                  <a:pt x="4634865" y="1371600"/>
                </a:cubicBezTo>
                <a:lnTo>
                  <a:pt x="4573905" y="1371600"/>
                </a:lnTo>
                <a:close/>
                <a:moveTo>
                  <a:pt x="3669792" y="0"/>
                </a:moveTo>
                <a:cubicBezTo>
                  <a:pt x="4005072" y="0"/>
                  <a:pt x="4267200" y="198120"/>
                  <a:pt x="4267200" y="524256"/>
                </a:cubicBezTo>
                <a:cubicBezTo>
                  <a:pt x="4267200" y="1188720"/>
                  <a:pt x="3383280" y="1072896"/>
                  <a:pt x="3163824" y="1856232"/>
                </a:cubicBezTo>
                <a:lnTo>
                  <a:pt x="3934968" y="1856232"/>
                </a:lnTo>
                <a:cubicBezTo>
                  <a:pt x="4099560" y="1856232"/>
                  <a:pt x="4215384" y="1737360"/>
                  <a:pt x="4215384" y="1575816"/>
                </a:cubicBezTo>
                <a:lnTo>
                  <a:pt x="4215384" y="1277112"/>
                </a:lnTo>
                <a:lnTo>
                  <a:pt x="4276344" y="1277112"/>
                </a:lnTo>
                <a:lnTo>
                  <a:pt x="4276344" y="1609344"/>
                </a:lnTo>
                <a:cubicBezTo>
                  <a:pt x="4276344" y="1862328"/>
                  <a:pt x="4123944" y="2255520"/>
                  <a:pt x="3779520" y="2255520"/>
                </a:cubicBezTo>
                <a:cubicBezTo>
                  <a:pt x="3486912" y="2255520"/>
                  <a:pt x="3395472" y="1917192"/>
                  <a:pt x="3249168" y="1917192"/>
                </a:cubicBezTo>
                <a:cubicBezTo>
                  <a:pt x="3139440" y="1917192"/>
                  <a:pt x="3118104" y="2097024"/>
                  <a:pt x="3112008" y="2203704"/>
                </a:cubicBezTo>
                <a:lnTo>
                  <a:pt x="3112008" y="2255520"/>
                </a:lnTo>
                <a:lnTo>
                  <a:pt x="3048000" y="2255520"/>
                </a:lnTo>
                <a:lnTo>
                  <a:pt x="3048000" y="2240280"/>
                </a:lnTo>
                <a:cubicBezTo>
                  <a:pt x="3057144" y="1118616"/>
                  <a:pt x="3901440" y="1283208"/>
                  <a:pt x="3901440" y="499872"/>
                </a:cubicBezTo>
                <a:cubicBezTo>
                  <a:pt x="3901440" y="198120"/>
                  <a:pt x="3724656" y="82296"/>
                  <a:pt x="3553968" y="82296"/>
                </a:cubicBezTo>
                <a:cubicBezTo>
                  <a:pt x="3334512" y="82296"/>
                  <a:pt x="3142488" y="277368"/>
                  <a:pt x="3142488" y="545592"/>
                </a:cubicBezTo>
                <a:cubicBezTo>
                  <a:pt x="3172968" y="499872"/>
                  <a:pt x="3224784" y="469392"/>
                  <a:pt x="3288792" y="469392"/>
                </a:cubicBezTo>
                <a:cubicBezTo>
                  <a:pt x="3401568" y="469392"/>
                  <a:pt x="3480816" y="545592"/>
                  <a:pt x="3480816" y="661416"/>
                </a:cubicBezTo>
                <a:cubicBezTo>
                  <a:pt x="3480816" y="774192"/>
                  <a:pt x="3404616" y="853440"/>
                  <a:pt x="3285744" y="853440"/>
                </a:cubicBezTo>
                <a:cubicBezTo>
                  <a:pt x="3145536" y="853440"/>
                  <a:pt x="3084576" y="734568"/>
                  <a:pt x="3084576" y="548640"/>
                </a:cubicBezTo>
                <a:cubicBezTo>
                  <a:pt x="3084576" y="252984"/>
                  <a:pt x="3282696" y="0"/>
                  <a:pt x="3669792" y="0"/>
                </a:cubicBezTo>
                <a:close/>
                <a:moveTo>
                  <a:pt x="2165985" y="0"/>
                </a:moveTo>
                <a:cubicBezTo>
                  <a:pt x="2525649" y="0"/>
                  <a:pt x="2879217" y="548640"/>
                  <a:pt x="2879217" y="1100328"/>
                </a:cubicBezTo>
                <a:cubicBezTo>
                  <a:pt x="2879217" y="1676400"/>
                  <a:pt x="2525649" y="2255520"/>
                  <a:pt x="2165985" y="2255520"/>
                </a:cubicBezTo>
                <a:cubicBezTo>
                  <a:pt x="1806321" y="2255520"/>
                  <a:pt x="1455801" y="1676400"/>
                  <a:pt x="1455801" y="1100328"/>
                </a:cubicBezTo>
                <a:cubicBezTo>
                  <a:pt x="1455801" y="548640"/>
                  <a:pt x="1806321" y="0"/>
                  <a:pt x="2165985" y="0"/>
                </a:cubicBezTo>
                <a:close/>
                <a:moveTo>
                  <a:pt x="621792" y="0"/>
                </a:moveTo>
                <a:cubicBezTo>
                  <a:pt x="957072" y="0"/>
                  <a:pt x="1219200" y="198120"/>
                  <a:pt x="1219200" y="524256"/>
                </a:cubicBezTo>
                <a:cubicBezTo>
                  <a:pt x="1219200" y="1188720"/>
                  <a:pt x="335280" y="1072896"/>
                  <a:pt x="115824" y="1856232"/>
                </a:cubicBezTo>
                <a:lnTo>
                  <a:pt x="886968" y="1856232"/>
                </a:lnTo>
                <a:cubicBezTo>
                  <a:pt x="1051560" y="1856232"/>
                  <a:pt x="1167384" y="1737360"/>
                  <a:pt x="1167384" y="1575816"/>
                </a:cubicBezTo>
                <a:lnTo>
                  <a:pt x="1167384" y="1277112"/>
                </a:lnTo>
                <a:lnTo>
                  <a:pt x="1228344" y="1277112"/>
                </a:lnTo>
                <a:lnTo>
                  <a:pt x="1228344" y="1609344"/>
                </a:lnTo>
                <a:cubicBezTo>
                  <a:pt x="1228344" y="1862328"/>
                  <a:pt x="1075944" y="2255520"/>
                  <a:pt x="731520" y="2255520"/>
                </a:cubicBezTo>
                <a:cubicBezTo>
                  <a:pt x="438912" y="2255520"/>
                  <a:pt x="347472" y="1917192"/>
                  <a:pt x="201168" y="1917192"/>
                </a:cubicBezTo>
                <a:cubicBezTo>
                  <a:pt x="91440" y="1917192"/>
                  <a:pt x="70104" y="2097024"/>
                  <a:pt x="64008" y="2203704"/>
                </a:cubicBezTo>
                <a:lnTo>
                  <a:pt x="64008" y="2255520"/>
                </a:lnTo>
                <a:lnTo>
                  <a:pt x="0" y="2255520"/>
                </a:lnTo>
                <a:lnTo>
                  <a:pt x="0" y="2240280"/>
                </a:lnTo>
                <a:cubicBezTo>
                  <a:pt x="9144" y="1118616"/>
                  <a:pt x="853440" y="1283208"/>
                  <a:pt x="853440" y="499872"/>
                </a:cubicBezTo>
                <a:cubicBezTo>
                  <a:pt x="853440" y="198120"/>
                  <a:pt x="676656" y="82296"/>
                  <a:pt x="505968" y="82296"/>
                </a:cubicBezTo>
                <a:cubicBezTo>
                  <a:pt x="286512" y="82296"/>
                  <a:pt x="94488" y="277368"/>
                  <a:pt x="94488" y="545592"/>
                </a:cubicBezTo>
                <a:cubicBezTo>
                  <a:pt x="124968" y="499872"/>
                  <a:pt x="176784" y="469392"/>
                  <a:pt x="240792" y="469392"/>
                </a:cubicBezTo>
                <a:cubicBezTo>
                  <a:pt x="353568" y="469392"/>
                  <a:pt x="432816" y="545592"/>
                  <a:pt x="432816" y="661416"/>
                </a:cubicBezTo>
                <a:cubicBezTo>
                  <a:pt x="432816" y="774192"/>
                  <a:pt x="356616" y="853440"/>
                  <a:pt x="237744" y="853440"/>
                </a:cubicBezTo>
                <a:cubicBezTo>
                  <a:pt x="97536" y="853440"/>
                  <a:pt x="36576" y="734568"/>
                  <a:pt x="36576" y="548640"/>
                </a:cubicBezTo>
                <a:cubicBezTo>
                  <a:pt x="36576" y="252984"/>
                  <a:pt x="234696" y="0"/>
                  <a:pt x="621792" y="0"/>
                </a:cubicBezTo>
                <a:close/>
              </a:path>
            </a:pathLst>
          </a:custGeom>
          <a:solidFill>
            <a:srgbClr val="EF4652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0EE80-7554-032C-AD48-AF1CB94D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635323"/>
            <a:ext cx="11009993" cy="2852737"/>
          </a:xfrm>
        </p:spPr>
        <p:txBody>
          <a:bodyPr anchor="b"/>
          <a:lstStyle>
            <a:lvl1pPr>
              <a:defRPr sz="6000">
                <a:solidFill>
                  <a:srgbClr val="E745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E612-5A6A-0482-968E-0C0C7B0D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457" y="3515048"/>
            <a:ext cx="110099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2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251D-84D0-DF3A-7826-F9AFFB5B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4C5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64F19-9A83-F1DB-7755-50FEA09F5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88" y="1951339"/>
            <a:ext cx="5725512" cy="42256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97FE1-7BC2-B6E2-3D06-633D6F3A0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951339"/>
            <a:ext cx="5725512" cy="42256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31139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FF70-8139-9A14-8B38-4C309B7A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572161"/>
            <a:ext cx="11529723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DE56D-AAFF-4211-997A-288A2F6F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058" y="1888199"/>
            <a:ext cx="56525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A7C2B-B83D-4B2A-E341-83976E9C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058" y="2712111"/>
            <a:ext cx="565251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0E28E-0583-ECEA-A3D8-D32E0C9B6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888199"/>
            <a:ext cx="56803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352A5-1E67-7A44-1C45-76F125371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712111"/>
            <a:ext cx="5680355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3846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5719-C685-5826-1910-7B97BE7B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569343"/>
            <a:ext cx="11025996" cy="13819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74318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08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C9C6-CE6E-06F6-E394-6976C732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552090"/>
            <a:ext cx="4444221" cy="150530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C6428-CFED-6859-E58A-91E277364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6810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E313B-4601-E464-E8F6-10E4C0506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804" y="2283424"/>
            <a:ext cx="4444221" cy="35855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58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EC341-0925-AAC8-5A5E-D19B0E6A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8" y="552892"/>
            <a:ext cx="11059512" cy="1423087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EBD2-36B4-D7EF-308F-840C0B0C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288" y="2122714"/>
            <a:ext cx="11059512" cy="412568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60A8F88-B848-98E0-B5D7-BC7343A6C54E}"/>
              </a:ext>
            </a:extLst>
          </p:cNvPr>
          <p:cNvSpPr txBox="1"/>
          <p:nvPr userDrawn="1"/>
        </p:nvSpPr>
        <p:spPr>
          <a:xfrm>
            <a:off x="188003" y="6458951"/>
            <a:ext cx="4614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b="0" i="0" dirty="0">
                <a:solidFill>
                  <a:srgbClr val="444C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pic>
        <p:nvPicPr>
          <p:cNvPr id="4" name="Google Shape;10;p1">
            <a:extLst>
              <a:ext uri="{FF2B5EF4-FFF2-40B4-BE49-F238E27FC236}">
                <a16:creationId xmlns:a16="http://schemas.microsoft.com/office/drawing/2014/main" id="{D08DB2CC-689E-32DC-760B-B027FC68798D}"/>
              </a:ext>
            </a:extLst>
          </p:cNvPr>
          <p:cNvPicPr preferRelativeResize="0"/>
          <p:nvPr userDrawn="1"/>
        </p:nvPicPr>
        <p:blipFill rotWithShape="1">
          <a:blip r:embed="rId12">
            <a:alphaModFix amt="55000"/>
          </a:blip>
          <a:srcRect r="43446"/>
          <a:stretch/>
        </p:blipFill>
        <p:spPr>
          <a:xfrm>
            <a:off x="258366" y="268134"/>
            <a:ext cx="602833" cy="25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0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434C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5">
            <a:extLst>
              <a:ext uri="{FF2B5EF4-FFF2-40B4-BE49-F238E27FC236}">
                <a16:creationId xmlns:a16="http://schemas.microsoft.com/office/drawing/2014/main" id="{73DA9461-A9EB-6485-402F-8159C752E877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26895" y="3872751"/>
            <a:ext cx="6551626" cy="2962171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3" name="Google Shape;10;p1">
            <a:extLst>
              <a:ext uri="{FF2B5EF4-FFF2-40B4-BE49-F238E27FC236}">
                <a16:creationId xmlns:a16="http://schemas.microsoft.com/office/drawing/2014/main" id="{AA96791C-DAC0-F8DD-1181-E4412AFB1C03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258365" y="268133"/>
            <a:ext cx="1639951" cy="388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22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7CFA7C5-9463-DDC9-A20B-23FAB5B72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70" y="4375034"/>
            <a:ext cx="5348580" cy="1280091"/>
          </a:xfrm>
        </p:spPr>
        <p:txBody>
          <a:bodyPr>
            <a:normAutofit fontScale="70000" lnSpcReduction="20000"/>
          </a:bodyPr>
          <a:lstStyle/>
          <a:p>
            <a:r>
              <a:rPr lang="hu-HU" dirty="0" err="1"/>
              <a:t>Hankusz</a:t>
            </a:r>
            <a:r>
              <a:rPr lang="hu-HU" dirty="0"/>
              <a:t> Éva–Kocán </a:t>
            </a:r>
            <a:r>
              <a:rPr lang="hu-HU" dirty="0" smtClean="0"/>
              <a:t>Béla</a:t>
            </a:r>
          </a:p>
          <a:p>
            <a:r>
              <a:rPr lang="hu-HU" dirty="0" smtClean="0"/>
              <a:t>DE-</a:t>
            </a:r>
            <a:r>
              <a:rPr lang="en-US" dirty="0" smtClean="0"/>
              <a:t>Magyar </a:t>
            </a:r>
            <a:r>
              <a:rPr lang="en-US" dirty="0" err="1"/>
              <a:t>Nemzeti</a:t>
            </a:r>
            <a:r>
              <a:rPr lang="en-US" dirty="0"/>
              <a:t> </a:t>
            </a:r>
            <a:r>
              <a:rPr lang="en-US" dirty="0" err="1"/>
              <a:t>Helynévtár</a:t>
            </a:r>
            <a:r>
              <a:rPr lang="en-US" dirty="0"/>
              <a:t> </a:t>
            </a:r>
            <a:r>
              <a:rPr lang="en-US" dirty="0" err="1"/>
              <a:t>Kutatási</a:t>
            </a:r>
            <a:r>
              <a:rPr lang="en-US" dirty="0"/>
              <a:t> Program</a:t>
            </a:r>
            <a:r>
              <a:rPr lang="hu-HU" dirty="0"/>
              <a:t>, </a:t>
            </a:r>
            <a:br>
              <a:rPr lang="hu-HU" dirty="0"/>
            </a:br>
            <a:r>
              <a:rPr lang="hu-HU" dirty="0"/>
              <a:t>tudományos </a:t>
            </a:r>
            <a:r>
              <a:rPr lang="hu-HU" dirty="0" smtClean="0"/>
              <a:t>munkatársak</a:t>
            </a:r>
            <a:endParaRPr lang="en-HU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767EE-4247-F651-8FF9-B3FAD0F9A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170" y="1150178"/>
            <a:ext cx="6615767" cy="2583965"/>
          </a:xfrm>
        </p:spPr>
        <p:txBody>
          <a:bodyPr>
            <a:noAutofit/>
          </a:bodyPr>
          <a:lstStyle/>
          <a:p>
            <a:r>
              <a:rPr lang="hu-HU" sz="4000" b="1" i="1" dirty="0"/>
              <a:t>Magyar Nemzeti Helynévtár 2. </a:t>
            </a:r>
            <a:r>
              <a:rPr lang="hu-HU" sz="4000" dirty="0"/>
              <a:t/>
            </a:r>
            <a:br>
              <a:rPr lang="hu-HU" sz="4000" dirty="0"/>
            </a:br>
            <a:r>
              <a:rPr lang="hu-HU" sz="3200" i="1" dirty="0"/>
              <a:t>Szatmár megye </a:t>
            </a:r>
            <a:br>
              <a:rPr lang="hu-HU" sz="3200" i="1" dirty="0"/>
            </a:br>
            <a:r>
              <a:rPr lang="hu-HU" sz="3200" i="1" dirty="0"/>
              <a:t>északi részének helynevei</a:t>
            </a:r>
            <a:endParaRPr lang="en-HU" sz="4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53C99E-E013-DD92-71EF-E14197F291FE}"/>
              </a:ext>
            </a:extLst>
          </p:cNvPr>
          <p:cNvSpPr txBox="1">
            <a:spLocks/>
          </p:cNvSpPr>
          <p:nvPr/>
        </p:nvSpPr>
        <p:spPr>
          <a:xfrm>
            <a:off x="271170" y="6010934"/>
            <a:ext cx="4167015" cy="38146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sz="1600" dirty="0">
                <a:solidFill>
                  <a:srgbClr val="E74550"/>
                </a:solidFill>
              </a:rPr>
              <a:t>2025.</a:t>
            </a:r>
            <a:r>
              <a:rPr lang="hu-HU" sz="1600" dirty="0">
                <a:solidFill>
                  <a:srgbClr val="E74550"/>
                </a:solidFill>
              </a:rPr>
              <a:t> május </a:t>
            </a:r>
            <a:r>
              <a:rPr lang="en-HU" sz="1600" dirty="0">
                <a:solidFill>
                  <a:srgbClr val="E74550"/>
                </a:solidFill>
              </a:rPr>
              <a:t>1</a:t>
            </a:r>
            <a:r>
              <a:rPr lang="hu-HU" sz="1600" dirty="0">
                <a:solidFill>
                  <a:srgbClr val="E74550"/>
                </a:solidFill>
              </a:rPr>
              <a:t>9</a:t>
            </a:r>
            <a:r>
              <a:rPr lang="en-HU" sz="1600" dirty="0">
                <a:solidFill>
                  <a:srgbClr val="E74550"/>
                </a:solidFill>
              </a:rPr>
              <a:t>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2128"/>
          <a:stretch/>
        </p:blipFill>
        <p:spPr>
          <a:xfrm>
            <a:off x="6967960" y="381965"/>
            <a:ext cx="4456253" cy="62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/>
          <p:nvPr/>
        </p:nvSpPr>
        <p:spPr>
          <a:xfrm>
            <a:off x="862041" y="773573"/>
            <a:ext cx="594443" cy="59031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862040" y="1763210"/>
            <a:ext cx="594443" cy="59031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5858303" y="2469263"/>
            <a:ext cx="594443" cy="59031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5858303" y="3463724"/>
            <a:ext cx="594443" cy="59031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98" y="258114"/>
            <a:ext cx="3829584" cy="64112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t="1131"/>
          <a:stretch/>
        </p:blipFill>
        <p:spPr>
          <a:xfrm>
            <a:off x="6622355" y="254643"/>
            <a:ext cx="3829584" cy="19213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828" y="2152892"/>
            <a:ext cx="3839111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31" y="159657"/>
            <a:ext cx="8347968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03" y="763169"/>
            <a:ext cx="3820083" cy="26629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76" y="763169"/>
            <a:ext cx="6030167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2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4305" r="4449" b="6683"/>
          <a:stretch/>
        </p:blipFill>
        <p:spPr>
          <a:xfrm>
            <a:off x="6852213" y="925975"/>
            <a:ext cx="4444678" cy="440995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83" y="740460"/>
            <a:ext cx="4534533" cy="50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2325"/>
          <a:stretch/>
        </p:blipFill>
        <p:spPr>
          <a:xfrm>
            <a:off x="625211" y="522514"/>
            <a:ext cx="3668998" cy="35633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t="2877" b="1"/>
          <a:stretch/>
        </p:blipFill>
        <p:spPr>
          <a:xfrm>
            <a:off x="812779" y="3915682"/>
            <a:ext cx="3481430" cy="25429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739" y="3231024"/>
            <a:ext cx="4155039" cy="348401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754" y="522514"/>
            <a:ext cx="3307985" cy="45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2" y="575585"/>
            <a:ext cx="4658375" cy="1514686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2" y="2239376"/>
            <a:ext cx="4696480" cy="102884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75" y="3185837"/>
            <a:ext cx="4610743" cy="118126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32" y="4442644"/>
            <a:ext cx="4544059" cy="2010056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308" y="660826"/>
            <a:ext cx="4620270" cy="2953162"/>
          </a:xfrm>
          <a:prstGeom prst="rect">
            <a:avLst/>
          </a:prstGeom>
        </p:spPr>
      </p:pic>
      <p:sp>
        <p:nvSpPr>
          <p:cNvPr id="18" name="Ellipszis 17"/>
          <p:cNvSpPr/>
          <p:nvPr/>
        </p:nvSpPr>
        <p:spPr>
          <a:xfrm>
            <a:off x="2171805" y="2238585"/>
            <a:ext cx="115012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3431724" y="606800"/>
            <a:ext cx="151131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8429985" y="606800"/>
            <a:ext cx="15126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2569580" y="4435109"/>
            <a:ext cx="114589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535" y="3668014"/>
            <a:ext cx="4471043" cy="30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52" y="362861"/>
            <a:ext cx="3177355" cy="207954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b="10507"/>
          <a:stretch/>
        </p:blipFill>
        <p:spPr>
          <a:xfrm>
            <a:off x="2815390" y="2502567"/>
            <a:ext cx="8819370" cy="4162875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3515422" y="2172235"/>
            <a:ext cx="681585" cy="270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7139485" y="3621466"/>
            <a:ext cx="2432780" cy="455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27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40" y="484259"/>
            <a:ext cx="3513535" cy="310558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41" y="3688847"/>
            <a:ext cx="3432512" cy="144800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014" y="484259"/>
            <a:ext cx="3418596" cy="238158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014" y="3015761"/>
            <a:ext cx="3418596" cy="276000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610" y="1332102"/>
            <a:ext cx="3115110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25" y="4557300"/>
            <a:ext cx="3972479" cy="170521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25" y="539249"/>
            <a:ext cx="3839111" cy="14765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325" y="2368048"/>
            <a:ext cx="3886742" cy="17052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239" y="585549"/>
            <a:ext cx="3807323" cy="4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11" y="554920"/>
            <a:ext cx="3867690" cy="17433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89" y="3365187"/>
            <a:ext cx="3839111" cy="26292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74" y="554920"/>
            <a:ext cx="3810532" cy="28102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311" y="2843229"/>
            <a:ext cx="3951699" cy="1043915"/>
          </a:xfrm>
          <a:prstGeom prst="rect">
            <a:avLst/>
          </a:prstGeom>
        </p:spPr>
      </p:pic>
      <p:cxnSp>
        <p:nvCxnSpPr>
          <p:cNvPr id="13" name="Egyenes összekötő 12"/>
          <p:cNvCxnSpPr/>
          <p:nvPr/>
        </p:nvCxnSpPr>
        <p:spPr>
          <a:xfrm flipV="1">
            <a:off x="3900668" y="1527858"/>
            <a:ext cx="1041722" cy="11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1222186" y="1794076"/>
            <a:ext cx="3060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>
            <a:endCxn id="9" idx="3"/>
          </p:cNvCxnSpPr>
          <p:nvPr/>
        </p:nvCxnSpPr>
        <p:spPr>
          <a:xfrm>
            <a:off x="4502552" y="3365187"/>
            <a:ext cx="613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1210611" y="3611302"/>
            <a:ext cx="2828955" cy="11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6204030" y="2743201"/>
            <a:ext cx="2141317" cy="11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0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F31BF-772E-BB24-273F-A99F74954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A65899B-5600-B32C-4D37-D9C170C4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31" y="224566"/>
            <a:ext cx="8901937" cy="6408867"/>
          </a:xfrm>
          <a:prstGeom prst="rect">
            <a:avLst/>
          </a:prstGeom>
        </p:spPr>
      </p:pic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DDE528BF-3848-7FF0-03B2-023B84E8F795}"/>
              </a:ext>
            </a:extLst>
          </p:cNvPr>
          <p:cNvCxnSpPr/>
          <p:nvPr/>
        </p:nvCxnSpPr>
        <p:spPr>
          <a:xfrm flipH="1">
            <a:off x="7803573" y="1963882"/>
            <a:ext cx="394854" cy="28055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9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10" y="478161"/>
            <a:ext cx="3867690" cy="45821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10" y="478161"/>
            <a:ext cx="3848637" cy="199100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11520" b="9383"/>
          <a:stretch/>
        </p:blipFill>
        <p:spPr>
          <a:xfrm>
            <a:off x="5850010" y="2592729"/>
            <a:ext cx="5979381" cy="3970118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2708475" y="2604304"/>
            <a:ext cx="23265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6423949" y="1871591"/>
            <a:ext cx="3148314" cy="431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 rot="20849539">
            <a:off x="6574421" y="3475180"/>
            <a:ext cx="100313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 rot="19337566">
            <a:off x="8288685" y="4867897"/>
            <a:ext cx="897489" cy="31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 rot="19472230">
            <a:off x="7681465" y="4812290"/>
            <a:ext cx="95589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 rot="19646662">
            <a:off x="7141580" y="4333874"/>
            <a:ext cx="84109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 rot="17588177">
            <a:off x="8805905" y="5306732"/>
            <a:ext cx="99539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 rot="17450420">
            <a:off x="9265027" y="5228523"/>
            <a:ext cx="86965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 rot="16849282">
            <a:off x="9940778" y="5332799"/>
            <a:ext cx="99539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319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28" y="482757"/>
            <a:ext cx="4610743" cy="177189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3" y="2826862"/>
            <a:ext cx="4610743" cy="27249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392" y="3253447"/>
            <a:ext cx="3820058" cy="2619741"/>
          </a:xfrm>
          <a:prstGeom prst="rect">
            <a:avLst/>
          </a:prstGeom>
          <a:ln w="38100"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28" y="482757"/>
            <a:ext cx="4639322" cy="1991003"/>
          </a:xfrm>
          <a:prstGeom prst="rect">
            <a:avLst/>
          </a:prstGeom>
        </p:spPr>
      </p:pic>
      <p:cxnSp>
        <p:nvCxnSpPr>
          <p:cNvPr id="13" name="Egyenes összekötő 12"/>
          <p:cNvCxnSpPr/>
          <p:nvPr/>
        </p:nvCxnSpPr>
        <p:spPr>
          <a:xfrm>
            <a:off x="1273215" y="1365813"/>
            <a:ext cx="4373381" cy="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1134318" y="1643605"/>
            <a:ext cx="4500703" cy="11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1157468" y="1940914"/>
            <a:ext cx="17825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9664861" y="2208354"/>
            <a:ext cx="9722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6204031" y="2465409"/>
            <a:ext cx="1817225" cy="11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3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51" y="208344"/>
            <a:ext cx="4321175" cy="62271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b="2286"/>
          <a:stretch/>
        </p:blipFill>
        <p:spPr>
          <a:xfrm>
            <a:off x="5648445" y="324091"/>
            <a:ext cx="6285054" cy="3935393"/>
          </a:xfrm>
          <a:prstGeom prst="rect">
            <a:avLst/>
          </a:prstGeom>
          <a:ln w="38100">
            <a:noFill/>
          </a:ln>
        </p:spPr>
      </p:pic>
      <p:sp>
        <p:nvSpPr>
          <p:cNvPr id="6" name="Ellipszis 5"/>
          <p:cNvSpPr/>
          <p:nvPr/>
        </p:nvSpPr>
        <p:spPr>
          <a:xfrm>
            <a:off x="8542116" y="1516283"/>
            <a:ext cx="3044140" cy="763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" name="Egyenes összekötő 2"/>
          <p:cNvCxnSpPr/>
          <p:nvPr/>
        </p:nvCxnSpPr>
        <p:spPr>
          <a:xfrm>
            <a:off x="4734046" y="1516283"/>
            <a:ext cx="6481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199951" y="1759352"/>
            <a:ext cx="4170702" cy="231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1199951" y="2025570"/>
            <a:ext cx="4182277" cy="11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06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/>
          <a:stretch/>
        </p:blipFill>
        <p:spPr>
          <a:xfrm>
            <a:off x="6783453" y="406400"/>
            <a:ext cx="4963886" cy="4454967"/>
          </a:xfrm>
          <a:prstGeom prst="rect">
            <a:avLst/>
          </a:prstGeom>
          <a:ln w="38100"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49664" r="2878" b="19838"/>
          <a:stretch/>
        </p:blipFill>
        <p:spPr>
          <a:xfrm>
            <a:off x="6783453" y="5058505"/>
            <a:ext cx="4963886" cy="1307204"/>
          </a:xfrm>
          <a:prstGeom prst="rect">
            <a:avLst/>
          </a:prstGeom>
          <a:ln w="38100"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4489" r="4667" b="1751"/>
          <a:stretch/>
        </p:blipFill>
        <p:spPr>
          <a:xfrm>
            <a:off x="856528" y="406400"/>
            <a:ext cx="5707006" cy="56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48" y="753493"/>
            <a:ext cx="4686954" cy="9526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48" y="1981840"/>
            <a:ext cx="4639322" cy="118126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83" y="753493"/>
            <a:ext cx="4629796" cy="39248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48" y="3163105"/>
            <a:ext cx="4610743" cy="3330292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2338085" y="753492"/>
            <a:ext cx="810229" cy="403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97843" y="1993414"/>
            <a:ext cx="1354238" cy="367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7731889" y="741917"/>
            <a:ext cx="82180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0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6875121" y="2673029"/>
            <a:ext cx="3838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Szamosháti tájszótár,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1935–1936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528" y="3409634"/>
            <a:ext cx="3834716" cy="11949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17" y="724561"/>
            <a:ext cx="4601217" cy="5020376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3318075" y="1558230"/>
            <a:ext cx="2214624" cy="445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395" y="697059"/>
            <a:ext cx="4648849" cy="1200318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9248172" y="613459"/>
            <a:ext cx="1575072" cy="462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83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6DF0-2531-F5CE-6AC1-924EB1397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;p3">
            <a:extLst>
              <a:ext uri="{FF2B5EF4-FFF2-40B4-BE49-F238E27FC236}">
                <a16:creationId xmlns:a16="http://schemas.microsoft.com/office/drawing/2014/main" id="{34CCE0E3-E14A-889F-14F9-BB64D9836250}"/>
              </a:ext>
            </a:extLst>
          </p:cNvPr>
          <p:cNvSpPr txBox="1">
            <a:spLocks/>
          </p:cNvSpPr>
          <p:nvPr/>
        </p:nvSpPr>
        <p:spPr>
          <a:xfrm>
            <a:off x="300037" y="873911"/>
            <a:ext cx="6893977" cy="165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800" b="0" i="0" u="none" strike="noStrike" cap="none">
                <a:solidFill>
                  <a:schemeClr val="bg1"/>
                </a:solidFill>
                <a:latin typeface="Amen Display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dirty="0" smtClean="0">
                <a:solidFill>
                  <a:srgbClr val="E745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Köszönjük </a:t>
            </a:r>
            <a:r>
              <a:rPr lang="hu-HU" sz="4400" dirty="0">
                <a:solidFill>
                  <a:srgbClr val="E745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14804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F067C849-9E99-EDA3-B1DE-CDA31E946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002" y="149198"/>
            <a:ext cx="6597446" cy="659744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7ED9A6B-3802-328E-0FF3-BB3CD6151F7F}"/>
              </a:ext>
            </a:extLst>
          </p:cNvPr>
          <p:cNvSpPr txBox="1">
            <a:spLocks/>
          </p:cNvSpPr>
          <p:nvPr/>
        </p:nvSpPr>
        <p:spPr>
          <a:xfrm>
            <a:off x="310552" y="589935"/>
            <a:ext cx="4461474" cy="57159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H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A3B8576-0675-BA03-0D1A-E86F3B76061F}"/>
              </a:ext>
            </a:extLst>
          </p:cNvPr>
          <p:cNvSpPr txBox="1">
            <a:spLocks/>
          </p:cNvSpPr>
          <p:nvPr/>
        </p:nvSpPr>
        <p:spPr>
          <a:xfrm>
            <a:off x="495328" y="511275"/>
            <a:ext cx="5742039" cy="6121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Batarcs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Batarcs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Tamásváralja, 	Ugocsakomlós</a:t>
            </a:r>
          </a:p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Halmi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Halmi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Kisbábony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Dabolc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Halmihegy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Kisgérce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Kisgérce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Kökényesd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Kökényesd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Csedreg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Lázári: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Lázári, Szárazberek, Sándorhomok, 	Kissár,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Kispeleske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Nagypeleske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Mikola: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Mikola</a:t>
            </a:r>
          </a:p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Nagytarna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Nagytarna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Avaspatak,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Bocskó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	Vágástanya</a:t>
            </a:r>
          </a:p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Turc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Turc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Nagygérce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Túrterebes</a:t>
            </a:r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Túrterebes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Túrterebesiszőlőhegy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8764EA79-9D17-1CAF-BEC5-18EB45F88147}"/>
              </a:ext>
            </a:extLst>
          </p:cNvPr>
          <p:cNvSpPr/>
          <p:nvPr/>
        </p:nvSpPr>
        <p:spPr>
          <a:xfrm>
            <a:off x="765548" y="1127954"/>
            <a:ext cx="4963920" cy="5622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7DA05553-7EE9-3572-074D-A49C7C402FC7}"/>
              </a:ext>
            </a:extLst>
          </p:cNvPr>
          <p:cNvSpPr/>
          <p:nvPr/>
        </p:nvSpPr>
        <p:spPr>
          <a:xfrm>
            <a:off x="765548" y="2303610"/>
            <a:ext cx="4963920" cy="5622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7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46D0-5A43-9C5F-5B8F-96DABC6D0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0AE2CF9B-4D1F-6997-2E4F-5B9DEDCE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1" y="0"/>
            <a:ext cx="9299792" cy="6858000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4958099F-0665-5709-C38E-0E7D5829CD3B}"/>
              </a:ext>
            </a:extLst>
          </p:cNvPr>
          <p:cNvSpPr/>
          <p:nvPr/>
        </p:nvSpPr>
        <p:spPr>
          <a:xfrm>
            <a:off x="5256348" y="3237047"/>
            <a:ext cx="668593" cy="6882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33EB2640-BB1D-49D6-4E01-7807D70979E0}"/>
              </a:ext>
            </a:extLst>
          </p:cNvPr>
          <p:cNvSpPr/>
          <p:nvPr/>
        </p:nvSpPr>
        <p:spPr>
          <a:xfrm>
            <a:off x="4213793" y="4490884"/>
            <a:ext cx="668593" cy="6882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6943D604-3D97-06D5-6A7B-E731294E6CC8}"/>
              </a:ext>
            </a:extLst>
          </p:cNvPr>
          <p:cNvSpPr/>
          <p:nvPr/>
        </p:nvSpPr>
        <p:spPr>
          <a:xfrm>
            <a:off x="2921858" y="5017357"/>
            <a:ext cx="668593" cy="6882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99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219918"/>
            <a:ext cx="4559097" cy="6412375"/>
          </a:xfrm>
          <a:prstGeom prst="rect">
            <a:avLst/>
          </a:prstGeom>
        </p:spPr>
      </p:pic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950B6DD9-CD59-6CA0-20F9-541EDE4EA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08290"/>
              </p:ext>
            </p:extLst>
          </p:nvPr>
        </p:nvGraphicFramePr>
        <p:xfrm>
          <a:off x="522479" y="1270380"/>
          <a:ext cx="5365760" cy="456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36">
                  <a:extLst>
                    <a:ext uri="{9D8B030D-6E8A-4147-A177-3AD203B41FA5}">
                      <a16:colId xmlns:a16="http://schemas.microsoft.com/office/drawing/2014/main" val="1191031473"/>
                    </a:ext>
                  </a:extLst>
                </a:gridCol>
                <a:gridCol w="1272446">
                  <a:extLst>
                    <a:ext uri="{9D8B030D-6E8A-4147-A177-3AD203B41FA5}">
                      <a16:colId xmlns:a16="http://schemas.microsoft.com/office/drawing/2014/main" val="1185641584"/>
                    </a:ext>
                  </a:extLst>
                </a:gridCol>
                <a:gridCol w="1214089">
                  <a:extLst>
                    <a:ext uri="{9D8B030D-6E8A-4147-A177-3AD203B41FA5}">
                      <a16:colId xmlns:a16="http://schemas.microsoft.com/office/drawing/2014/main" val="1071822754"/>
                    </a:ext>
                  </a:extLst>
                </a:gridCol>
                <a:gridCol w="1214089">
                  <a:extLst>
                    <a:ext uri="{9D8B030D-6E8A-4147-A177-3AD203B41FA5}">
                      <a16:colId xmlns:a16="http://schemas.microsoft.com/office/drawing/2014/main" val="227359062"/>
                    </a:ext>
                  </a:extLst>
                </a:gridCol>
              </a:tblGrid>
              <a:tr h="1000731">
                <a:tc>
                  <a:txBody>
                    <a:bodyPr/>
                    <a:lstStyle/>
                    <a:p>
                      <a:endParaRPr lang="hu-H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Kökényesd</a:t>
                      </a:r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község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Halmi</a:t>
                      </a:r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község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Összesen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021366"/>
                  </a:ext>
                </a:extLst>
              </a:tr>
              <a:tr h="884991">
                <a:tc>
                  <a:txBody>
                    <a:bodyPr/>
                    <a:lstStyle/>
                    <a:p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Adatközlők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42769"/>
                  </a:ext>
                </a:extLst>
              </a:tr>
              <a:tr h="89324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Élőnyelvi nevek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508831"/>
                  </a:ext>
                </a:extLst>
              </a:tr>
              <a:tr h="89324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Névsűrűség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 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 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 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951691"/>
                  </a:ext>
                </a:extLst>
              </a:tr>
              <a:tr h="89324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Történeti források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939530"/>
                  </a:ext>
                </a:extLst>
              </a:tr>
            </a:tbl>
          </a:graphicData>
        </a:graphic>
      </p:graphicFrame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950B6DD9-CD59-6CA0-20F9-541EDE4EA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29470"/>
              </p:ext>
            </p:extLst>
          </p:nvPr>
        </p:nvGraphicFramePr>
        <p:xfrm>
          <a:off x="522479" y="1270380"/>
          <a:ext cx="6579849" cy="456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36">
                  <a:extLst>
                    <a:ext uri="{9D8B030D-6E8A-4147-A177-3AD203B41FA5}">
                      <a16:colId xmlns:a16="http://schemas.microsoft.com/office/drawing/2014/main" val="1191031473"/>
                    </a:ext>
                  </a:extLst>
                </a:gridCol>
                <a:gridCol w="1272446">
                  <a:extLst>
                    <a:ext uri="{9D8B030D-6E8A-4147-A177-3AD203B41FA5}">
                      <a16:colId xmlns:a16="http://schemas.microsoft.com/office/drawing/2014/main" val="1185641584"/>
                    </a:ext>
                  </a:extLst>
                </a:gridCol>
                <a:gridCol w="1214089">
                  <a:extLst>
                    <a:ext uri="{9D8B030D-6E8A-4147-A177-3AD203B41FA5}">
                      <a16:colId xmlns:a16="http://schemas.microsoft.com/office/drawing/2014/main" val="1071822754"/>
                    </a:ext>
                  </a:extLst>
                </a:gridCol>
                <a:gridCol w="1214089">
                  <a:extLst>
                    <a:ext uri="{9D8B030D-6E8A-4147-A177-3AD203B41FA5}">
                      <a16:colId xmlns:a16="http://schemas.microsoft.com/office/drawing/2014/main" val="227359062"/>
                    </a:ext>
                  </a:extLst>
                </a:gridCol>
                <a:gridCol w="1214089">
                  <a:extLst>
                    <a:ext uri="{9D8B030D-6E8A-4147-A177-3AD203B41FA5}">
                      <a16:colId xmlns:a16="http://schemas.microsoft.com/office/drawing/2014/main" val="1254425391"/>
                    </a:ext>
                  </a:extLst>
                </a:gridCol>
              </a:tblGrid>
              <a:tr h="1000731">
                <a:tc>
                  <a:txBody>
                    <a:bodyPr/>
                    <a:lstStyle/>
                    <a:p>
                      <a:endParaRPr lang="hu-H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Kökényesd</a:t>
                      </a:r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község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Halmi</a:t>
                      </a:r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község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Összesen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Polgár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021366"/>
                  </a:ext>
                </a:extLst>
              </a:tr>
              <a:tr h="884991">
                <a:tc>
                  <a:txBody>
                    <a:bodyPr/>
                    <a:lstStyle/>
                    <a:p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Adatközlők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42769"/>
                  </a:ext>
                </a:extLst>
              </a:tr>
              <a:tr h="89324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Élőnyelvi nevek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508831"/>
                  </a:ext>
                </a:extLst>
              </a:tr>
              <a:tr h="89324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Névsűrűség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 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 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 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név/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hu-HU" sz="18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951691"/>
                  </a:ext>
                </a:extLst>
              </a:tr>
              <a:tr h="893246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Történeti források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939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4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E914ABD-6A5A-5545-24A0-AAF66DA20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57" y="584162"/>
            <a:ext cx="4977877" cy="2676837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75C816C9-A2D3-90D8-B602-07F8AAC83133}"/>
              </a:ext>
            </a:extLst>
          </p:cNvPr>
          <p:cNvSpPr/>
          <p:nvPr/>
        </p:nvSpPr>
        <p:spPr>
          <a:xfrm>
            <a:off x="1840379" y="918873"/>
            <a:ext cx="1134319" cy="394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CDE1CEAF-C654-3892-9FE7-7FCEDB81273F}"/>
              </a:ext>
            </a:extLst>
          </p:cNvPr>
          <p:cNvSpPr/>
          <p:nvPr/>
        </p:nvSpPr>
        <p:spPr>
          <a:xfrm>
            <a:off x="3113237" y="918873"/>
            <a:ext cx="737754" cy="394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F3E21EC-FF5B-E2E4-997A-825ED6EF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195" y="3428999"/>
            <a:ext cx="5837211" cy="2713443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35062C49-5D31-1C0B-AA16-85E82287DE44}"/>
              </a:ext>
            </a:extLst>
          </p:cNvPr>
          <p:cNvSpPr/>
          <p:nvPr/>
        </p:nvSpPr>
        <p:spPr>
          <a:xfrm>
            <a:off x="8414799" y="3347974"/>
            <a:ext cx="1400538" cy="536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27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05" y="347240"/>
            <a:ext cx="4250366" cy="613458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696" y="275306"/>
            <a:ext cx="4687748" cy="62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42" y="328180"/>
            <a:ext cx="7821116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484" y="327514"/>
            <a:ext cx="3867690" cy="624927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04" y="933083"/>
            <a:ext cx="3886742" cy="5534797"/>
          </a:xfrm>
          <a:prstGeom prst="rect">
            <a:avLst/>
          </a:prstGeom>
        </p:spPr>
      </p:pic>
      <p:sp>
        <p:nvSpPr>
          <p:cNvPr id="14" name="Ellipszis 13"/>
          <p:cNvSpPr/>
          <p:nvPr/>
        </p:nvSpPr>
        <p:spPr>
          <a:xfrm>
            <a:off x="7280475" y="2865786"/>
            <a:ext cx="833377" cy="305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6574420" y="4509962"/>
            <a:ext cx="1122745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5995683" y="5013234"/>
            <a:ext cx="655641" cy="2879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1253040" y="4579412"/>
            <a:ext cx="100402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09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ZAROD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98</Words>
  <Application>Microsoft Office PowerPoint</Application>
  <PresentationFormat>Szélesvásznú</PresentationFormat>
  <Paragraphs>68</Paragraphs>
  <Slides>26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Aptos</vt:lpstr>
      <vt:lpstr>Arial</vt:lpstr>
      <vt:lpstr>Calibri</vt:lpstr>
      <vt:lpstr>Play</vt:lpstr>
      <vt:lpstr>Times New Roman</vt:lpstr>
      <vt:lpstr>Office Theme</vt:lpstr>
      <vt:lpstr>ZARODIA</vt:lpstr>
      <vt:lpstr>Magyar Nemzeti Helynévtár 2.  Szatmár megye  északi részének helynevei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 et homini lorem ipsum</dc:title>
  <dc:creator>Szabó Éva</dc:creator>
  <cp:lastModifiedBy>Kocán Béla</cp:lastModifiedBy>
  <cp:revision>207</cp:revision>
  <dcterms:created xsi:type="dcterms:W3CDTF">2025-02-04T13:22:51Z</dcterms:created>
  <dcterms:modified xsi:type="dcterms:W3CDTF">2025-05-16T15:08:31Z</dcterms:modified>
</cp:coreProperties>
</file>