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sldIdLst>
    <p:sldId id="256" r:id="rId3"/>
    <p:sldId id="270" r:id="rId4"/>
    <p:sldId id="271" r:id="rId5"/>
    <p:sldId id="274" r:id="rId6"/>
    <p:sldId id="273" r:id="rId7"/>
    <p:sldId id="272" r:id="rId8"/>
    <p:sldId id="275" r:id="rId9"/>
    <p:sldId id="276" r:id="rId10"/>
    <p:sldId id="279" r:id="rId11"/>
    <p:sldId id="278" r:id="rId12"/>
    <p:sldId id="277" r:id="rId13"/>
    <p:sldId id="280" r:id="rId14"/>
    <p:sldId id="284" r:id="rId15"/>
    <p:sldId id="281" r:id="rId16"/>
    <p:sldId id="285" r:id="rId17"/>
    <p:sldId id="283" r:id="rId18"/>
    <p:sldId id="282" r:id="rId19"/>
    <p:sldId id="286" r:id="rId20"/>
    <p:sldId id="287" r:id="rId21"/>
    <p:sldId id="266" r:id="rId22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550"/>
    <a:srgbClr val="E8E8E8"/>
    <a:srgbClr val="434C5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1"/>
    <p:restoredTop sz="94744"/>
  </p:normalViewPr>
  <p:slideViewPr>
    <p:cSldViewPr snapToGrid="0">
      <p:cViewPr varScale="1">
        <p:scale>
          <a:sx n="105" d="100"/>
          <a:sy n="105" d="100"/>
        </p:scale>
        <p:origin x="6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9T12:06:01.74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9T12:11:01.6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21389,'1066'0'0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9T12:31:54.43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23850,'306'585'0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9T12:35:37.3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23850,'306'585'0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A0211D-92A0-42F2-778A-DC876481758D}"/>
              </a:ext>
            </a:extLst>
          </p:cNvPr>
          <p:cNvSpPr/>
          <p:nvPr userDrawn="1"/>
        </p:nvSpPr>
        <p:spPr>
          <a:xfrm>
            <a:off x="115614" y="105103"/>
            <a:ext cx="1954924" cy="64113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2C58D-D676-7DC3-A101-EF17EFCE1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170" y="656334"/>
            <a:ext cx="10302240" cy="3362892"/>
          </a:xfrm>
        </p:spPr>
        <p:txBody>
          <a:bodyPr lIns="0" anchor="b"/>
          <a:lstStyle>
            <a:lvl1pPr algn="l">
              <a:defRPr sz="6000">
                <a:solidFill>
                  <a:srgbClr val="E745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14472-1307-B5CB-A923-20F8786D3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70" y="4111300"/>
            <a:ext cx="10302240" cy="1280091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rgbClr val="E745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5" name="Google Shape;10;p1">
            <a:extLst>
              <a:ext uri="{FF2B5EF4-FFF2-40B4-BE49-F238E27FC236}">
                <a16:creationId xmlns:a16="http://schemas.microsoft.com/office/drawing/2014/main" id="{07B871AE-848F-F48C-E867-AD143D9BFCF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58365" y="268133"/>
            <a:ext cx="1639951" cy="388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60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ABA3-C758-1C4B-1AA2-E18C6484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2" y="552090"/>
            <a:ext cx="4461474" cy="150530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FADDF-0F15-BEDB-3607-C3043AAFB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2882" y="0"/>
            <a:ext cx="680911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1FDEA-C7E0-D7D8-76A8-66C20DF9A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552" y="2283424"/>
            <a:ext cx="4461474" cy="35855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56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64B6B9A2-8FC8-409D-169F-9C76675F0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35C9E6-3428-F23B-6D68-ECEEA1372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782" y="2529444"/>
            <a:ext cx="6772161" cy="899556"/>
          </a:xfrm>
          <a:prstGeom prst="rect">
            <a:avLst/>
          </a:prstGeom>
        </p:spPr>
        <p:txBody>
          <a:bodyPr lIns="0"/>
          <a:lstStyle>
            <a:lvl1pPr>
              <a:lnSpc>
                <a:spcPct val="100000"/>
              </a:lnSpc>
              <a:defRPr sz="1800">
                <a:solidFill>
                  <a:srgbClr val="E74550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rgbClr val="E74550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rgbClr val="E74550"/>
                </a:solidFill>
              </a:defRPr>
            </a:lvl3pPr>
            <a:lvl4pPr>
              <a:lnSpc>
                <a:spcPct val="150000"/>
              </a:lnSpc>
              <a:defRPr sz="180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64330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64B6B9A2-8FC8-409D-169F-9C76675F0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A017057D-4491-ACD5-48DC-03D252CB9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CB92B1C-F1F8-F28E-3271-D005CDF327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4" y="2529444"/>
            <a:ext cx="6683829" cy="899556"/>
          </a:xfrm>
          <a:prstGeom prst="rect">
            <a:avLst/>
          </a:prstGeom>
        </p:spPr>
        <p:txBody>
          <a:bodyPr lIns="0"/>
          <a:lstStyle>
            <a:lvl1pPr>
              <a:lnSpc>
                <a:spcPct val="100000"/>
              </a:lnSpc>
              <a:defRPr sz="1800">
                <a:solidFill>
                  <a:srgbClr val="FF0000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rgbClr val="FF0000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rgbClr val="FF0000"/>
                </a:solidFill>
              </a:defRPr>
            </a:lvl3pPr>
            <a:lvl4pPr>
              <a:lnSpc>
                <a:spcPct val="150000"/>
              </a:lnSpc>
              <a:defRPr sz="180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504960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A017057D-4491-ACD5-48DC-03D252CB9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D522-A7FF-EC7C-4B22-51B15333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B4CC-AF52-C468-A976-5FAB3042E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2122714"/>
            <a:ext cx="11059512" cy="405424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0C6B0-F036-FA3B-5A57-0E6D8E54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H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F3C8B-6CB4-27DB-E93F-A263B7D7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955569-C569-DF4A-BD86-156A92EF66B6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99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EE80-7554-032C-AD48-AF1CB94D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635323"/>
            <a:ext cx="11009993" cy="2852737"/>
          </a:xfrm>
        </p:spPr>
        <p:txBody>
          <a:bodyPr anchor="b"/>
          <a:lstStyle>
            <a:lvl1pPr>
              <a:defRPr sz="6000">
                <a:solidFill>
                  <a:srgbClr val="E745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2E612-5A6A-0482-968E-0C0C7B0D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457" y="3515048"/>
            <a:ext cx="110099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Google Shape;17;p3">
            <a:extLst>
              <a:ext uri="{FF2B5EF4-FFF2-40B4-BE49-F238E27FC236}">
                <a16:creationId xmlns:a16="http://schemas.microsoft.com/office/drawing/2014/main" id="{2C9202AE-000B-8478-2C97-06CC8914D2C1}"/>
              </a:ext>
            </a:extLst>
          </p:cNvPr>
          <p:cNvSpPr/>
          <p:nvPr userDrawn="1"/>
        </p:nvSpPr>
        <p:spPr>
          <a:xfrm>
            <a:off x="6559517" y="4796308"/>
            <a:ext cx="5337809" cy="2255520"/>
          </a:xfrm>
          <a:custGeom>
            <a:avLst/>
            <a:gdLst/>
            <a:ahLst/>
            <a:cxnLst/>
            <a:rect l="l" t="t" r="r" b="b"/>
            <a:pathLst>
              <a:path w="5337809" h="2255520" extrusionOk="0">
                <a:moveTo>
                  <a:pt x="1583055" y="1133856"/>
                </a:moveTo>
                <a:cubicBezTo>
                  <a:pt x="1391031" y="1228344"/>
                  <a:pt x="1244727" y="1438656"/>
                  <a:pt x="1244727" y="1664208"/>
                </a:cubicBezTo>
                <a:cubicBezTo>
                  <a:pt x="1244727" y="1956816"/>
                  <a:pt x="1464183" y="2194560"/>
                  <a:pt x="1787271" y="2194560"/>
                </a:cubicBezTo>
                <a:cubicBezTo>
                  <a:pt x="2031111" y="2194560"/>
                  <a:pt x="2235327" y="2039112"/>
                  <a:pt x="2235327" y="1795272"/>
                </a:cubicBezTo>
                <a:cubicBezTo>
                  <a:pt x="2235327" y="1453896"/>
                  <a:pt x="1866519" y="1341120"/>
                  <a:pt x="1583055" y="1133856"/>
                </a:cubicBezTo>
                <a:close/>
                <a:moveTo>
                  <a:pt x="1836039" y="60960"/>
                </a:moveTo>
                <a:cubicBezTo>
                  <a:pt x="1634871" y="60960"/>
                  <a:pt x="1455039" y="182880"/>
                  <a:pt x="1455039" y="396240"/>
                </a:cubicBezTo>
                <a:cubicBezTo>
                  <a:pt x="1455039" y="667512"/>
                  <a:pt x="1729359" y="798576"/>
                  <a:pt x="1991487" y="963168"/>
                </a:cubicBezTo>
                <a:cubicBezTo>
                  <a:pt x="2168271" y="874776"/>
                  <a:pt x="2314575" y="688848"/>
                  <a:pt x="2314575" y="487680"/>
                </a:cubicBezTo>
                <a:cubicBezTo>
                  <a:pt x="2314575" y="225552"/>
                  <a:pt x="2101215" y="60960"/>
                  <a:pt x="1836039" y="60960"/>
                </a:cubicBezTo>
                <a:close/>
                <a:moveTo>
                  <a:pt x="670560" y="12192"/>
                </a:moveTo>
                <a:lnTo>
                  <a:pt x="731520" y="12192"/>
                </a:lnTo>
                <a:lnTo>
                  <a:pt x="731520" y="1962912"/>
                </a:lnTo>
                <a:cubicBezTo>
                  <a:pt x="731520" y="2164080"/>
                  <a:pt x="731520" y="2164080"/>
                  <a:pt x="987552" y="2164080"/>
                </a:cubicBezTo>
                <a:lnTo>
                  <a:pt x="987552" y="2225040"/>
                </a:lnTo>
                <a:lnTo>
                  <a:pt x="67056" y="2225040"/>
                </a:lnTo>
                <a:lnTo>
                  <a:pt x="67056" y="2164080"/>
                </a:lnTo>
                <a:cubicBezTo>
                  <a:pt x="414528" y="2164080"/>
                  <a:pt x="414528" y="2164080"/>
                  <a:pt x="414528" y="1962912"/>
                </a:cubicBezTo>
                <a:lnTo>
                  <a:pt x="414528" y="356616"/>
                </a:lnTo>
                <a:lnTo>
                  <a:pt x="0" y="356616"/>
                </a:lnTo>
                <a:lnTo>
                  <a:pt x="0" y="295656"/>
                </a:lnTo>
                <a:cubicBezTo>
                  <a:pt x="463296" y="295656"/>
                  <a:pt x="612648" y="176784"/>
                  <a:pt x="670560" y="12192"/>
                </a:cubicBezTo>
                <a:close/>
                <a:moveTo>
                  <a:pt x="4142994" y="0"/>
                </a:moveTo>
                <a:lnTo>
                  <a:pt x="4200906" y="0"/>
                </a:lnTo>
                <a:cubicBezTo>
                  <a:pt x="4280154" y="88392"/>
                  <a:pt x="4493514" y="158496"/>
                  <a:pt x="4691634" y="158496"/>
                </a:cubicBezTo>
                <a:cubicBezTo>
                  <a:pt x="4892801" y="158496"/>
                  <a:pt x="5103113" y="88392"/>
                  <a:pt x="5185409" y="0"/>
                </a:cubicBezTo>
                <a:lnTo>
                  <a:pt x="5240274" y="0"/>
                </a:lnTo>
                <a:cubicBezTo>
                  <a:pt x="5240274" y="280416"/>
                  <a:pt x="4981193" y="502920"/>
                  <a:pt x="4621530" y="502920"/>
                </a:cubicBezTo>
                <a:cubicBezTo>
                  <a:pt x="4420362" y="502920"/>
                  <a:pt x="4255770" y="438912"/>
                  <a:pt x="4203954" y="393192"/>
                </a:cubicBezTo>
                <a:lnTo>
                  <a:pt x="4203954" y="1146048"/>
                </a:lnTo>
                <a:cubicBezTo>
                  <a:pt x="4298442" y="978408"/>
                  <a:pt x="4487418" y="853440"/>
                  <a:pt x="4697730" y="853440"/>
                </a:cubicBezTo>
                <a:cubicBezTo>
                  <a:pt x="5036058" y="853440"/>
                  <a:pt x="5337809" y="1127760"/>
                  <a:pt x="5337809" y="1551432"/>
                </a:cubicBezTo>
                <a:cubicBezTo>
                  <a:pt x="5337809" y="1978152"/>
                  <a:pt x="5014722" y="2255520"/>
                  <a:pt x="4621530" y="2255520"/>
                </a:cubicBezTo>
                <a:cubicBezTo>
                  <a:pt x="4301490" y="2255520"/>
                  <a:pt x="4054602" y="2051304"/>
                  <a:pt x="4054602" y="1801368"/>
                </a:cubicBezTo>
                <a:cubicBezTo>
                  <a:pt x="4054602" y="1664208"/>
                  <a:pt x="4130802" y="1551432"/>
                  <a:pt x="4258818" y="1551432"/>
                </a:cubicBezTo>
                <a:cubicBezTo>
                  <a:pt x="4368546" y="1551432"/>
                  <a:pt x="4444746" y="1633728"/>
                  <a:pt x="4444746" y="1743456"/>
                </a:cubicBezTo>
                <a:cubicBezTo>
                  <a:pt x="4444746" y="1856232"/>
                  <a:pt x="4368546" y="1935480"/>
                  <a:pt x="4258818" y="1935480"/>
                </a:cubicBezTo>
                <a:cubicBezTo>
                  <a:pt x="4200906" y="1935480"/>
                  <a:pt x="4152138" y="1911096"/>
                  <a:pt x="4118610" y="1871472"/>
                </a:cubicBezTo>
                <a:cubicBezTo>
                  <a:pt x="4155186" y="2042160"/>
                  <a:pt x="4371594" y="2185416"/>
                  <a:pt x="4575810" y="2185416"/>
                </a:cubicBezTo>
                <a:cubicBezTo>
                  <a:pt x="4828793" y="2185416"/>
                  <a:pt x="4975097" y="1965960"/>
                  <a:pt x="4975097" y="1551432"/>
                </a:cubicBezTo>
                <a:cubicBezTo>
                  <a:pt x="4975097" y="1164336"/>
                  <a:pt x="4847082" y="935736"/>
                  <a:pt x="4630674" y="935736"/>
                </a:cubicBezTo>
                <a:cubicBezTo>
                  <a:pt x="4423410" y="935736"/>
                  <a:pt x="4203954" y="1136904"/>
                  <a:pt x="4203954" y="1371600"/>
                </a:cubicBezTo>
                <a:lnTo>
                  <a:pt x="4142994" y="1371600"/>
                </a:lnTo>
                <a:close/>
                <a:moveTo>
                  <a:pt x="3238881" y="0"/>
                </a:moveTo>
                <a:cubicBezTo>
                  <a:pt x="3574161" y="0"/>
                  <a:pt x="3836289" y="198120"/>
                  <a:pt x="3836289" y="524256"/>
                </a:cubicBezTo>
                <a:cubicBezTo>
                  <a:pt x="3836289" y="1188720"/>
                  <a:pt x="2952369" y="1072896"/>
                  <a:pt x="2732913" y="1856232"/>
                </a:cubicBezTo>
                <a:lnTo>
                  <a:pt x="3504057" y="1856232"/>
                </a:lnTo>
                <a:cubicBezTo>
                  <a:pt x="3668649" y="1856232"/>
                  <a:pt x="3784473" y="1737360"/>
                  <a:pt x="3784473" y="1575816"/>
                </a:cubicBezTo>
                <a:lnTo>
                  <a:pt x="3784473" y="1277112"/>
                </a:lnTo>
                <a:lnTo>
                  <a:pt x="3845433" y="1277112"/>
                </a:lnTo>
                <a:lnTo>
                  <a:pt x="3845433" y="1609344"/>
                </a:lnTo>
                <a:cubicBezTo>
                  <a:pt x="3845433" y="1862328"/>
                  <a:pt x="3693033" y="2255520"/>
                  <a:pt x="3348609" y="2255520"/>
                </a:cubicBezTo>
                <a:cubicBezTo>
                  <a:pt x="3056001" y="2255520"/>
                  <a:pt x="2964561" y="1917192"/>
                  <a:pt x="2818257" y="1917192"/>
                </a:cubicBezTo>
                <a:cubicBezTo>
                  <a:pt x="2708529" y="1917192"/>
                  <a:pt x="2687193" y="2097024"/>
                  <a:pt x="2681097" y="2203704"/>
                </a:cubicBezTo>
                <a:lnTo>
                  <a:pt x="2681097" y="2255520"/>
                </a:lnTo>
                <a:lnTo>
                  <a:pt x="2617089" y="2255520"/>
                </a:lnTo>
                <a:lnTo>
                  <a:pt x="2617089" y="2240280"/>
                </a:lnTo>
                <a:cubicBezTo>
                  <a:pt x="2626233" y="1118616"/>
                  <a:pt x="3470529" y="1283208"/>
                  <a:pt x="3470529" y="499872"/>
                </a:cubicBezTo>
                <a:cubicBezTo>
                  <a:pt x="3470529" y="198120"/>
                  <a:pt x="3293745" y="82296"/>
                  <a:pt x="3123057" y="82296"/>
                </a:cubicBezTo>
                <a:cubicBezTo>
                  <a:pt x="2903601" y="82296"/>
                  <a:pt x="2711577" y="277368"/>
                  <a:pt x="2711577" y="545592"/>
                </a:cubicBezTo>
                <a:cubicBezTo>
                  <a:pt x="2742057" y="499872"/>
                  <a:pt x="2793873" y="469392"/>
                  <a:pt x="2857881" y="469392"/>
                </a:cubicBezTo>
                <a:cubicBezTo>
                  <a:pt x="2970657" y="469392"/>
                  <a:pt x="3049905" y="545592"/>
                  <a:pt x="3049905" y="661416"/>
                </a:cubicBezTo>
                <a:cubicBezTo>
                  <a:pt x="3049905" y="774192"/>
                  <a:pt x="2973705" y="853440"/>
                  <a:pt x="2854833" y="853440"/>
                </a:cubicBezTo>
                <a:cubicBezTo>
                  <a:pt x="2714625" y="853440"/>
                  <a:pt x="2653665" y="734568"/>
                  <a:pt x="2653665" y="548640"/>
                </a:cubicBezTo>
                <a:cubicBezTo>
                  <a:pt x="2653665" y="252984"/>
                  <a:pt x="2851785" y="0"/>
                  <a:pt x="3238881" y="0"/>
                </a:cubicBezTo>
                <a:close/>
                <a:moveTo>
                  <a:pt x="1836039" y="0"/>
                </a:moveTo>
                <a:cubicBezTo>
                  <a:pt x="2134743" y="0"/>
                  <a:pt x="2375535" y="198120"/>
                  <a:pt x="2375535" y="487680"/>
                </a:cubicBezTo>
                <a:cubicBezTo>
                  <a:pt x="2375535" y="701040"/>
                  <a:pt x="2232279" y="899160"/>
                  <a:pt x="2046351" y="999744"/>
                </a:cubicBezTo>
                <a:cubicBezTo>
                  <a:pt x="2262759" y="1139952"/>
                  <a:pt x="2451735" y="1310640"/>
                  <a:pt x="2451735" y="1615440"/>
                </a:cubicBezTo>
                <a:cubicBezTo>
                  <a:pt x="2451735" y="1984248"/>
                  <a:pt x="2146935" y="2255520"/>
                  <a:pt x="1787271" y="2255520"/>
                </a:cubicBezTo>
                <a:cubicBezTo>
                  <a:pt x="1433703" y="2255520"/>
                  <a:pt x="1183767" y="1990344"/>
                  <a:pt x="1183767" y="1664208"/>
                </a:cubicBezTo>
                <a:cubicBezTo>
                  <a:pt x="1183767" y="1429512"/>
                  <a:pt x="1330071" y="1203960"/>
                  <a:pt x="1531239" y="1094232"/>
                </a:cubicBezTo>
                <a:cubicBezTo>
                  <a:pt x="1375791" y="972312"/>
                  <a:pt x="1256919" y="810768"/>
                  <a:pt x="1256919" y="557784"/>
                </a:cubicBezTo>
                <a:cubicBezTo>
                  <a:pt x="1256919" y="201168"/>
                  <a:pt x="1515999" y="0"/>
                  <a:pt x="1836039" y="0"/>
                </a:cubicBezTo>
                <a:close/>
              </a:path>
            </a:pathLst>
          </a:custGeom>
          <a:solidFill>
            <a:srgbClr val="EF4652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0" b="0" i="0" u="none" strike="noStrike" cap="none">
              <a:solidFill>
                <a:srgbClr val="EF4652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369536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;p4">
            <a:extLst>
              <a:ext uri="{FF2B5EF4-FFF2-40B4-BE49-F238E27FC236}">
                <a16:creationId xmlns:a16="http://schemas.microsoft.com/office/drawing/2014/main" id="{DAF41B77-6036-BE38-4314-01E948E9D828}"/>
              </a:ext>
            </a:extLst>
          </p:cNvPr>
          <p:cNvSpPr/>
          <p:nvPr userDrawn="1"/>
        </p:nvSpPr>
        <p:spPr>
          <a:xfrm>
            <a:off x="6217984" y="4796308"/>
            <a:ext cx="5768720" cy="2255520"/>
          </a:xfrm>
          <a:custGeom>
            <a:avLst/>
            <a:gdLst/>
            <a:ahLst/>
            <a:cxnLst/>
            <a:rect l="l" t="t" r="r" b="b"/>
            <a:pathLst>
              <a:path w="5768720" h="2255520" extrusionOk="0">
                <a:moveTo>
                  <a:pt x="2165985" y="60960"/>
                </a:moveTo>
                <a:cubicBezTo>
                  <a:pt x="1934337" y="60960"/>
                  <a:pt x="1821561" y="399288"/>
                  <a:pt x="1821561" y="1100328"/>
                </a:cubicBezTo>
                <a:cubicBezTo>
                  <a:pt x="1821561" y="1840992"/>
                  <a:pt x="1934337" y="2194560"/>
                  <a:pt x="2165985" y="2194560"/>
                </a:cubicBezTo>
                <a:cubicBezTo>
                  <a:pt x="2400681" y="2194560"/>
                  <a:pt x="2513457" y="1840992"/>
                  <a:pt x="2513457" y="1100328"/>
                </a:cubicBezTo>
                <a:cubicBezTo>
                  <a:pt x="2513457" y="399288"/>
                  <a:pt x="2400681" y="60960"/>
                  <a:pt x="2165985" y="60960"/>
                </a:cubicBezTo>
                <a:close/>
                <a:moveTo>
                  <a:pt x="4573905" y="0"/>
                </a:moveTo>
                <a:lnTo>
                  <a:pt x="4631817" y="0"/>
                </a:lnTo>
                <a:cubicBezTo>
                  <a:pt x="4711065" y="88392"/>
                  <a:pt x="4924424" y="158496"/>
                  <a:pt x="5122544" y="158496"/>
                </a:cubicBezTo>
                <a:cubicBezTo>
                  <a:pt x="5323712" y="158496"/>
                  <a:pt x="5534024" y="88392"/>
                  <a:pt x="5616320" y="0"/>
                </a:cubicBezTo>
                <a:lnTo>
                  <a:pt x="5671185" y="0"/>
                </a:lnTo>
                <a:cubicBezTo>
                  <a:pt x="5671185" y="280416"/>
                  <a:pt x="5412104" y="502920"/>
                  <a:pt x="5052440" y="502920"/>
                </a:cubicBezTo>
                <a:cubicBezTo>
                  <a:pt x="4851272" y="502920"/>
                  <a:pt x="4686681" y="438912"/>
                  <a:pt x="4634865" y="393192"/>
                </a:cubicBezTo>
                <a:lnTo>
                  <a:pt x="4634865" y="1146048"/>
                </a:lnTo>
                <a:cubicBezTo>
                  <a:pt x="4729352" y="978408"/>
                  <a:pt x="4918328" y="853440"/>
                  <a:pt x="5128640" y="853440"/>
                </a:cubicBezTo>
                <a:cubicBezTo>
                  <a:pt x="5466969" y="853440"/>
                  <a:pt x="5768720" y="1127760"/>
                  <a:pt x="5768720" y="1551432"/>
                </a:cubicBezTo>
                <a:cubicBezTo>
                  <a:pt x="5768720" y="1978152"/>
                  <a:pt x="5445633" y="2255520"/>
                  <a:pt x="5052440" y="2255520"/>
                </a:cubicBezTo>
                <a:cubicBezTo>
                  <a:pt x="4732401" y="2255520"/>
                  <a:pt x="4485513" y="2051304"/>
                  <a:pt x="4485513" y="1801368"/>
                </a:cubicBezTo>
                <a:cubicBezTo>
                  <a:pt x="4485513" y="1664208"/>
                  <a:pt x="4561713" y="1551432"/>
                  <a:pt x="4689729" y="1551432"/>
                </a:cubicBezTo>
                <a:cubicBezTo>
                  <a:pt x="4799456" y="1551432"/>
                  <a:pt x="4875656" y="1633728"/>
                  <a:pt x="4875656" y="1743456"/>
                </a:cubicBezTo>
                <a:cubicBezTo>
                  <a:pt x="4875656" y="1856232"/>
                  <a:pt x="4799456" y="1935480"/>
                  <a:pt x="4689729" y="1935480"/>
                </a:cubicBezTo>
                <a:cubicBezTo>
                  <a:pt x="4631817" y="1935480"/>
                  <a:pt x="4583049" y="1911096"/>
                  <a:pt x="4549521" y="1871472"/>
                </a:cubicBezTo>
                <a:cubicBezTo>
                  <a:pt x="4586097" y="2042160"/>
                  <a:pt x="4802504" y="2185416"/>
                  <a:pt x="5006720" y="2185416"/>
                </a:cubicBezTo>
                <a:cubicBezTo>
                  <a:pt x="5259704" y="2185416"/>
                  <a:pt x="5406008" y="1965960"/>
                  <a:pt x="5406008" y="1551432"/>
                </a:cubicBezTo>
                <a:cubicBezTo>
                  <a:pt x="5406008" y="1164336"/>
                  <a:pt x="5277992" y="935736"/>
                  <a:pt x="5061585" y="935736"/>
                </a:cubicBezTo>
                <a:cubicBezTo>
                  <a:pt x="4854320" y="935736"/>
                  <a:pt x="4634865" y="1136904"/>
                  <a:pt x="4634865" y="1371600"/>
                </a:cubicBezTo>
                <a:lnTo>
                  <a:pt x="4573905" y="1371600"/>
                </a:lnTo>
                <a:close/>
                <a:moveTo>
                  <a:pt x="3669792" y="0"/>
                </a:moveTo>
                <a:cubicBezTo>
                  <a:pt x="4005072" y="0"/>
                  <a:pt x="4267200" y="198120"/>
                  <a:pt x="4267200" y="524256"/>
                </a:cubicBezTo>
                <a:cubicBezTo>
                  <a:pt x="4267200" y="1188720"/>
                  <a:pt x="3383280" y="1072896"/>
                  <a:pt x="3163824" y="1856232"/>
                </a:cubicBezTo>
                <a:lnTo>
                  <a:pt x="3934968" y="1856232"/>
                </a:lnTo>
                <a:cubicBezTo>
                  <a:pt x="4099560" y="1856232"/>
                  <a:pt x="4215384" y="1737360"/>
                  <a:pt x="4215384" y="1575816"/>
                </a:cubicBezTo>
                <a:lnTo>
                  <a:pt x="4215384" y="1277112"/>
                </a:lnTo>
                <a:lnTo>
                  <a:pt x="4276344" y="1277112"/>
                </a:lnTo>
                <a:lnTo>
                  <a:pt x="4276344" y="1609344"/>
                </a:lnTo>
                <a:cubicBezTo>
                  <a:pt x="4276344" y="1862328"/>
                  <a:pt x="4123944" y="2255520"/>
                  <a:pt x="3779520" y="2255520"/>
                </a:cubicBezTo>
                <a:cubicBezTo>
                  <a:pt x="3486912" y="2255520"/>
                  <a:pt x="3395472" y="1917192"/>
                  <a:pt x="3249168" y="1917192"/>
                </a:cubicBezTo>
                <a:cubicBezTo>
                  <a:pt x="3139440" y="1917192"/>
                  <a:pt x="3118104" y="2097024"/>
                  <a:pt x="3112008" y="2203704"/>
                </a:cubicBezTo>
                <a:lnTo>
                  <a:pt x="3112008" y="2255520"/>
                </a:lnTo>
                <a:lnTo>
                  <a:pt x="3048000" y="2255520"/>
                </a:lnTo>
                <a:lnTo>
                  <a:pt x="3048000" y="2240280"/>
                </a:lnTo>
                <a:cubicBezTo>
                  <a:pt x="3057144" y="1118616"/>
                  <a:pt x="3901440" y="1283208"/>
                  <a:pt x="3901440" y="499872"/>
                </a:cubicBezTo>
                <a:cubicBezTo>
                  <a:pt x="3901440" y="198120"/>
                  <a:pt x="3724656" y="82296"/>
                  <a:pt x="3553968" y="82296"/>
                </a:cubicBezTo>
                <a:cubicBezTo>
                  <a:pt x="3334512" y="82296"/>
                  <a:pt x="3142488" y="277368"/>
                  <a:pt x="3142488" y="545592"/>
                </a:cubicBezTo>
                <a:cubicBezTo>
                  <a:pt x="3172968" y="499872"/>
                  <a:pt x="3224784" y="469392"/>
                  <a:pt x="3288792" y="469392"/>
                </a:cubicBezTo>
                <a:cubicBezTo>
                  <a:pt x="3401568" y="469392"/>
                  <a:pt x="3480816" y="545592"/>
                  <a:pt x="3480816" y="661416"/>
                </a:cubicBezTo>
                <a:cubicBezTo>
                  <a:pt x="3480816" y="774192"/>
                  <a:pt x="3404616" y="853440"/>
                  <a:pt x="3285744" y="853440"/>
                </a:cubicBezTo>
                <a:cubicBezTo>
                  <a:pt x="3145536" y="853440"/>
                  <a:pt x="3084576" y="734568"/>
                  <a:pt x="3084576" y="548640"/>
                </a:cubicBezTo>
                <a:cubicBezTo>
                  <a:pt x="3084576" y="252984"/>
                  <a:pt x="3282696" y="0"/>
                  <a:pt x="3669792" y="0"/>
                </a:cubicBezTo>
                <a:close/>
                <a:moveTo>
                  <a:pt x="2165985" y="0"/>
                </a:moveTo>
                <a:cubicBezTo>
                  <a:pt x="2525649" y="0"/>
                  <a:pt x="2879217" y="548640"/>
                  <a:pt x="2879217" y="1100328"/>
                </a:cubicBezTo>
                <a:cubicBezTo>
                  <a:pt x="2879217" y="1676400"/>
                  <a:pt x="2525649" y="2255520"/>
                  <a:pt x="2165985" y="2255520"/>
                </a:cubicBezTo>
                <a:cubicBezTo>
                  <a:pt x="1806321" y="2255520"/>
                  <a:pt x="1455801" y="1676400"/>
                  <a:pt x="1455801" y="1100328"/>
                </a:cubicBezTo>
                <a:cubicBezTo>
                  <a:pt x="1455801" y="548640"/>
                  <a:pt x="1806321" y="0"/>
                  <a:pt x="2165985" y="0"/>
                </a:cubicBezTo>
                <a:close/>
                <a:moveTo>
                  <a:pt x="621792" y="0"/>
                </a:moveTo>
                <a:cubicBezTo>
                  <a:pt x="957072" y="0"/>
                  <a:pt x="1219200" y="198120"/>
                  <a:pt x="1219200" y="524256"/>
                </a:cubicBezTo>
                <a:cubicBezTo>
                  <a:pt x="1219200" y="1188720"/>
                  <a:pt x="335280" y="1072896"/>
                  <a:pt x="115824" y="1856232"/>
                </a:cubicBezTo>
                <a:lnTo>
                  <a:pt x="886968" y="1856232"/>
                </a:lnTo>
                <a:cubicBezTo>
                  <a:pt x="1051560" y="1856232"/>
                  <a:pt x="1167384" y="1737360"/>
                  <a:pt x="1167384" y="1575816"/>
                </a:cubicBezTo>
                <a:lnTo>
                  <a:pt x="1167384" y="1277112"/>
                </a:lnTo>
                <a:lnTo>
                  <a:pt x="1228344" y="1277112"/>
                </a:lnTo>
                <a:lnTo>
                  <a:pt x="1228344" y="1609344"/>
                </a:lnTo>
                <a:cubicBezTo>
                  <a:pt x="1228344" y="1862328"/>
                  <a:pt x="1075944" y="2255520"/>
                  <a:pt x="731520" y="2255520"/>
                </a:cubicBezTo>
                <a:cubicBezTo>
                  <a:pt x="438912" y="2255520"/>
                  <a:pt x="347472" y="1917192"/>
                  <a:pt x="201168" y="1917192"/>
                </a:cubicBezTo>
                <a:cubicBezTo>
                  <a:pt x="91440" y="1917192"/>
                  <a:pt x="70104" y="2097024"/>
                  <a:pt x="64008" y="2203704"/>
                </a:cubicBezTo>
                <a:lnTo>
                  <a:pt x="64008" y="2255520"/>
                </a:lnTo>
                <a:lnTo>
                  <a:pt x="0" y="2255520"/>
                </a:lnTo>
                <a:lnTo>
                  <a:pt x="0" y="2240280"/>
                </a:lnTo>
                <a:cubicBezTo>
                  <a:pt x="9144" y="1118616"/>
                  <a:pt x="853440" y="1283208"/>
                  <a:pt x="853440" y="499872"/>
                </a:cubicBezTo>
                <a:cubicBezTo>
                  <a:pt x="853440" y="198120"/>
                  <a:pt x="676656" y="82296"/>
                  <a:pt x="505968" y="82296"/>
                </a:cubicBezTo>
                <a:cubicBezTo>
                  <a:pt x="286512" y="82296"/>
                  <a:pt x="94488" y="277368"/>
                  <a:pt x="94488" y="545592"/>
                </a:cubicBezTo>
                <a:cubicBezTo>
                  <a:pt x="124968" y="499872"/>
                  <a:pt x="176784" y="469392"/>
                  <a:pt x="240792" y="469392"/>
                </a:cubicBezTo>
                <a:cubicBezTo>
                  <a:pt x="353568" y="469392"/>
                  <a:pt x="432816" y="545592"/>
                  <a:pt x="432816" y="661416"/>
                </a:cubicBezTo>
                <a:cubicBezTo>
                  <a:pt x="432816" y="774192"/>
                  <a:pt x="356616" y="853440"/>
                  <a:pt x="237744" y="853440"/>
                </a:cubicBezTo>
                <a:cubicBezTo>
                  <a:pt x="97536" y="853440"/>
                  <a:pt x="36576" y="734568"/>
                  <a:pt x="36576" y="548640"/>
                </a:cubicBezTo>
                <a:cubicBezTo>
                  <a:pt x="36576" y="252984"/>
                  <a:pt x="234696" y="0"/>
                  <a:pt x="621792" y="0"/>
                </a:cubicBezTo>
                <a:close/>
              </a:path>
            </a:pathLst>
          </a:custGeom>
          <a:solidFill>
            <a:srgbClr val="EF4652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0EE80-7554-032C-AD48-AF1CB94D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635323"/>
            <a:ext cx="11009993" cy="2852737"/>
          </a:xfrm>
        </p:spPr>
        <p:txBody>
          <a:bodyPr anchor="b"/>
          <a:lstStyle>
            <a:lvl1pPr>
              <a:defRPr sz="6000">
                <a:solidFill>
                  <a:srgbClr val="E745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2E612-5A6A-0482-968E-0C0C7B0D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457" y="3515048"/>
            <a:ext cx="110099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2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251D-84D0-DF3A-7826-F9AFFB5B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4C5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64F19-9A83-F1DB-7755-50FEA09F5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88" y="1951339"/>
            <a:ext cx="5725512" cy="42256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97FE1-7BC2-B6E2-3D06-633D6F3A0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951339"/>
            <a:ext cx="5725512" cy="42256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31139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FF70-8139-9A14-8B38-4C309B7A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572161"/>
            <a:ext cx="11529723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DE56D-AAFF-4211-997A-288A2F6F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058" y="1888199"/>
            <a:ext cx="56525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A7C2B-B83D-4B2A-E341-83976E9C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058" y="2712111"/>
            <a:ext cx="565251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0E28E-0583-ECEA-A3D8-D32E0C9B6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888199"/>
            <a:ext cx="56803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352A5-1E67-7A44-1C45-76F125371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712111"/>
            <a:ext cx="5680355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3846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5719-C685-5826-1910-7B97BE7B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569343"/>
            <a:ext cx="11025996" cy="13819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74318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08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C9C6-CE6E-06F6-E394-6976C732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552090"/>
            <a:ext cx="4444221" cy="150530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C6428-CFED-6859-E58A-91E277364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6810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E313B-4601-E464-E8F6-10E4C0506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804" y="2283424"/>
            <a:ext cx="4444221" cy="35855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58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EC341-0925-AAC8-5A5E-D19B0E6A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2"/>
            <a:ext cx="11059512" cy="1423087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EBD2-36B4-D7EF-308F-840C0B0C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288" y="2122714"/>
            <a:ext cx="11059512" cy="412568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60A8F88-B848-98E0-B5D7-BC7343A6C54E}"/>
              </a:ext>
            </a:extLst>
          </p:cNvPr>
          <p:cNvSpPr txBox="1"/>
          <p:nvPr userDrawn="1"/>
        </p:nvSpPr>
        <p:spPr>
          <a:xfrm>
            <a:off x="188003" y="6458951"/>
            <a:ext cx="4614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b="0" i="0" dirty="0">
                <a:solidFill>
                  <a:srgbClr val="444C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pic>
        <p:nvPicPr>
          <p:cNvPr id="4" name="Google Shape;10;p1">
            <a:extLst>
              <a:ext uri="{FF2B5EF4-FFF2-40B4-BE49-F238E27FC236}">
                <a16:creationId xmlns:a16="http://schemas.microsoft.com/office/drawing/2014/main" id="{D08DB2CC-689E-32DC-760B-B027FC68798D}"/>
              </a:ext>
            </a:extLst>
          </p:cNvPr>
          <p:cNvPicPr preferRelativeResize="0"/>
          <p:nvPr userDrawn="1"/>
        </p:nvPicPr>
        <p:blipFill rotWithShape="1">
          <a:blip r:embed="rId12">
            <a:alphaModFix amt="55000"/>
          </a:blip>
          <a:srcRect r="43446"/>
          <a:stretch/>
        </p:blipFill>
        <p:spPr>
          <a:xfrm>
            <a:off x="258366" y="268134"/>
            <a:ext cx="602833" cy="252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0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434C5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5">
            <a:extLst>
              <a:ext uri="{FF2B5EF4-FFF2-40B4-BE49-F238E27FC236}">
                <a16:creationId xmlns:a16="http://schemas.microsoft.com/office/drawing/2014/main" id="{73DA9461-A9EB-6485-402F-8159C752E877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26895" y="3872751"/>
            <a:ext cx="6551626" cy="2962171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3" name="Google Shape;10;p1">
            <a:extLst>
              <a:ext uri="{FF2B5EF4-FFF2-40B4-BE49-F238E27FC236}">
                <a16:creationId xmlns:a16="http://schemas.microsoft.com/office/drawing/2014/main" id="{AA96791C-DAC0-F8DD-1181-E4412AFB1C03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258365" y="268133"/>
            <a:ext cx="1639951" cy="388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22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customXml" Target="../ink/ink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7234-05D0-4AA3-31F1-4D77F8C95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solidFill>
                  <a:srgbClr val="E74550"/>
                </a:solidFill>
              </a:rPr>
              <a:t>Helynévmintázatok etnikumtörténeti </a:t>
            </a:r>
            <a:br>
              <a:rPr lang="hu-HU" dirty="0">
                <a:solidFill>
                  <a:srgbClr val="E74550"/>
                </a:solidFill>
              </a:rPr>
            </a:br>
            <a:r>
              <a:rPr lang="hu-HU" dirty="0">
                <a:solidFill>
                  <a:srgbClr val="E74550"/>
                </a:solidFill>
              </a:rPr>
              <a:t>hátteréről</a:t>
            </a:r>
            <a:endParaRPr lang="en-HU" dirty="0">
              <a:solidFill>
                <a:srgbClr val="E7455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F7E1B-9982-E853-C559-FCE68791F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70" y="4440211"/>
            <a:ext cx="10302240" cy="140280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u-HU" sz="3600" dirty="0"/>
              <a:t>Hoffmann István</a:t>
            </a:r>
            <a:endParaRPr lang="en-HU" sz="36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u-HU" dirty="0"/>
              <a:t>kutatóprofesszor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u-HU" dirty="0"/>
              <a:t>Debreceni Egyetem Magyar Nyelvtudományi Tanszéke</a:t>
            </a:r>
          </a:p>
          <a:p>
            <a:endParaRPr lang="en-HU" dirty="0"/>
          </a:p>
          <a:p>
            <a:endParaRPr lang="en-HU" dirty="0">
              <a:solidFill>
                <a:srgbClr val="FFFFFF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EDBDD5-0B61-3365-BCDB-859EB7FD49BC}"/>
              </a:ext>
            </a:extLst>
          </p:cNvPr>
          <p:cNvSpPr txBox="1">
            <a:spLocks/>
          </p:cNvSpPr>
          <p:nvPr/>
        </p:nvSpPr>
        <p:spPr>
          <a:xfrm>
            <a:off x="271170" y="6010934"/>
            <a:ext cx="4167015" cy="38146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2000" dirty="0">
                <a:solidFill>
                  <a:srgbClr val="E74550"/>
                </a:solidFill>
              </a:rPr>
              <a:t>2025. </a:t>
            </a:r>
            <a:r>
              <a:rPr lang="hu-HU" sz="2000" dirty="0">
                <a:solidFill>
                  <a:srgbClr val="E74550"/>
                </a:solidFill>
              </a:rPr>
              <a:t>június 12</a:t>
            </a:r>
            <a:r>
              <a:rPr lang="en-HU" sz="2000" dirty="0">
                <a:solidFill>
                  <a:srgbClr val="E74550"/>
                </a:solidFill>
              </a:rPr>
              <a:t>.</a:t>
            </a:r>
          </a:p>
        </p:txBody>
      </p:sp>
      <p:pic>
        <p:nvPicPr>
          <p:cNvPr id="4" name="Picture 5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C80CD2C4-7AD8-C08F-3E0E-598EDF866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" t="1615" r="1309" b="1309"/>
          <a:stretch/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C38BA-384E-262D-22BD-EB16D4A13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E584-7D3A-4189-88F3-C489257C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helynévfajták eltérő forrásértéke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B7E88-A36B-6099-BDA7-3999C474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víznevek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		— csekély nyelvi azonosító erő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</a:t>
            </a:r>
            <a:r>
              <a:rPr lang="hu-HU" sz="2400" dirty="0" err="1"/>
              <a:t>mikronevek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		— a nyelvhasználók pontos azonosíthatósága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településnevek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		— összetett forrásérték</a:t>
            </a:r>
            <a:endParaRPr lang="en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HU" sz="2400" dirty="0"/>
          </a:p>
        </p:txBody>
      </p:sp>
    </p:spTree>
    <p:extLst>
      <p:ext uri="{BB962C8B-B14F-4D97-AF65-F5344CB8AC3E}">
        <p14:creationId xmlns:p14="http://schemas.microsoft.com/office/powerpoint/2010/main" val="14948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CAE1-D39B-C35A-AED5-358399611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AA92-57E9-9145-F998-0F24E6B8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helynévmintázatok vizsgálata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54490-5141-CC21-1D02-CDDBA440B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gazdag forrásanyag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névanalógiák ismerete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FE04BA5-573F-08E2-424D-70BDD4102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130" y="1161289"/>
            <a:ext cx="632858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5A0AFFB7-4A33-1D03-B374-6515C17792B9}"/>
              </a:ext>
            </a:extLst>
          </p:cNvPr>
          <p:cNvSpPr/>
          <p:nvPr/>
        </p:nvSpPr>
        <p:spPr>
          <a:xfrm rot="2086294">
            <a:off x="7479792" y="4572000"/>
            <a:ext cx="841248" cy="1399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DC03CCAB-502B-EB01-34E4-05FA2AF1CF02}"/>
              </a:ext>
            </a:extLst>
          </p:cNvPr>
          <p:cNvSpPr/>
          <p:nvPr/>
        </p:nvSpPr>
        <p:spPr>
          <a:xfrm rot="1050602">
            <a:off x="9082442" y="1876405"/>
            <a:ext cx="468096" cy="2451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1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C5001-7C15-AECE-7D06-CC45A171B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279B-BC28-5608-2063-0A9C3E0C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Bakonyalja ómagyar kori helynévmintázata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5576-BC1E-9E40-4F8D-41F58E60F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Vinár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1221: </a:t>
            </a:r>
            <a:r>
              <a:rPr lang="hu-HU" sz="2400" i="1" dirty="0" err="1"/>
              <a:t>Winar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szláv </a:t>
            </a:r>
            <a:r>
              <a:rPr lang="hu-HU" sz="2400" i="1" dirty="0" err="1"/>
              <a:t>Vinari</a:t>
            </a:r>
            <a:r>
              <a:rPr lang="hu-HU" sz="2400" i="1" dirty="0"/>
              <a:t>, </a:t>
            </a:r>
            <a:r>
              <a:rPr lang="hu-HU" sz="2400" i="1" dirty="0" err="1"/>
              <a:t>Vináre</a:t>
            </a:r>
            <a:r>
              <a:rPr lang="hu-HU" sz="2400" i="1" dirty="0"/>
              <a:t> </a:t>
            </a:r>
            <a:r>
              <a:rPr lang="hu-HU" sz="2400" dirty="0"/>
              <a:t>helynevek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Rendek, </a:t>
            </a:r>
            <a:r>
              <a:rPr lang="hu-HU" sz="2400" dirty="0" err="1"/>
              <a:t>Zsemlér</a:t>
            </a:r>
            <a:endParaRPr lang="en-HU" sz="24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DF7EBDB-111E-6B11-9D70-F693439F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754" y="1593031"/>
            <a:ext cx="4496427" cy="445832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id="{87B51A27-26F4-539F-26AE-E1AD4F3AF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868057"/>
              </p:ext>
            </p:extLst>
          </p:nvPr>
        </p:nvGraphicFramePr>
        <p:xfrm>
          <a:off x="294288" y="3794761"/>
          <a:ext cx="6497504" cy="2256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546">
                  <a:extLst>
                    <a:ext uri="{9D8B030D-6E8A-4147-A177-3AD203B41FA5}">
                      <a16:colId xmlns:a16="http://schemas.microsoft.com/office/drawing/2014/main" val="2766412050"/>
                    </a:ext>
                  </a:extLst>
                </a:gridCol>
                <a:gridCol w="1095690">
                  <a:extLst>
                    <a:ext uri="{9D8B030D-6E8A-4147-A177-3AD203B41FA5}">
                      <a16:colId xmlns:a16="http://schemas.microsoft.com/office/drawing/2014/main" val="1019311752"/>
                    </a:ext>
                  </a:extLst>
                </a:gridCol>
                <a:gridCol w="1090216">
                  <a:extLst>
                    <a:ext uri="{9D8B030D-6E8A-4147-A177-3AD203B41FA5}">
                      <a16:colId xmlns:a16="http://schemas.microsoft.com/office/drawing/2014/main" val="2307903197"/>
                    </a:ext>
                  </a:extLst>
                </a:gridCol>
                <a:gridCol w="1105725">
                  <a:extLst>
                    <a:ext uri="{9D8B030D-6E8A-4147-A177-3AD203B41FA5}">
                      <a16:colId xmlns:a16="http://schemas.microsoft.com/office/drawing/2014/main" val="375491016"/>
                    </a:ext>
                  </a:extLst>
                </a:gridCol>
                <a:gridCol w="1102988">
                  <a:extLst>
                    <a:ext uri="{9D8B030D-6E8A-4147-A177-3AD203B41FA5}">
                      <a16:colId xmlns:a16="http://schemas.microsoft.com/office/drawing/2014/main" val="642967446"/>
                    </a:ext>
                  </a:extLst>
                </a:gridCol>
                <a:gridCol w="1099339">
                  <a:extLst>
                    <a:ext uri="{9D8B030D-6E8A-4147-A177-3AD203B41FA5}">
                      <a16:colId xmlns:a16="http://schemas.microsoft.com/office/drawing/2014/main" val="4131633046"/>
                    </a:ext>
                  </a:extLst>
                </a:gridCol>
              </a:tblGrid>
              <a:tr h="564148"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magyar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szláv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bizonytalan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ismeretlen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összesen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433992444"/>
                  </a:ext>
                </a:extLst>
              </a:tr>
              <a:tr h="282074"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 err="1">
                          <a:effectLst/>
                        </a:rPr>
                        <a:t>Gerence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25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–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–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26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454122221"/>
                  </a:ext>
                </a:extLst>
              </a:tr>
              <a:tr h="282074"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Tapolca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37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1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–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–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38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545363187"/>
                  </a:ext>
                </a:extLst>
              </a:tr>
              <a:tr h="282074"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Bitva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20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–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2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1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23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72013948"/>
                  </a:ext>
                </a:extLst>
              </a:tr>
              <a:tr h="282074"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Halyagos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28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1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2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1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32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133099492"/>
                  </a:ext>
                </a:extLst>
              </a:tr>
              <a:tr h="282074"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Torna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55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1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1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–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57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754689914"/>
                  </a:ext>
                </a:extLst>
              </a:tr>
              <a:tr h="282074"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összesen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165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3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5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3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176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772082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3F69A00E-A188-512F-A275-00D9D3400C44}"/>
                  </a:ext>
                </a:extLst>
              </p14:cNvPr>
              <p14:cNvContentPartPr/>
              <p14:nvPr/>
            </p14:nvContentPartPr>
            <p14:xfrm>
              <a:off x="8412336" y="3373992"/>
              <a:ext cx="360" cy="36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3F69A00E-A188-512F-A275-00D9D3400C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9696" y="331135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22AEDC30-1A2C-73B7-3001-714E8C8E2603}"/>
                  </a:ext>
                </a:extLst>
              </p14:cNvPr>
              <p14:cNvContentPartPr/>
              <p14:nvPr/>
            </p14:nvContentPartPr>
            <p14:xfrm>
              <a:off x="8951976" y="5129712"/>
              <a:ext cx="384120" cy="36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22AEDC30-1A2C-73B7-3001-714E8C8E26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3976" y="5111712"/>
                <a:ext cx="41976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67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03B77-1671-28AE-F5CD-F60F6552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1476-7C67-ECCC-F771-DA872A9D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Bakonyalja ómagyar kori helynévmintázata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73C84-C2EE-9F21-1A1B-2E66DFA1B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Melich</a:t>
            </a:r>
            <a:r>
              <a:rPr lang="hu-HU" sz="2400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 szláv eredetű víznevek már „a IX. század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második felében meglehettek”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Kniezsa</a:t>
            </a:r>
            <a:r>
              <a:rPr lang="hu-HU" sz="2400" dirty="0"/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 11. században „szláv lakosság Észak-Dunántúl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területén kétségkívül a Bakony nyugati lejtőin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található a legtömörebben”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F7E8E7B-F720-030B-0795-7D4B51CB4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754" y="1593031"/>
            <a:ext cx="4496427" cy="445832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3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E916-480F-AC47-A94C-9818E0C24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BEB7-C685-A4FE-9416-A8EDD408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2" y="552090"/>
            <a:ext cx="7758274" cy="1025501"/>
          </a:xfrm>
        </p:spPr>
        <p:txBody>
          <a:bodyPr anchor="b">
            <a:normAutofit/>
          </a:bodyPr>
          <a:lstStyle/>
          <a:p>
            <a:r>
              <a:rPr lang="hu-HU" sz="3200" b="1" dirty="0"/>
              <a:t>A Zsitva völgyének ómagyar kori helynévmintázata</a:t>
            </a:r>
            <a:endParaRPr lang="en-HU" sz="3200" b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D80C7A0-5088-69E0-CBA1-78D6D7C8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871" y="0"/>
            <a:ext cx="3326129" cy="6857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13EDD-141E-35A1-A928-AEF444AB5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552" y="1737360"/>
            <a:ext cx="7855040" cy="413162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Mercse</a:t>
            </a:r>
            <a:r>
              <a:rPr lang="hu-HU" sz="2400" dirty="0"/>
              <a:t> ~ </a:t>
            </a:r>
            <a:r>
              <a:rPr lang="hu-HU" sz="2400" dirty="0" err="1"/>
              <a:t>Mercsej</a:t>
            </a:r>
            <a:endParaRPr lang="hu-HU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dirty="0"/>
              <a:t>1329: </a:t>
            </a:r>
            <a:r>
              <a:rPr lang="hu-HU" sz="2400" i="1" dirty="0" err="1"/>
              <a:t>Merche</a:t>
            </a:r>
            <a:endParaRPr lang="hu-HU" sz="24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dirty="0"/>
              <a:t>1279: </a:t>
            </a:r>
            <a:r>
              <a:rPr lang="hu-HU" sz="2400" i="1" dirty="0" err="1"/>
              <a:t>Merchey</a:t>
            </a:r>
            <a:endParaRPr lang="hu-HU" sz="24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dirty="0"/>
              <a:t>1271: </a:t>
            </a:r>
            <a:r>
              <a:rPr lang="hu-HU" sz="2400" i="1" dirty="0" err="1"/>
              <a:t>Merch</a:t>
            </a:r>
            <a:r>
              <a:rPr lang="hu-HU" sz="2400" i="1" dirty="0"/>
              <a:t> </a:t>
            </a:r>
            <a:r>
              <a:rPr lang="hu-HU" sz="2400" dirty="0" err="1"/>
              <a:t>szn</a:t>
            </a:r>
            <a:r>
              <a:rPr lang="hu-HU" sz="2400" dirty="0"/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H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C3BABF6E-4CA4-DA54-0C6B-6F2DF3FCB4C7}"/>
                  </a:ext>
                </a:extLst>
              </p14:cNvPr>
              <p14:cNvContentPartPr/>
              <p14:nvPr/>
            </p14:nvContentPartPr>
            <p14:xfrm>
              <a:off x="10378296" y="4142232"/>
              <a:ext cx="110520" cy="21096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C3BABF6E-4CA4-DA54-0C6B-6F2DF3FCB4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72176" y="4136112"/>
                <a:ext cx="1227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3813D051-F9C5-E31E-B337-9019739F778C}"/>
                  </a:ext>
                </a:extLst>
              </p14:cNvPr>
              <p14:cNvContentPartPr/>
              <p14:nvPr/>
            </p14:nvContentPartPr>
            <p14:xfrm rot="2716151">
              <a:off x="11106768" y="1825752"/>
              <a:ext cx="110520" cy="21096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3813D051-F9C5-E31E-B337-9019739F77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716151">
                <a:off x="11100648" y="1819632"/>
                <a:ext cx="122760" cy="2232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618E0679-07EB-4C3C-7BBB-399501274D04}"/>
              </a:ext>
            </a:extLst>
          </p:cNvPr>
          <p:cNvCxnSpPr/>
          <p:nvPr/>
        </p:nvCxnSpPr>
        <p:spPr>
          <a:xfrm>
            <a:off x="10140552" y="2761488"/>
            <a:ext cx="12345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7" name="Táblázat 16">
            <a:extLst>
              <a:ext uri="{FF2B5EF4-FFF2-40B4-BE49-F238E27FC236}">
                <a16:creationId xmlns:a16="http://schemas.microsoft.com/office/drawing/2014/main" id="{24EEE363-E10D-BBA6-8DE5-45C7B2F3C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402945"/>
              </p:ext>
            </p:extLst>
          </p:nvPr>
        </p:nvGraphicFramePr>
        <p:xfrm>
          <a:off x="412885" y="4810824"/>
          <a:ext cx="6497504" cy="884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546">
                  <a:extLst>
                    <a:ext uri="{9D8B030D-6E8A-4147-A177-3AD203B41FA5}">
                      <a16:colId xmlns:a16="http://schemas.microsoft.com/office/drawing/2014/main" val="2871992193"/>
                    </a:ext>
                  </a:extLst>
                </a:gridCol>
                <a:gridCol w="1095690">
                  <a:extLst>
                    <a:ext uri="{9D8B030D-6E8A-4147-A177-3AD203B41FA5}">
                      <a16:colId xmlns:a16="http://schemas.microsoft.com/office/drawing/2014/main" val="410821939"/>
                    </a:ext>
                  </a:extLst>
                </a:gridCol>
                <a:gridCol w="1090216">
                  <a:extLst>
                    <a:ext uri="{9D8B030D-6E8A-4147-A177-3AD203B41FA5}">
                      <a16:colId xmlns:a16="http://schemas.microsoft.com/office/drawing/2014/main" val="1821574048"/>
                    </a:ext>
                  </a:extLst>
                </a:gridCol>
                <a:gridCol w="1105725">
                  <a:extLst>
                    <a:ext uri="{9D8B030D-6E8A-4147-A177-3AD203B41FA5}">
                      <a16:colId xmlns:a16="http://schemas.microsoft.com/office/drawing/2014/main" val="3839004256"/>
                    </a:ext>
                  </a:extLst>
                </a:gridCol>
                <a:gridCol w="1102988">
                  <a:extLst>
                    <a:ext uri="{9D8B030D-6E8A-4147-A177-3AD203B41FA5}">
                      <a16:colId xmlns:a16="http://schemas.microsoft.com/office/drawing/2014/main" val="900905550"/>
                    </a:ext>
                  </a:extLst>
                </a:gridCol>
                <a:gridCol w="1099339">
                  <a:extLst>
                    <a:ext uri="{9D8B030D-6E8A-4147-A177-3AD203B41FA5}">
                      <a16:colId xmlns:a16="http://schemas.microsoft.com/office/drawing/2014/main" val="3078838604"/>
                    </a:ext>
                  </a:extLst>
                </a:gridCol>
              </a:tblGrid>
              <a:tr h="602424"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Zsitva 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magyar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szláv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bizonytalan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ismeretlen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>
                          <a:effectLst/>
                        </a:rPr>
                        <a:t>összesen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758641026"/>
                  </a:ext>
                </a:extLst>
              </a:tr>
              <a:tr h="282074"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alsó szakasz</a:t>
                      </a: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55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–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–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144145"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2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2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effectLst/>
                        </a:rPr>
                        <a:t>57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99562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66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E14ED-DE57-D366-71D3-36AE19D6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6A82-F5A1-D3E6-96F0-829D6F7D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2"/>
            <a:ext cx="11059512" cy="969997"/>
          </a:xfrm>
        </p:spPr>
        <p:txBody>
          <a:bodyPr>
            <a:normAutofit/>
          </a:bodyPr>
          <a:lstStyle/>
          <a:p>
            <a:r>
              <a:rPr lang="hu-HU" sz="3200" b="1" dirty="0"/>
              <a:t>A Zsitva völgyének ómagyar kori helynévmintázata</a:t>
            </a:r>
            <a:br>
              <a:rPr lang="hu-HU" sz="3200" b="1" dirty="0"/>
            </a:br>
            <a:r>
              <a:rPr lang="hu-HU" sz="3200" b="1" dirty="0"/>
              <a:t>		</a:t>
            </a:r>
            <a:r>
              <a:rPr lang="hu-HU" sz="2400" dirty="0"/>
              <a:t>településnevek			    víz- és </a:t>
            </a:r>
            <a:r>
              <a:rPr lang="hu-HU" sz="2400" dirty="0" err="1"/>
              <a:t>mikronevek</a:t>
            </a:r>
            <a:endParaRPr lang="en-HU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64922-0C3F-5208-B068-2A17B0738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522890"/>
            <a:ext cx="11619806" cy="4905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FDD81B1-3885-233D-7A41-CE76FE32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57" y="1737176"/>
            <a:ext cx="5277587" cy="478221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0EEDAE3-525E-E71F-63C2-090BEC220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44" y="1522890"/>
            <a:ext cx="5287113" cy="5087060"/>
          </a:xfrm>
          <a:prstGeom prst="rect">
            <a:avLst/>
          </a:prstGeom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D3E25BDA-B868-AD26-FE15-D24DA12ACDBE}"/>
              </a:ext>
            </a:extLst>
          </p:cNvPr>
          <p:cNvCxnSpPr/>
          <p:nvPr/>
        </p:nvCxnSpPr>
        <p:spPr>
          <a:xfrm>
            <a:off x="7616952" y="3904488"/>
            <a:ext cx="475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C191858C-12BB-DA1E-A8FA-8C8B22968A0C}"/>
              </a:ext>
            </a:extLst>
          </p:cNvPr>
          <p:cNvCxnSpPr>
            <a:cxnSpLocks/>
          </p:cNvCxnSpPr>
          <p:nvPr/>
        </p:nvCxnSpPr>
        <p:spPr>
          <a:xfrm>
            <a:off x="9163665" y="3398520"/>
            <a:ext cx="5426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63FE2C24-52F5-12FB-5C8C-89232EB69FE4}"/>
              </a:ext>
            </a:extLst>
          </p:cNvPr>
          <p:cNvCxnSpPr/>
          <p:nvPr/>
        </p:nvCxnSpPr>
        <p:spPr>
          <a:xfrm>
            <a:off x="8397240" y="4337992"/>
            <a:ext cx="475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6215CABC-BC67-A07B-0626-49CBF2A0746D}"/>
              </a:ext>
            </a:extLst>
          </p:cNvPr>
          <p:cNvCxnSpPr>
            <a:cxnSpLocks/>
          </p:cNvCxnSpPr>
          <p:nvPr/>
        </p:nvCxnSpPr>
        <p:spPr>
          <a:xfrm>
            <a:off x="9390888" y="5361432"/>
            <a:ext cx="6309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6FDAE7A3-1B74-42A0-1C0F-8828852EFB4C}"/>
              </a:ext>
            </a:extLst>
          </p:cNvPr>
          <p:cNvCxnSpPr>
            <a:cxnSpLocks/>
          </p:cNvCxnSpPr>
          <p:nvPr/>
        </p:nvCxnSpPr>
        <p:spPr>
          <a:xfrm>
            <a:off x="7992112" y="2700922"/>
            <a:ext cx="4051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Ellipszis 18">
            <a:extLst>
              <a:ext uri="{FF2B5EF4-FFF2-40B4-BE49-F238E27FC236}">
                <a16:creationId xmlns:a16="http://schemas.microsoft.com/office/drawing/2014/main" id="{8D3033CA-7B02-518C-5870-CD692A45968E}"/>
              </a:ext>
            </a:extLst>
          </p:cNvPr>
          <p:cNvSpPr/>
          <p:nvPr/>
        </p:nvSpPr>
        <p:spPr>
          <a:xfrm rot="3145025">
            <a:off x="3243124" y="4182615"/>
            <a:ext cx="403524" cy="1068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4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38123-9347-AB96-1179-EEA5A4F4A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773E-E58D-BC0C-B1C4-F7F5F01D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Zsitva völgyének ómagyar kori helynévmintázata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F3B38-7779-AD73-F621-97F8C6146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Szelezsény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	1156: </a:t>
            </a:r>
            <a:r>
              <a:rPr lang="hu-HU" sz="2400" i="1" dirty="0" err="1"/>
              <a:t>Scelemsam</a:t>
            </a:r>
            <a:r>
              <a:rPr lang="hu-HU" sz="2400" i="1" dirty="0"/>
              <a:t>,</a:t>
            </a:r>
            <a:r>
              <a:rPr lang="hu-HU" sz="2400" dirty="0"/>
              <a:t> +1209/17. sz.: </a:t>
            </a:r>
            <a:r>
              <a:rPr lang="hu-HU" sz="2400" i="1" dirty="0" err="1"/>
              <a:t>Zelesen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i="1" dirty="0"/>
              <a:t>	&lt; </a:t>
            </a:r>
            <a:r>
              <a:rPr lang="hu-HU" sz="2400" dirty="0"/>
              <a:t>ősszláv</a:t>
            </a:r>
            <a:r>
              <a:rPr lang="hu-HU" sz="2400" i="1" dirty="0"/>
              <a:t> *</a:t>
            </a:r>
            <a:r>
              <a:rPr lang="hu-HU" sz="2400" i="1" dirty="0" err="1"/>
              <a:t>Slęžane</a:t>
            </a:r>
            <a:r>
              <a:rPr lang="hu-HU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Nemcsény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	1258&gt;1382: </a:t>
            </a:r>
            <a:r>
              <a:rPr lang="hu-HU" sz="2400" i="1" dirty="0" err="1"/>
              <a:t>Nempchen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i="1" dirty="0"/>
              <a:t>	</a:t>
            </a:r>
            <a:r>
              <a:rPr lang="hu-HU" sz="2400" dirty="0"/>
              <a:t> &lt; ősszláv *</a:t>
            </a:r>
            <a:r>
              <a:rPr lang="hu-HU" sz="2400" i="1" dirty="0" err="1"/>
              <a:t>Němčane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Marót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	1113//1410: v. </a:t>
            </a:r>
            <a:r>
              <a:rPr lang="hu-HU" sz="2400" i="1" dirty="0" err="1"/>
              <a:t>Morowa</a:t>
            </a:r>
            <a:r>
              <a:rPr lang="hu-HU" sz="2400" i="1" dirty="0"/>
              <a:t>, </a:t>
            </a:r>
            <a:r>
              <a:rPr lang="hu-HU" sz="2400" dirty="0"/>
              <a:t>1284: </a:t>
            </a:r>
            <a:r>
              <a:rPr lang="hu-HU" sz="2400" i="1" dirty="0" err="1"/>
              <a:t>Marouth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i="1" dirty="0"/>
              <a:t>	&lt; </a:t>
            </a:r>
            <a:r>
              <a:rPr lang="hu-HU" sz="2400" dirty="0"/>
              <a:t>magyar</a:t>
            </a:r>
            <a:r>
              <a:rPr lang="hu-HU" sz="2400" i="1" dirty="0"/>
              <a:t> morva ~ marót </a:t>
            </a:r>
            <a:r>
              <a:rPr lang="hu-HU" sz="2400" dirty="0"/>
              <a:t>népnév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i="1" dirty="0"/>
              <a:t>	</a:t>
            </a:r>
            <a:endParaRPr lang="en-HU" sz="24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25B78BD-8FF2-5EAF-61A5-9D2419D24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121" y="1504473"/>
            <a:ext cx="5277587" cy="4782217"/>
          </a:xfrm>
          <a:prstGeom prst="rect">
            <a:avLst/>
          </a:prstGeom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99D41CF-66C5-7E6C-04A1-5EEDE31996FD}"/>
              </a:ext>
            </a:extLst>
          </p:cNvPr>
          <p:cNvCxnSpPr/>
          <p:nvPr/>
        </p:nvCxnSpPr>
        <p:spPr>
          <a:xfrm>
            <a:off x="9640914" y="3895581"/>
            <a:ext cx="6460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2B37429B-69A5-44AA-AC88-48D516801E19}"/>
              </a:ext>
            </a:extLst>
          </p:cNvPr>
          <p:cNvCxnSpPr/>
          <p:nvPr/>
        </p:nvCxnSpPr>
        <p:spPr>
          <a:xfrm>
            <a:off x="11164914" y="4870941"/>
            <a:ext cx="6460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8E9FC732-AFE0-C1F2-0BED-9CDDBEF9AFB9}"/>
              </a:ext>
            </a:extLst>
          </p:cNvPr>
          <p:cNvCxnSpPr/>
          <p:nvPr/>
        </p:nvCxnSpPr>
        <p:spPr>
          <a:xfrm>
            <a:off x="10012680" y="3493008"/>
            <a:ext cx="384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8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44AF-51E1-566F-4900-87732C942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F9A8-87E5-48C6-75E5-5D91798F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Zsitva völgyének ómagyar kori helynévmintázata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90F7A-A3F2-9615-2DD8-BA463D9B2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hangrendi </a:t>
            </a:r>
            <a:r>
              <a:rPr lang="hu-HU" sz="2400" dirty="0" err="1"/>
              <a:t>kiegyenlítődés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Nemcsény</a:t>
            </a:r>
            <a:r>
              <a:rPr lang="hu-HU" sz="2400" dirty="0"/>
              <a:t> — 1258&gt;1382: </a:t>
            </a:r>
            <a:r>
              <a:rPr lang="hu-HU" sz="2400" i="1" dirty="0" err="1"/>
              <a:t>Nempch</a:t>
            </a:r>
            <a:r>
              <a:rPr lang="hu-HU" sz="2400" i="1" dirty="0" err="1">
                <a:solidFill>
                  <a:srgbClr val="FF0000"/>
                </a:solidFill>
              </a:rPr>
              <a:t>e</a:t>
            </a:r>
            <a:r>
              <a:rPr lang="hu-HU" sz="2400" i="1" dirty="0" err="1"/>
              <a:t>n</a:t>
            </a:r>
            <a:r>
              <a:rPr lang="hu-HU" sz="2400" i="1" dirty="0"/>
              <a:t> &lt; </a:t>
            </a:r>
            <a:r>
              <a:rPr lang="hu-HU" sz="2400" dirty="0"/>
              <a:t>szláv</a:t>
            </a:r>
            <a:r>
              <a:rPr lang="hu-HU" sz="2400" i="1" dirty="0"/>
              <a:t> </a:t>
            </a:r>
            <a:r>
              <a:rPr lang="hu-HU" sz="2400" i="1" dirty="0" err="1"/>
              <a:t>Němč</a:t>
            </a:r>
            <a:r>
              <a:rPr lang="hu-HU" sz="2400" i="1" dirty="0" err="1">
                <a:solidFill>
                  <a:srgbClr val="FF0000"/>
                </a:solidFill>
              </a:rPr>
              <a:t>a</a:t>
            </a:r>
            <a:r>
              <a:rPr lang="hu-HU" sz="2400" i="1" dirty="0" err="1"/>
              <a:t>ne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szó eleji bontóhang </a:t>
            </a:r>
            <a:r>
              <a:rPr lang="hu-HU" sz="2400" dirty="0" err="1"/>
              <a:t>betoldódása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Hrussó</a:t>
            </a:r>
            <a:r>
              <a:rPr lang="hu-HU" sz="2400" dirty="0"/>
              <a:t> — 1293: </a:t>
            </a:r>
            <a:r>
              <a:rPr lang="hu-HU" sz="2400" i="1" dirty="0" err="1">
                <a:solidFill>
                  <a:srgbClr val="FF0000"/>
                </a:solidFill>
              </a:rPr>
              <a:t>Hor</a:t>
            </a:r>
            <a:r>
              <a:rPr lang="hu-HU" sz="2400" i="1" dirty="0" err="1"/>
              <a:t>sov</a:t>
            </a:r>
            <a:r>
              <a:rPr lang="hu-HU" sz="2400" i="1" dirty="0"/>
              <a:t> &lt; </a:t>
            </a:r>
            <a:r>
              <a:rPr lang="hu-HU" sz="2400" dirty="0"/>
              <a:t>ősszláv </a:t>
            </a:r>
            <a:r>
              <a:rPr lang="hu-HU" sz="2400" i="1" dirty="0"/>
              <a:t>*</a:t>
            </a:r>
            <a:r>
              <a:rPr lang="hu-HU" sz="2400" i="1" dirty="0" err="1">
                <a:solidFill>
                  <a:srgbClr val="FF0000"/>
                </a:solidFill>
              </a:rPr>
              <a:t>gr</a:t>
            </a:r>
            <a:r>
              <a:rPr lang="hu-HU" sz="2400" i="1" dirty="0" err="1"/>
              <a:t>uša</a:t>
            </a:r>
            <a:r>
              <a:rPr lang="hu-HU" sz="2400" i="1" dirty="0"/>
              <a:t> + -</a:t>
            </a:r>
            <a:r>
              <a:rPr lang="hu-HU" sz="2400" i="1" dirty="0" err="1"/>
              <a:t>ovъ</a:t>
            </a:r>
            <a:r>
              <a:rPr lang="hu-HU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bontóhang és </a:t>
            </a:r>
            <a:r>
              <a:rPr lang="hu-HU" sz="2400" dirty="0" err="1"/>
              <a:t>kiegyenlítődés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Szelepcsény</a:t>
            </a:r>
            <a:r>
              <a:rPr lang="hu-HU" sz="2400" dirty="0"/>
              <a:t> — 1165 k.: </a:t>
            </a:r>
            <a:r>
              <a:rPr lang="hu-HU" sz="2400" i="1" dirty="0" err="1">
                <a:solidFill>
                  <a:srgbClr val="FF0000"/>
                </a:solidFill>
              </a:rPr>
              <a:t>Sel</a:t>
            </a:r>
            <a:r>
              <a:rPr lang="hu-HU" sz="2400" i="1" dirty="0" err="1"/>
              <a:t>epch</a:t>
            </a:r>
            <a:r>
              <a:rPr lang="hu-HU" sz="2400" i="1" dirty="0" err="1">
                <a:solidFill>
                  <a:srgbClr val="FF0000"/>
                </a:solidFill>
              </a:rPr>
              <a:t>e</a:t>
            </a:r>
            <a:r>
              <a:rPr lang="hu-HU" sz="2400" i="1" dirty="0" err="1"/>
              <a:t>n</a:t>
            </a:r>
            <a:r>
              <a:rPr lang="hu-HU" sz="2400" i="1" dirty="0"/>
              <a:t> &lt; </a:t>
            </a:r>
            <a:r>
              <a:rPr lang="hu-HU" sz="2400" dirty="0"/>
              <a:t>szláv </a:t>
            </a:r>
            <a:r>
              <a:rPr lang="hu-HU" sz="2400" i="1" dirty="0" err="1">
                <a:solidFill>
                  <a:srgbClr val="FF0000"/>
                </a:solidFill>
              </a:rPr>
              <a:t>Sl</a:t>
            </a:r>
            <a:r>
              <a:rPr lang="hu-HU" sz="2400" i="1" dirty="0" err="1"/>
              <a:t>epč</a:t>
            </a:r>
            <a:r>
              <a:rPr lang="hu-HU" sz="2400" i="1" dirty="0" err="1">
                <a:solidFill>
                  <a:srgbClr val="FF0000"/>
                </a:solidFill>
              </a:rPr>
              <a:t>a</a:t>
            </a:r>
            <a:r>
              <a:rPr lang="hu-HU" sz="2400" i="1" dirty="0" err="1"/>
              <a:t>ni</a:t>
            </a:r>
            <a:r>
              <a:rPr lang="hu-HU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Szelezsény</a:t>
            </a:r>
            <a:r>
              <a:rPr lang="hu-HU" sz="2400" dirty="0"/>
              <a:t> — +1209/17. sz.: </a:t>
            </a:r>
            <a:r>
              <a:rPr lang="hu-HU" sz="2400" i="1" dirty="0" err="1">
                <a:solidFill>
                  <a:srgbClr val="FF0000"/>
                </a:solidFill>
              </a:rPr>
              <a:t>Zel</a:t>
            </a:r>
            <a:r>
              <a:rPr lang="hu-HU" sz="2400" i="1" dirty="0" err="1"/>
              <a:t>es</a:t>
            </a:r>
            <a:r>
              <a:rPr lang="hu-HU" sz="2400" i="1" dirty="0" err="1">
                <a:solidFill>
                  <a:srgbClr val="FF0000"/>
                </a:solidFill>
              </a:rPr>
              <a:t>e</a:t>
            </a:r>
            <a:r>
              <a:rPr lang="hu-HU" sz="2400" i="1" dirty="0" err="1"/>
              <a:t>n</a:t>
            </a:r>
            <a:r>
              <a:rPr lang="hu-HU" sz="2400" i="1" dirty="0"/>
              <a:t> &lt; </a:t>
            </a:r>
            <a:r>
              <a:rPr lang="hu-HU" sz="2400" dirty="0"/>
              <a:t>ősszláv</a:t>
            </a:r>
            <a:r>
              <a:rPr lang="hu-HU" sz="2400" i="1" dirty="0"/>
              <a:t> *</a:t>
            </a:r>
            <a:r>
              <a:rPr lang="hu-HU" sz="2400" i="1" dirty="0" err="1">
                <a:solidFill>
                  <a:srgbClr val="FF0000"/>
                </a:solidFill>
              </a:rPr>
              <a:t>Sl</a:t>
            </a:r>
            <a:r>
              <a:rPr lang="hu-HU" sz="2400" i="1" dirty="0" err="1"/>
              <a:t>ęž</a:t>
            </a:r>
            <a:r>
              <a:rPr lang="hu-HU" sz="2400" i="1" dirty="0" err="1">
                <a:solidFill>
                  <a:srgbClr val="FF0000"/>
                </a:solidFill>
              </a:rPr>
              <a:t>a</a:t>
            </a:r>
            <a:r>
              <a:rPr lang="hu-HU" sz="2400" i="1" dirty="0" err="1"/>
              <a:t>ne</a:t>
            </a:r>
            <a:r>
              <a:rPr lang="hu-HU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Kelecsény</a:t>
            </a:r>
            <a:r>
              <a:rPr lang="hu-HU" sz="2400" dirty="0"/>
              <a:t> — 1209: </a:t>
            </a:r>
            <a:r>
              <a:rPr lang="hu-HU" sz="2400" i="1" dirty="0" err="1">
                <a:solidFill>
                  <a:srgbClr val="FF0000"/>
                </a:solidFill>
              </a:rPr>
              <a:t>Chel</a:t>
            </a:r>
            <a:r>
              <a:rPr lang="hu-HU" sz="2400" i="1" dirty="0" err="1"/>
              <a:t>ec</a:t>
            </a:r>
            <a:r>
              <a:rPr lang="hu-HU" sz="2400" i="1" dirty="0" err="1">
                <a:solidFill>
                  <a:srgbClr val="FF0000"/>
                </a:solidFill>
              </a:rPr>
              <a:t>e</a:t>
            </a:r>
            <a:r>
              <a:rPr lang="hu-HU" sz="2400" i="1" dirty="0" err="1"/>
              <a:t>n</a:t>
            </a:r>
            <a:r>
              <a:rPr lang="hu-HU" sz="2400" i="1" dirty="0"/>
              <a:t> &lt; </a:t>
            </a:r>
            <a:r>
              <a:rPr lang="hu-HU" sz="2400" dirty="0"/>
              <a:t>szláv</a:t>
            </a:r>
            <a:r>
              <a:rPr lang="hu-HU" sz="2400" i="1" dirty="0"/>
              <a:t> </a:t>
            </a:r>
            <a:r>
              <a:rPr lang="hu-HU" sz="2400" i="1" dirty="0" err="1">
                <a:solidFill>
                  <a:srgbClr val="FF0000"/>
                </a:solidFill>
              </a:rPr>
              <a:t>Kl</a:t>
            </a:r>
            <a:r>
              <a:rPr lang="hu-HU" sz="2400" i="1" dirty="0" err="1"/>
              <a:t>eč</a:t>
            </a:r>
            <a:r>
              <a:rPr lang="hu-HU" sz="2400" i="1" dirty="0" err="1">
                <a:solidFill>
                  <a:srgbClr val="FF0000"/>
                </a:solidFill>
              </a:rPr>
              <a:t>a</a:t>
            </a:r>
            <a:r>
              <a:rPr lang="hu-HU" sz="2400" i="1" dirty="0" err="1"/>
              <a:t>ny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Piliske — 1295: </a:t>
            </a:r>
            <a:r>
              <a:rPr lang="hu-HU" sz="2400" i="1" dirty="0">
                <a:solidFill>
                  <a:srgbClr val="FF0000"/>
                </a:solidFill>
              </a:rPr>
              <a:t>Pil</a:t>
            </a:r>
            <a:r>
              <a:rPr lang="hu-HU" sz="2400" i="1" dirty="0"/>
              <a:t>isk</a:t>
            </a:r>
            <a:r>
              <a:rPr lang="hu-HU" sz="2400" i="1" dirty="0">
                <a:solidFill>
                  <a:srgbClr val="FF0000"/>
                </a:solidFill>
              </a:rPr>
              <a:t>e</a:t>
            </a:r>
            <a:r>
              <a:rPr lang="hu-HU" sz="2400" i="1" dirty="0"/>
              <a:t> &lt; </a:t>
            </a:r>
            <a:r>
              <a:rPr lang="hu-HU" sz="2400" dirty="0"/>
              <a:t>1253: </a:t>
            </a:r>
            <a:r>
              <a:rPr lang="hu-HU" sz="2400" i="1" dirty="0" err="1">
                <a:solidFill>
                  <a:srgbClr val="FF0000"/>
                </a:solidFill>
              </a:rPr>
              <a:t>Pl</a:t>
            </a:r>
            <a:r>
              <a:rPr lang="hu-HU" sz="2400" i="1" dirty="0" err="1"/>
              <a:t>ysk</a:t>
            </a:r>
            <a:r>
              <a:rPr lang="hu-HU" sz="2400" i="1" dirty="0" err="1">
                <a:solidFill>
                  <a:srgbClr val="FF0000"/>
                </a:solidFill>
              </a:rPr>
              <a:t>a</a:t>
            </a:r>
            <a:r>
              <a:rPr lang="hu-HU" sz="2400" i="1" dirty="0"/>
              <a:t> &lt; ősszláv *</a:t>
            </a:r>
            <a:r>
              <a:rPr lang="hu-HU" sz="2400" i="1" dirty="0" err="1"/>
              <a:t>plěšь</a:t>
            </a:r>
            <a:r>
              <a:rPr lang="hu-HU" sz="2400" dirty="0"/>
              <a:t> + </a:t>
            </a:r>
            <a:r>
              <a:rPr lang="hu-HU" sz="2400" i="1" dirty="0"/>
              <a:t>-</a:t>
            </a:r>
            <a:r>
              <a:rPr lang="hu-HU" sz="2400" i="1" dirty="0" err="1"/>
              <a:t>ъka</a:t>
            </a:r>
            <a:r>
              <a:rPr lang="hu-HU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284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0570-6DCF-56CE-C53D-3B598724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7BF74-1164-9BC3-4E4C-081B94EB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Zsitva völgyének ómagyar kori helynévmintázata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0CBE-E7E4-2643-433E-FD7048CF4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 helynevek eredet szerinti megoszlása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alsó szakasz               felső szakasz</a:t>
            </a:r>
            <a:endParaRPr lang="en-HU" sz="24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E59CB99-E5E8-0838-3AD5-97E26E78F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976" y="2528434"/>
            <a:ext cx="5220429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1A5DA-5220-8808-2533-544FB8333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CF4B-BBB4-FB24-D747-8A98A99E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Zsitva völgyének ómagyar kori helynévmintázata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60E6A-8A17-BF75-16BC-A8144FD30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 magyar eredetű nevek tipológiai megoszlása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alsó szakasz     felső szakasz</a:t>
            </a:r>
            <a:endParaRPr lang="en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E7954E7-127E-0E6C-B7B6-65319D405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227" y="2073521"/>
            <a:ext cx="5191850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8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3614F-4C16-1C99-4453-697404559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284A-1E33-31AA-853D-6492F4800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helynevek mint történeti források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F4071-4242-159B-E54E-4D81BFA9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Tihanyi összeírás, 1211.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in villa </a:t>
            </a:r>
            <a:r>
              <a:rPr lang="hu-HU" sz="2400" i="1" dirty="0" err="1"/>
              <a:t>Fuzegy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Füzegy</a:t>
            </a:r>
            <a:r>
              <a:rPr lang="hu-HU" sz="2400" i="1" dirty="0"/>
              <a:t> – </a:t>
            </a:r>
            <a:r>
              <a:rPr lang="hu-HU" sz="2400" dirty="0"/>
              <a:t>1055: </a:t>
            </a:r>
            <a:r>
              <a:rPr lang="hu-HU" sz="2400" i="1" dirty="0" err="1"/>
              <a:t>fizeg</a:t>
            </a:r>
            <a:r>
              <a:rPr lang="hu-HU" sz="2400" i="1" dirty="0"/>
              <a:t> ~ </a:t>
            </a:r>
            <a:r>
              <a:rPr lang="hu-HU" sz="2400" i="1" dirty="0" err="1"/>
              <a:t>fyzeg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Disznó – 1055:</a:t>
            </a:r>
            <a:r>
              <a:rPr lang="hu-HU" sz="2400" i="1" dirty="0"/>
              <a:t> </a:t>
            </a:r>
            <a:r>
              <a:rPr lang="hu-HU" sz="2400" i="1" dirty="0" err="1"/>
              <a:t>gesnov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Apáti – 1267/1297: </a:t>
            </a:r>
            <a:r>
              <a:rPr lang="hu-HU" sz="2400" i="1" dirty="0" err="1"/>
              <a:t>Apaty</a:t>
            </a:r>
            <a:endParaRPr lang="en-HU" sz="2400" i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3220515-2650-5B17-63BC-BFE911187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010" y="1161289"/>
            <a:ext cx="5899702" cy="5177289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FF3B9393-72E1-3BBF-60AF-5600EAA17EAE}"/>
              </a:ext>
            </a:extLst>
          </p:cNvPr>
          <p:cNvSpPr/>
          <p:nvPr/>
        </p:nvSpPr>
        <p:spPr>
          <a:xfrm>
            <a:off x="9363456" y="5349240"/>
            <a:ext cx="996696" cy="41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0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6DF0-2531-F5CE-6AC1-924EB1397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;p3">
            <a:extLst>
              <a:ext uri="{FF2B5EF4-FFF2-40B4-BE49-F238E27FC236}">
                <a16:creationId xmlns:a16="http://schemas.microsoft.com/office/drawing/2014/main" id="{34CCE0E3-E14A-889F-14F9-BB64D9836250}"/>
              </a:ext>
            </a:extLst>
          </p:cNvPr>
          <p:cNvSpPr txBox="1">
            <a:spLocks/>
          </p:cNvSpPr>
          <p:nvPr/>
        </p:nvSpPr>
        <p:spPr>
          <a:xfrm>
            <a:off x="300037" y="873911"/>
            <a:ext cx="6893977" cy="165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800" b="0" i="0" u="none" strike="noStrike" cap="none">
                <a:solidFill>
                  <a:schemeClr val="bg1"/>
                </a:solidFill>
                <a:latin typeface="Amen Display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dirty="0">
                <a:solidFill>
                  <a:srgbClr val="E745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48041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8D27B-2B66-1982-7F03-8CA53BF2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7F23-E6B1-74E4-4266-D7D2A350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/>
              <a:t>A helynevek nyelvi elemzése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15ED-E235-9E58-227C-22F889FAF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helynév-etimológia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helynév-tipológia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abszolút kronológia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relatív kronológia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HU" sz="2400" i="1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0C84816-2601-8CFF-FE77-00F726CD1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60" y="1069423"/>
            <a:ext cx="6747734" cy="522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F58CF-8621-150E-7FA6-8DA9E36B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CDE0-CE88-8DF7-B26A-AF5779D4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helynevek nyelvi elemzése</a:t>
            </a:r>
            <a:endParaRPr lang="en-HU" sz="32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348521-0F9A-2C6F-922C-CD375E11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88" y="1545903"/>
            <a:ext cx="11620500" cy="463106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altLang="hu-HU" sz="8800" dirty="0">
                <a:latin typeface="Ariel"/>
              </a:rPr>
              <a:t>Bihar megye településnév-típusai</a:t>
            </a:r>
          </a:p>
          <a:p>
            <a:pPr marL="0" indent="0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sz="8800" dirty="0">
                <a:latin typeface="Ariel"/>
              </a:rPr>
              <a:t>	12. sz. vége	         14. sz. vége	          16. sz. vége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hu-HU" altLang="hu-HU" sz="8800" dirty="0">
              <a:latin typeface="Ariel"/>
            </a:endParaRPr>
          </a:p>
          <a:p>
            <a:pPr marL="0" indent="0" algn="ctr">
              <a:lnSpc>
                <a:spcPct val="120000"/>
              </a:lnSpc>
              <a:buNone/>
            </a:pPr>
            <a:br>
              <a:rPr lang="hu-HU" sz="8800" b="1" dirty="0"/>
            </a:br>
            <a:br>
              <a:rPr lang="hu-HU" altLang="hu-HU" sz="8800" dirty="0"/>
            </a:br>
            <a:endParaRPr lang="hu-HU" sz="8800" dirty="0"/>
          </a:p>
          <a:p>
            <a:pPr marL="0" indent="0">
              <a:lnSpc>
                <a:spcPct val="120000"/>
              </a:lnSpc>
              <a:buNone/>
            </a:pPr>
            <a:r>
              <a:rPr lang="hu-HU" sz="2000" dirty="0"/>
              <a:t>	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2000" dirty="0"/>
              <a:t>					</a:t>
            </a:r>
            <a:endParaRPr lang="en-HU" i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B0F9463-F978-F3D0-9BE5-DC2349AE4F5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9226" r="61122" b="15844"/>
          <a:stretch/>
        </p:blipFill>
        <p:spPr bwMode="auto">
          <a:xfrm>
            <a:off x="908509" y="2637405"/>
            <a:ext cx="2011680" cy="204216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4630D8B-3B0C-14E5-752C-ACC4A066B3D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4" t="10336" r="27573" b="2584"/>
          <a:stretch/>
        </p:blipFill>
        <p:spPr bwMode="auto">
          <a:xfrm>
            <a:off x="3300436" y="2637405"/>
            <a:ext cx="2272017" cy="204216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FB8B37D-06F6-DC88-2502-BF2F351A5B2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2" t="8771" r="29824" b="3210"/>
          <a:stretch/>
        </p:blipFill>
        <p:spPr bwMode="auto">
          <a:xfrm>
            <a:off x="5952701" y="2637405"/>
            <a:ext cx="2265379" cy="204216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227DAE5-9C33-CA31-4ABF-B63AD0398AB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9" t="24604" r="26120" b="19757"/>
          <a:stretch/>
        </p:blipFill>
        <p:spPr bwMode="auto">
          <a:xfrm>
            <a:off x="8693197" y="1279768"/>
            <a:ext cx="2877773" cy="339979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162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CF269-DE8E-A68D-A72E-F7D9900D6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7AEA-4A36-8859-51D8-E4A27112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helynevek nyelvi elemzése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7391F-C789-D3D9-CCE3-2A4A2DD1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helynév-etimológia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helynév-tipológia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abszolút kronológia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relatív kronológia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helynév-rekonstrukció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HU" sz="2400" i="1" dirty="0"/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56CAE7C1-03AB-AAD0-02EE-6409D7D724D3}"/>
              </a:ext>
            </a:extLst>
          </p:cNvPr>
          <p:cNvSpPr/>
          <p:nvPr/>
        </p:nvSpPr>
        <p:spPr>
          <a:xfrm>
            <a:off x="1389888" y="3264408"/>
            <a:ext cx="484632" cy="6217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86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A8103-1F46-B69F-CED8-843830F5B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32E7-E771-4EC9-7A30-63E41FFDC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helynevek mint történeti források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F62DB-8B09-E1FC-EAEA-F9D0708EA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Tihanyi összeírás, 1211.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in villa </a:t>
            </a:r>
            <a:r>
              <a:rPr lang="hu-HU" sz="2400" i="1" dirty="0" err="1"/>
              <a:t>Fuzegy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Füzegy</a:t>
            </a:r>
            <a:r>
              <a:rPr lang="hu-HU" sz="2400" i="1" dirty="0"/>
              <a:t> – </a:t>
            </a:r>
            <a:r>
              <a:rPr lang="hu-HU" sz="2400" dirty="0"/>
              <a:t>1055: </a:t>
            </a:r>
            <a:r>
              <a:rPr lang="hu-HU" sz="2400" i="1" dirty="0" err="1"/>
              <a:t>fizeg</a:t>
            </a:r>
            <a:r>
              <a:rPr lang="hu-HU" sz="2400" i="1" dirty="0"/>
              <a:t> ~ </a:t>
            </a:r>
            <a:r>
              <a:rPr lang="hu-HU" sz="2400" i="1" dirty="0" err="1"/>
              <a:t>fyzeg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Disznó – 1055:</a:t>
            </a:r>
            <a:r>
              <a:rPr lang="hu-HU" sz="2400" i="1" dirty="0"/>
              <a:t> </a:t>
            </a:r>
            <a:r>
              <a:rPr lang="hu-HU" sz="2400" i="1" dirty="0" err="1"/>
              <a:t>gesnov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Apáti – 1267/1297: </a:t>
            </a:r>
            <a:r>
              <a:rPr lang="hu-HU" sz="2400" i="1" dirty="0" err="1"/>
              <a:t>Apaty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Mogyoró-kerék – 1211: </a:t>
            </a:r>
            <a:r>
              <a:rPr lang="hu-HU" sz="2400" i="1" dirty="0" err="1"/>
              <a:t>munorau</a:t>
            </a:r>
            <a:r>
              <a:rPr lang="hu-HU" sz="2400" i="1" dirty="0"/>
              <a:t> </a:t>
            </a:r>
            <a:r>
              <a:rPr lang="hu-HU" sz="2400" i="1" dirty="0" err="1"/>
              <a:t>kereku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/>
              <a:t>Füzegy</a:t>
            </a:r>
            <a:r>
              <a:rPr lang="hu-HU" sz="2400" dirty="0"/>
              <a:t> aszója – 1211: </a:t>
            </a:r>
            <a:r>
              <a:rPr lang="hu-HU" sz="2400" i="1" dirty="0" err="1"/>
              <a:t>fizeg</a:t>
            </a:r>
            <a:r>
              <a:rPr lang="hu-HU" sz="2400" i="1" dirty="0"/>
              <a:t> </a:t>
            </a:r>
            <a:r>
              <a:rPr lang="hu-HU" sz="2400" i="1" dirty="0" err="1"/>
              <a:t>azaa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Ölyves megyéje – 1211: </a:t>
            </a:r>
            <a:r>
              <a:rPr lang="hu-HU" sz="2400" i="1" dirty="0" err="1"/>
              <a:t>uluues</a:t>
            </a:r>
            <a:r>
              <a:rPr lang="hu-HU" sz="2400" i="1" dirty="0"/>
              <a:t> </a:t>
            </a:r>
            <a:r>
              <a:rPr lang="hu-HU" sz="2400" i="1" dirty="0" err="1"/>
              <a:t>megaia</a:t>
            </a:r>
            <a:endParaRPr lang="hu-HU" sz="2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HU" sz="2400" i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F3028DC-5DB9-CCAA-CCEB-BBAD522E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010" y="1161289"/>
            <a:ext cx="5899702" cy="5177289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7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7DFA2-926D-D821-11DE-D5A13C84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2B27-60D4-F7B7-D9B4-577C2A637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helynevek mint történeti források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5460A-9195-0B18-DE1E-562278F6D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helynévmintázatok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 névhasználó közösség(</a:t>
            </a:r>
            <a:r>
              <a:rPr lang="hu-HU" sz="2400" dirty="0" err="1"/>
              <a:t>ek</a:t>
            </a:r>
            <a:r>
              <a:rPr lang="hu-HU" sz="2400" dirty="0"/>
              <a:t>) nyelve(i)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 nyelvi térszerkezet feltárása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az etnikai térszerkezet feltárása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HU" sz="2400" dirty="0"/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5401A380-AFE6-90CC-B7D2-08CD01D231F8}"/>
              </a:ext>
            </a:extLst>
          </p:cNvPr>
          <p:cNvSpPr/>
          <p:nvPr/>
        </p:nvSpPr>
        <p:spPr>
          <a:xfrm>
            <a:off x="5824044" y="2089404"/>
            <a:ext cx="484632" cy="6217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A790A4C1-3725-B1F6-6547-DCF9A0CE421C}"/>
              </a:ext>
            </a:extLst>
          </p:cNvPr>
          <p:cNvSpPr/>
          <p:nvPr/>
        </p:nvSpPr>
        <p:spPr>
          <a:xfrm>
            <a:off x="5861875" y="3255264"/>
            <a:ext cx="484632" cy="6217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yíl: lefelé mutató 5">
            <a:extLst>
              <a:ext uri="{FF2B5EF4-FFF2-40B4-BE49-F238E27FC236}">
                <a16:creationId xmlns:a16="http://schemas.microsoft.com/office/drawing/2014/main" id="{0321B46E-E4A4-7F80-E28D-FEB512BA31F8}"/>
              </a:ext>
            </a:extLst>
          </p:cNvPr>
          <p:cNvSpPr/>
          <p:nvPr/>
        </p:nvSpPr>
        <p:spPr>
          <a:xfrm>
            <a:off x="5861875" y="4343400"/>
            <a:ext cx="484632" cy="6217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5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6C50B-6E0D-84CC-2264-A3CC9B79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8DEF-8D6C-01D9-47E5-7E80BA1E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3"/>
            <a:ext cx="11059512" cy="608396"/>
          </a:xfrm>
        </p:spPr>
        <p:txBody>
          <a:bodyPr>
            <a:normAutofit/>
          </a:bodyPr>
          <a:lstStyle/>
          <a:p>
            <a:r>
              <a:rPr lang="hu-HU" sz="3200" b="1" dirty="0"/>
              <a:t>A helynévfajták eltérő forrásértéke</a:t>
            </a:r>
            <a:endParaRPr lang="en-H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D9E8A-91FA-4325-C226-5037E8D2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1271016"/>
            <a:ext cx="11619806" cy="4905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víznevek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		— csekély nyelvi azonosító erő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</a:t>
            </a:r>
            <a:r>
              <a:rPr lang="hu-HU" sz="2400" dirty="0" err="1"/>
              <a:t>mikronevek</a:t>
            </a: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– településnevek</a:t>
            </a:r>
            <a:endParaRPr lang="en-HU" sz="2400" dirty="0"/>
          </a:p>
        </p:txBody>
      </p:sp>
    </p:spTree>
    <p:extLst>
      <p:ext uri="{BB962C8B-B14F-4D97-AF65-F5344CB8AC3E}">
        <p14:creationId xmlns:p14="http://schemas.microsoft.com/office/powerpoint/2010/main" val="212623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E3C6B-88EB-972E-4FD4-307DC3594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4B76-D024-E2B2-1BCB-38CA4445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2" y="552091"/>
            <a:ext cx="4755224" cy="1075542"/>
          </a:xfrm>
        </p:spPr>
        <p:txBody>
          <a:bodyPr anchor="b">
            <a:normAutofit/>
          </a:bodyPr>
          <a:lstStyle/>
          <a:p>
            <a:r>
              <a:rPr lang="hu-HU" sz="3200" b="1" dirty="0"/>
              <a:t>A helynévfajták </a:t>
            </a:r>
            <a:br>
              <a:rPr lang="hu-HU" sz="3200" b="1" dirty="0"/>
            </a:br>
            <a:r>
              <a:rPr lang="hu-HU" sz="3200" b="1" dirty="0"/>
              <a:t>eltérő forrásértéke</a:t>
            </a:r>
            <a:endParaRPr lang="en-HU" sz="3200" b="1" dirty="0"/>
          </a:p>
        </p:txBody>
      </p:sp>
      <p:pic>
        <p:nvPicPr>
          <p:cNvPr id="5" name="Kép 4" descr="A képen szöveg, térkép, atlasz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5B00AC8-6560-D544-E500-4757DC53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" r="28984"/>
          <a:stretch>
            <a:fillRect/>
          </a:stretch>
        </p:blipFill>
        <p:spPr>
          <a:xfrm>
            <a:off x="5666691" y="0"/>
            <a:ext cx="6809117" cy="685798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A15A-0C1D-9D1B-8F4F-6218E5233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552" y="2283424"/>
            <a:ext cx="4461474" cy="35855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hu-HU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F1D0A8B-03C5-CB45-4245-120BC960D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39" y="2582403"/>
            <a:ext cx="3943900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6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ZAROD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570</Words>
  <Application>Microsoft Office PowerPoint</Application>
  <PresentationFormat>Szélesvásznú</PresentationFormat>
  <Paragraphs>208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Arial</vt:lpstr>
      <vt:lpstr>Ariel</vt:lpstr>
      <vt:lpstr>Play</vt:lpstr>
      <vt:lpstr>Times New Roman</vt:lpstr>
      <vt:lpstr>Office Theme</vt:lpstr>
      <vt:lpstr>ZARODIA</vt:lpstr>
      <vt:lpstr>Helynévmintázatok etnikumtörténeti  hátteréről</vt:lpstr>
      <vt:lpstr>A helynevek mint történeti források</vt:lpstr>
      <vt:lpstr>A helynevek nyelvi elemzése</vt:lpstr>
      <vt:lpstr>A helynevek nyelvi elemzése</vt:lpstr>
      <vt:lpstr>A helynevek nyelvi elemzése</vt:lpstr>
      <vt:lpstr>A helynevek mint történeti források</vt:lpstr>
      <vt:lpstr>A helynevek mint történeti források</vt:lpstr>
      <vt:lpstr>A helynévfajták eltérő forrásértéke</vt:lpstr>
      <vt:lpstr>A helynévfajták  eltérő forrásértéke</vt:lpstr>
      <vt:lpstr>A helynévfajták eltérő forrásértéke</vt:lpstr>
      <vt:lpstr>A helynévmintázatok vizsgálata</vt:lpstr>
      <vt:lpstr>A Bakonyalja ómagyar kori helynévmintázata</vt:lpstr>
      <vt:lpstr>A Bakonyalja ómagyar kori helynévmintázata</vt:lpstr>
      <vt:lpstr>A Zsitva völgyének ómagyar kori helynévmintázata</vt:lpstr>
      <vt:lpstr>A Zsitva völgyének ómagyar kori helynévmintázata   településnevek       víz- és mikronevek</vt:lpstr>
      <vt:lpstr>A Zsitva völgyének ómagyar kori helynévmintázata</vt:lpstr>
      <vt:lpstr>A Zsitva völgyének ómagyar kori helynévmintázata</vt:lpstr>
      <vt:lpstr>A Zsitva völgyének ómagyar kori helynévmintázata</vt:lpstr>
      <vt:lpstr>A Zsitva völgyének ómagyar kori helynévmintázata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 et homini lorem ipsum</dc:title>
  <dc:creator>Szabó Éva</dc:creator>
  <cp:lastModifiedBy>Dr. Hoffmann István Nándor</cp:lastModifiedBy>
  <cp:revision>35</cp:revision>
  <dcterms:created xsi:type="dcterms:W3CDTF">2025-02-04T13:22:51Z</dcterms:created>
  <dcterms:modified xsi:type="dcterms:W3CDTF">2025-06-10T19:30:45Z</dcterms:modified>
</cp:coreProperties>
</file>