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5" r:id="rId2"/>
    <p:sldId id="261" r:id="rId3"/>
    <p:sldId id="468" r:id="rId4"/>
    <p:sldId id="474" r:id="rId5"/>
    <p:sldId id="266" r:id="rId6"/>
    <p:sldId id="471" r:id="rId7"/>
    <p:sldId id="267" r:id="rId8"/>
    <p:sldId id="475" r:id="rId9"/>
    <p:sldId id="472" r:id="rId10"/>
    <p:sldId id="470" r:id="rId11"/>
    <p:sldId id="473" r:id="rId12"/>
    <p:sldId id="476" r:id="rId13"/>
    <p:sldId id="262" r:id="rId14"/>
    <p:sldId id="260" r:id="rId15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20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5DEEE-884B-4F0B-8909-D91964DE2D4F}" type="datetimeFigureOut">
              <a:rPr lang="en-US" smtClean="0"/>
              <a:pPr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CF64EE-1C62-443C-B54A-ABF31C9584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3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CF64EE-1C62-443C-B54A-ABF31C9584C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5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3429E-D371-46DB-82DF-8D7EA7EB31ED}" type="datetimeFigureOut">
              <a:rPr lang="hu-HU" smtClean="0"/>
              <a:pPr/>
              <a:t>2025. 11. 19.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6A46D-16CB-4FA0-BCC3-92B3D33BEB4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41E5B-7130-27E1-864D-872F77CA5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C6844-6099-AC76-82F0-130CF4CC2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BBB33-7DD1-583E-D248-A80656F8C3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385"/>
            <a:ext cx="9144000" cy="647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2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9CEFB-5151-815E-6AC8-627A7EE16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3CB085C-1170-D4D7-0938-CDCA865AD74C}"/>
              </a:ext>
            </a:extLst>
          </p:cNvPr>
          <p:cNvSpPr txBox="1"/>
          <p:nvPr/>
        </p:nvSpPr>
        <p:spPr>
          <a:xfrm>
            <a:off x="1351550" y="260648"/>
            <a:ext cx="6066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nyelvészeti megközelítés várt </a:t>
            </a:r>
            <a:r>
              <a:rPr lang="en-GB" sz="2400" dirty="0" err="1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eredm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ényei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445E490-0080-244C-F363-32CB199DFFA5}"/>
              </a:ext>
            </a:extLst>
          </p:cNvPr>
          <p:cNvSpPr txBox="1"/>
          <p:nvPr/>
        </p:nvSpPr>
        <p:spPr>
          <a:xfrm>
            <a:off x="467544" y="1124744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3528" y="2060848"/>
            <a:ext cx="826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 határrészek nyelvi alapú kijelölése párbeszéd lehetőségét teremtheti a történeti célú</a:t>
            </a:r>
          </a:p>
          <a:p>
            <a:r>
              <a:rPr lang="hu-HU" dirty="0"/>
              <a:t>tudományterületek eredményeivel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60393736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9CEFB-5151-815E-6AC8-627A7EE16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3CB085C-1170-D4D7-0938-CDCA865AD74C}"/>
              </a:ext>
            </a:extLst>
          </p:cNvPr>
          <p:cNvSpPr txBox="1"/>
          <p:nvPr/>
        </p:nvSpPr>
        <p:spPr>
          <a:xfrm>
            <a:off x="1351550" y="260648"/>
            <a:ext cx="5301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</a:t>
            </a:r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nyelvészeti megközelítés összegzése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445E490-0080-244C-F363-32CB199DFFA5}"/>
              </a:ext>
            </a:extLst>
          </p:cNvPr>
          <p:cNvSpPr txBox="1"/>
          <p:nvPr/>
        </p:nvSpPr>
        <p:spPr>
          <a:xfrm>
            <a:off x="467544" y="1124744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Helynév-etimológiai szótárak hasznosíthatósága</a:t>
            </a:r>
          </a:p>
          <a:p>
            <a:endParaRPr lang="hu-HU" dirty="0"/>
          </a:p>
          <a:p>
            <a:r>
              <a:rPr lang="hu-HU" dirty="0"/>
              <a:t>Az Árpád-kor és a török hódoltságot megelőző érett középkor településhálózatáról alkotott kép árnyalása</a:t>
            </a:r>
          </a:p>
          <a:p>
            <a:r>
              <a:rPr lang="hu-HU" dirty="0"/>
              <a:t>Az egykori határ kiterjedésének problematizálása és lehetséges ábrázolása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Új perspektívák az elpusztásodott települések kutatásában</a:t>
            </a:r>
          </a:p>
          <a:p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393736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67544" y="2367171"/>
            <a:ext cx="53285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Köszönjük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megtisztelő</a:t>
            </a:r>
          </a:p>
          <a:p>
            <a:r>
              <a:rPr lang="hu-HU" sz="4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	figyelmüket!</a:t>
            </a:r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23728" y="764704"/>
            <a:ext cx="7305205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Nagyszalonta környezetének </a:t>
            </a:r>
          </a:p>
          <a:p>
            <a:r>
              <a:rPr lang="hu-HU" sz="4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elpusztult települései. </a:t>
            </a:r>
          </a:p>
          <a:p>
            <a:r>
              <a:rPr lang="hu-HU" sz="4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Vásári vizsgálata nyelvészeti </a:t>
            </a:r>
          </a:p>
          <a:p>
            <a:r>
              <a:rPr lang="hu-HU" sz="4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és régészeti-történeti </a:t>
            </a:r>
          </a:p>
          <a:p>
            <a:r>
              <a:rPr lang="hu-HU" sz="4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vonatkozásban</a:t>
            </a:r>
          </a:p>
          <a:p>
            <a:endParaRPr lang="hu-HU" sz="2800" dirty="0">
              <a:solidFill>
                <a:schemeClr val="bg2">
                  <a:lumMod val="50000"/>
                </a:schemeClr>
              </a:solidFill>
              <a:latin typeface="Georgia" pitchFamily="18" charset="0"/>
            </a:endParaRPr>
          </a:p>
          <a:p>
            <a:r>
              <a:rPr lang="hu-HU" sz="28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 </a:t>
            </a: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Mihálka Nándor, PBMET, AJEM</a:t>
            </a:r>
          </a:p>
          <a:p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 </a:t>
            </a:r>
            <a:r>
              <a:rPr lang="en-GB" sz="2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</a:t>
            </a:r>
            <a:r>
              <a:rPr lang="hu-HU" sz="20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Szalók Balázs Dávid, DE–MTA-MNHP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699792" y="5301208"/>
            <a:ext cx="51395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2025. november 14.</a:t>
            </a:r>
          </a:p>
          <a:p>
            <a:r>
              <a:rPr lang="hu-H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orgia" pitchFamily="18" charset="0"/>
              </a:rPr>
              <a:t>Nagyvárad, PKE, VIII. Partium-konferencia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C3A63B-93AA-E540-4E23-276F60D537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342"/>
            <a:ext cx="9144000" cy="584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86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3295E-0E28-8836-BF30-0A22B51F9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11CBD8-7432-3C3B-CE36-0B583695FB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12" y="281667"/>
            <a:ext cx="8032176" cy="629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946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2B8EB1-98F5-626B-1A02-877BEECFF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A1E3324-2481-4999-74F0-497BE7FDF8B9}"/>
              </a:ext>
            </a:extLst>
          </p:cNvPr>
          <p:cNvSpPr txBox="1"/>
          <p:nvPr/>
        </p:nvSpPr>
        <p:spPr>
          <a:xfrm>
            <a:off x="395536" y="260648"/>
            <a:ext cx="7712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	Helynévkontinuitási vizsgálat és feltétele: </a:t>
            </a:r>
          </a:p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     a helynévrekonstrukciós eljárás a helynévkutatásban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635E874-2416-F968-8028-765E3A20CFCA}"/>
              </a:ext>
            </a:extLst>
          </p:cNvPr>
          <p:cNvSpPr txBox="1"/>
          <p:nvPr/>
        </p:nvSpPr>
        <p:spPr>
          <a:xfrm>
            <a:off x="1295636" y="1427963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Névtan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11FF4-A562-37DC-3320-8CE76C47467F}"/>
              </a:ext>
            </a:extLst>
          </p:cNvPr>
          <p:cNvSpPr txBox="1"/>
          <p:nvPr/>
        </p:nvSpPr>
        <p:spPr>
          <a:xfrm>
            <a:off x="5508104" y="1401005"/>
            <a:ext cx="193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Történettudomány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49D294-FDFB-D3D6-03C5-0592F0B46B89}"/>
              </a:ext>
            </a:extLst>
          </p:cNvPr>
          <p:cNvSpPr txBox="1"/>
          <p:nvPr/>
        </p:nvSpPr>
        <p:spPr>
          <a:xfrm>
            <a:off x="2625184" y="2426995"/>
            <a:ext cx="3286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Elpusztult települések lokalizálás,</a:t>
            </a:r>
          </a:p>
          <a:p>
            <a:r>
              <a:rPr lang="hu-HU" dirty="0"/>
              <a:t>	helyhez kötése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4FFA01-1E83-C012-3CDC-4562869E4DAB}"/>
              </a:ext>
            </a:extLst>
          </p:cNvPr>
          <p:cNvSpPr txBox="1"/>
          <p:nvPr/>
        </p:nvSpPr>
        <p:spPr>
          <a:xfrm>
            <a:off x="2454473" y="3828482"/>
            <a:ext cx="348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A nyelvtudomány sajátos módszere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3ADD4-2433-19C2-AF3F-47E6FDA6C454}"/>
              </a:ext>
            </a:extLst>
          </p:cNvPr>
          <p:cNvSpPr txBox="1"/>
          <p:nvPr/>
        </p:nvSpPr>
        <p:spPr>
          <a:xfrm>
            <a:off x="2681168" y="4952970"/>
            <a:ext cx="3034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Helynév-rekonstrukciós eljárás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398FCE-F0C6-F200-C91E-AE475A9BD37E}"/>
              </a:ext>
            </a:extLst>
          </p:cNvPr>
          <p:cNvCxnSpPr>
            <a:endCxn id="6" idx="0"/>
          </p:cNvCxnSpPr>
          <p:nvPr/>
        </p:nvCxnSpPr>
        <p:spPr>
          <a:xfrm flipH="1">
            <a:off x="4268647" y="1797295"/>
            <a:ext cx="2103553" cy="629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7F50911-F265-8F89-A4B5-3A3AB21B5767}"/>
              </a:ext>
            </a:extLst>
          </p:cNvPr>
          <p:cNvCxnSpPr/>
          <p:nvPr/>
        </p:nvCxnSpPr>
        <p:spPr>
          <a:xfrm>
            <a:off x="1763688" y="1797295"/>
            <a:ext cx="2376264" cy="629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46DC6AA-E525-3813-3595-BF3294127147}"/>
              </a:ext>
            </a:extLst>
          </p:cNvPr>
          <p:cNvCxnSpPr>
            <a:cxnSpLocks/>
          </p:cNvCxnSpPr>
          <p:nvPr/>
        </p:nvCxnSpPr>
        <p:spPr>
          <a:xfrm>
            <a:off x="4198283" y="2964386"/>
            <a:ext cx="0" cy="864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D50888B-C158-B2AE-293F-BFF0D579A841}"/>
              </a:ext>
            </a:extLst>
          </p:cNvPr>
          <p:cNvCxnSpPr>
            <a:stCxn id="7" idx="2"/>
            <a:endCxn id="8" idx="0"/>
          </p:cNvCxnSpPr>
          <p:nvPr/>
        </p:nvCxnSpPr>
        <p:spPr>
          <a:xfrm flipH="1">
            <a:off x="4198283" y="4197814"/>
            <a:ext cx="1" cy="755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18374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1433B-907B-88DF-E086-8B5FD3906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A5D677-6A01-F106-F104-1ADAD8C60813}"/>
              </a:ext>
            </a:extLst>
          </p:cNvPr>
          <p:cNvSpPr txBox="1"/>
          <p:nvPr/>
        </p:nvSpPr>
        <p:spPr>
          <a:xfrm>
            <a:off x="179512" y="117693"/>
            <a:ext cx="6915932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hu-HU" dirty="0"/>
              <a:t>1. Andacs (R. 30)</a:t>
            </a:r>
          </a:p>
          <a:p>
            <a:r>
              <a:rPr lang="hu-HU" dirty="0"/>
              <a:t>2. Bagd (R. 36)</a:t>
            </a:r>
          </a:p>
          <a:p>
            <a:r>
              <a:rPr lang="hu-HU" dirty="0"/>
              <a:t>3.1. Barmó ~ Barmód (R. 43, 44) ~ Szil 1. (R. 278) </a:t>
            </a:r>
          </a:p>
          <a:p>
            <a:r>
              <a:rPr lang="hu-HU" dirty="0"/>
              <a:t>3.2./ 21. Kisbarmó (R. 43, 155) </a:t>
            </a:r>
          </a:p>
          <a:p>
            <a:r>
              <a:rPr lang="hu-HU" dirty="0"/>
              <a:t>4. Csömek (R. 79) </a:t>
            </a:r>
          </a:p>
          <a:p>
            <a:r>
              <a:rPr lang="hu-HU" dirty="0"/>
              <a:t>5. Ebej (R. 90) </a:t>
            </a:r>
          </a:p>
          <a:p>
            <a:r>
              <a:rPr lang="hu-HU" dirty="0"/>
              <a:t>6. Ér ~ Éri (R. 94) </a:t>
            </a:r>
          </a:p>
          <a:p>
            <a:r>
              <a:rPr lang="hu-HU" dirty="0"/>
              <a:t>7. Keszi (R. 151) ~ Répáskeszi (R. 241) </a:t>
            </a:r>
          </a:p>
          <a:p>
            <a:r>
              <a:rPr lang="hu-HU" dirty="0"/>
              <a:t>8. Kölesér (169) ~ 8.1./24 Kiskölesér (R. 159) ~ 8.2. Nagykölesér (R. 205) </a:t>
            </a:r>
          </a:p>
          <a:p>
            <a:r>
              <a:rPr lang="hu-HU" dirty="0"/>
              <a:t>9. Könej ? (KMHSz. 163) ~ Künej (R. 177) </a:t>
            </a:r>
          </a:p>
          <a:p>
            <a:r>
              <a:rPr lang="hu-HU" dirty="0"/>
              <a:t>10. Mezőgyarak (R. 194) ~ Gyarak (R. 117) ~ Kisgyarak (R. 157) </a:t>
            </a:r>
          </a:p>
          <a:p>
            <a:r>
              <a:rPr lang="hu-HU" dirty="0"/>
              <a:t>11. Mezőpanasz (R. 194) ~ Panasz (R. 223) </a:t>
            </a:r>
          </a:p>
          <a:p>
            <a:r>
              <a:rPr lang="hu-HU" dirty="0"/>
              <a:t>12. Pata (R. 226) ~ Patafa (R. 226) ~ Patafája (R. 227) </a:t>
            </a:r>
          </a:p>
          <a:p>
            <a:r>
              <a:rPr lang="hu-HU" dirty="0"/>
              <a:t>13. Pataősi (R. 227) ~ Ősi 1. (R. 221) </a:t>
            </a:r>
          </a:p>
          <a:p>
            <a:r>
              <a:rPr lang="hu-HU" dirty="0"/>
              <a:t>14. Péterháza (R. 231) </a:t>
            </a:r>
          </a:p>
          <a:p>
            <a:r>
              <a:rPr lang="hu-HU" dirty="0"/>
              <a:t>15. Simonkerék ~ Simonkereke (R. 252) </a:t>
            </a:r>
          </a:p>
          <a:p>
            <a:r>
              <a:rPr lang="hu-HU" dirty="0"/>
              <a:t>16. Szalonta (R. 261), </a:t>
            </a:r>
          </a:p>
          <a:p>
            <a:r>
              <a:rPr lang="hu-HU" dirty="0"/>
              <a:t>17. Szilas ~ Szil 2. (R. 278) ~ Szilbarmó ? (D. 123) </a:t>
            </a:r>
          </a:p>
          <a:p>
            <a:r>
              <a:rPr lang="hu-HU" dirty="0"/>
              <a:t>18.1 Tarcsa (R. 286) ~ Mezőtarcsa (R. 194) ~ 18.1. ? Sziltarcsa (R. 278) </a:t>
            </a:r>
          </a:p>
          <a:p>
            <a:r>
              <a:rPr lang="hu-HU" dirty="0"/>
              <a:t>~ 18.2./22 Kötetarcsa (R. 173) </a:t>
            </a:r>
          </a:p>
          <a:p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19.1. </a:t>
            </a:r>
            <a:r>
              <a:rPr lang="hu-HU" i="1" dirty="0">
                <a:solidFill>
                  <a:schemeClr val="accent6">
                    <a:lumMod val="75000"/>
                  </a:schemeClr>
                </a:solidFill>
              </a:rPr>
              <a:t>Akjel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(R. 19) </a:t>
            </a:r>
            <a:r>
              <a:rPr lang="hu-HU" i="1" dirty="0">
                <a:solidFill>
                  <a:schemeClr val="accent6">
                    <a:lumMod val="75000"/>
                  </a:schemeClr>
                </a:solidFill>
              </a:rPr>
              <a:t>~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Vásár ~ Vásári (R. 316) ~ 19.1 Nagyvásári (209) </a:t>
            </a:r>
          </a:p>
          <a:p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~ 19.2./23 Kisvásári (162) </a:t>
            </a:r>
          </a:p>
          <a:p>
            <a:r>
              <a:rPr lang="hu-HU" dirty="0"/>
              <a:t>20. Vémer (R. 318)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CFDBB-48B8-3F60-B882-1EF76EB26D9A}"/>
              </a:ext>
            </a:extLst>
          </p:cNvPr>
          <p:cNvSpPr txBox="1"/>
          <p:nvPr/>
        </p:nvSpPr>
        <p:spPr>
          <a:xfrm>
            <a:off x="4860032" y="117693"/>
            <a:ext cx="45460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R.</a:t>
            </a:r>
            <a:r>
              <a:rPr lang="en-US" dirty="0"/>
              <a:t>= </a:t>
            </a:r>
            <a:r>
              <a:rPr lang="hu-HU" dirty="0"/>
              <a:t>Rácz Anita</a:t>
            </a:r>
            <a:r>
              <a:rPr lang="en-US" dirty="0"/>
              <a:t> 2022</a:t>
            </a:r>
            <a:r>
              <a:rPr lang="hu-HU" dirty="0"/>
              <a:t>: A régi Bihar vármegye településeinek történeti-etimológiai szótára</a:t>
            </a:r>
          </a:p>
          <a:p>
            <a:r>
              <a:rPr lang="hu-HU" dirty="0"/>
              <a:t>KMHSz. </a:t>
            </a:r>
            <a:r>
              <a:rPr lang="en-US" dirty="0"/>
              <a:t>= </a:t>
            </a:r>
            <a:r>
              <a:rPr lang="hu-HU" dirty="0"/>
              <a:t>Hoffmann–Rácz–Tóth 2005: Korai magyar helynévszótár.</a:t>
            </a:r>
          </a:p>
          <a:p>
            <a:r>
              <a:rPr lang="hu-HU" dirty="0"/>
              <a:t>D. </a:t>
            </a:r>
            <a:r>
              <a:rPr lang="en-US" dirty="0"/>
              <a:t>= </a:t>
            </a:r>
            <a:r>
              <a:rPr lang="hu-HU" dirty="0"/>
              <a:t>Dávid Zoltán 2001: Az 1598. évi házösszerírás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643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607077-FF7C-FBF9-8BCB-3ED0E4E52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0893CD5-7F8C-F916-BF10-A55349BCFE10}"/>
              </a:ext>
            </a:extLst>
          </p:cNvPr>
          <p:cNvSpPr txBox="1"/>
          <p:nvPr/>
        </p:nvSpPr>
        <p:spPr>
          <a:xfrm>
            <a:off x="1351550" y="260648"/>
            <a:ext cx="7236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Helynévbokrosodás és elemzéstörténeti előzmények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572F8241-0290-3253-5923-89F630501E6E}"/>
              </a:ext>
            </a:extLst>
          </p:cNvPr>
          <p:cNvSpPr txBox="1"/>
          <p:nvPr/>
        </p:nvSpPr>
        <p:spPr>
          <a:xfrm>
            <a:off x="395536" y="722313"/>
            <a:ext cx="848032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 lakott helyek, falvak elnéptelenedésével nevük sok esetben nem szűnik meg, továbbélhetnek határrészek, dűlők, vizek, akár újranépesült helyek neveiben (</a:t>
            </a:r>
            <a:r>
              <a:rPr lang="hu-HU" cap="small" dirty="0"/>
              <a:t>Hoffmann</a:t>
            </a:r>
            <a:r>
              <a:rPr lang="hu-HU" dirty="0"/>
              <a:t>: 1984–85)</a:t>
            </a:r>
          </a:p>
          <a:p>
            <a:endParaRPr lang="hu-HU" dirty="0"/>
          </a:p>
          <a:p>
            <a:r>
              <a:rPr lang="hu-HU" dirty="0"/>
              <a:t>A helynévbokrosodás: olyan névkeletkezési folyamat, amely során valamely terület neve újabb helynevek névalkotójává válik (</a:t>
            </a:r>
            <a:r>
              <a:rPr lang="hu-HU" cap="small" dirty="0"/>
              <a:t>Pásztor</a:t>
            </a:r>
            <a:r>
              <a:rPr lang="hu-HU" dirty="0"/>
              <a:t> 2010: 172)</a:t>
            </a:r>
          </a:p>
          <a:p>
            <a:endParaRPr lang="hu-HU" dirty="0"/>
          </a:p>
          <a:p>
            <a:r>
              <a:rPr lang="hu-HU" dirty="0"/>
              <a:t>E. Nagy (2024): </a:t>
            </a:r>
            <a:r>
              <a:rPr lang="hu-HU" i="1" dirty="0"/>
              <a:t>Elpusztult középkori települések a Hortobágyon: Zám, Bágy, Remetekútfő</a:t>
            </a:r>
            <a:endParaRPr lang="hu-HU" dirty="0"/>
          </a:p>
          <a:p>
            <a:endParaRPr lang="hu-HU" dirty="0"/>
          </a:p>
          <a:p>
            <a:r>
              <a:rPr lang="hu-HU" dirty="0"/>
              <a:t>Béres Júlia (2016): </a:t>
            </a:r>
            <a:r>
              <a:rPr lang="hu-HU" i="1" dirty="0"/>
              <a:t>Elpusztult települések és névbokraik az egykori Polgár területén</a:t>
            </a:r>
          </a:p>
          <a:p>
            <a:endParaRPr lang="hu-HU" dirty="0"/>
          </a:p>
          <a:p>
            <a:endParaRPr lang="hu-HU" dirty="0"/>
          </a:p>
          <a:p>
            <a:pPr>
              <a:spcAft>
                <a:spcPts val="300"/>
              </a:spcAft>
            </a:pPr>
            <a:r>
              <a:rPr lang="hu-HU" dirty="0"/>
              <a:t>Szentgyörgyi (2007): 1055: ad </a:t>
            </a:r>
            <a:r>
              <a:rPr lang="hu-HU" dirty="0">
                <a:solidFill>
                  <a:srgbClr val="FF0000"/>
                </a:solidFill>
              </a:rPr>
              <a:t>castelic</a:t>
            </a:r>
            <a:r>
              <a:rPr lang="hu-HU" dirty="0"/>
              <a:t> [-] &amp; feheruuaru rea meneh hodu utu rea </a:t>
            </a:r>
          </a:p>
          <a:p>
            <a:pPr>
              <a:spcAft>
                <a:spcPts val="300"/>
              </a:spcAft>
            </a:pPr>
            <a:r>
              <a:rPr lang="hu-HU" dirty="0"/>
              <a:t>Kesztölc település lokalizálása: Kesztőc-hegy, -oldal, -völgy</a:t>
            </a:r>
          </a:p>
          <a:p>
            <a:pPr>
              <a:spcAft>
                <a:spcPts val="300"/>
              </a:spcAft>
            </a:pPr>
            <a:endParaRPr lang="hu-HU" dirty="0"/>
          </a:p>
          <a:p>
            <a:pPr>
              <a:spcAft>
                <a:spcPts val="300"/>
              </a:spcAft>
            </a:pPr>
            <a:r>
              <a:rPr lang="hu-HU" dirty="0"/>
              <a:t>Hoffmann István (2010): </a:t>
            </a:r>
            <a:r>
              <a:rPr lang="hu-HU" i="1" dirty="0"/>
              <a:t>A Tihanyi alapítólevél mint helynévtörténeti forrás</a:t>
            </a:r>
          </a:p>
          <a:p>
            <a:endParaRPr lang="hu-HU" dirty="0"/>
          </a:p>
          <a:p>
            <a:endParaRPr lang="hu-HU" dirty="0"/>
          </a:p>
          <a:p>
            <a:pPr algn="ctr"/>
            <a:r>
              <a:rPr lang="hu-HU" dirty="0"/>
              <a:t>Történettudomány + régészet + nyelvtudomány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A325F77-D599-38A2-2FDB-4ED216ACA5D5}"/>
              </a:ext>
            </a:extLst>
          </p:cNvPr>
          <p:cNvCxnSpPr/>
          <p:nvPr/>
        </p:nvCxnSpPr>
        <p:spPr>
          <a:xfrm>
            <a:off x="4644008" y="5301208"/>
            <a:ext cx="0" cy="57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3274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6F59DA-595C-5C1E-6277-9E618394B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E53CA5A-5D0A-3102-3B2E-0D76FDCA3F6A}"/>
              </a:ext>
            </a:extLst>
          </p:cNvPr>
          <p:cNvSpPr txBox="1"/>
          <p:nvPr/>
        </p:nvSpPr>
        <p:spPr>
          <a:xfrm>
            <a:off x="1351550" y="260648"/>
            <a:ext cx="355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Vásári történeti adatsora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9FD4488B-DADB-2396-B98A-B22DD9CDE808}"/>
              </a:ext>
            </a:extLst>
          </p:cNvPr>
          <p:cNvSpPr txBox="1"/>
          <p:nvPr/>
        </p:nvSpPr>
        <p:spPr>
          <a:xfrm>
            <a:off x="395536" y="735499"/>
            <a:ext cx="9818963" cy="840230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l"/>
            <a:endParaRPr lang="hu-HU" dirty="0"/>
          </a:p>
          <a:p>
            <a:r>
              <a:rPr lang="hu-HU" dirty="0"/>
              <a:t>*1203/342/356/477: fora… de </a:t>
            </a:r>
            <a:r>
              <a:rPr lang="hu-HU" i="1" dirty="0"/>
              <a:t>Akyel</a:t>
            </a:r>
            <a:endParaRPr lang="hu-HU" dirty="0"/>
          </a:p>
          <a:p>
            <a:pPr algn="l"/>
            <a:r>
              <a:rPr lang="hu-HU" dirty="0"/>
              <a:t>1290/422: t., </a:t>
            </a:r>
            <a:r>
              <a:rPr lang="hu-HU" i="1" dirty="0"/>
              <a:t>v. Vasary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1295: t., v. </a:t>
            </a:r>
            <a:r>
              <a:rPr lang="hu-HU" i="1" dirty="0"/>
              <a:t>Wasari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1320: </a:t>
            </a:r>
            <a:r>
              <a:rPr lang="hu-HU" i="1" dirty="0"/>
              <a:t>p. Vasari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1326: </a:t>
            </a:r>
            <a:r>
              <a:rPr lang="hu-HU" i="1" dirty="0"/>
              <a:t>p. Wasary</a:t>
            </a:r>
            <a:endParaRPr lang="hu-HU" dirty="0"/>
          </a:p>
          <a:p>
            <a:pPr algn="l"/>
            <a:r>
              <a:rPr lang="hu-HU" dirty="0"/>
              <a:t>1327/409: </a:t>
            </a:r>
            <a:r>
              <a:rPr lang="hu-HU" i="1" dirty="0"/>
              <a:t>Vasary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1332: </a:t>
            </a:r>
            <a:r>
              <a:rPr lang="hu-HU" i="1" dirty="0"/>
              <a:t>Vasamrari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1332–7/Pp. Reg.: </a:t>
            </a:r>
            <a:r>
              <a:rPr lang="hu-HU" i="1" dirty="0"/>
              <a:t>v. Vasari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1341: </a:t>
            </a:r>
            <a:r>
              <a:rPr lang="hu-HU" i="1" dirty="0"/>
              <a:t>p. Vasary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1344: </a:t>
            </a:r>
            <a:r>
              <a:rPr lang="hu-HU" i="1" dirty="0"/>
              <a:t>ad ecclesiam sancti Martini de Vasari … </a:t>
            </a:r>
            <a:r>
              <a:rPr lang="hu-HU" dirty="0"/>
              <a:t>in Waradiensi diocesi</a:t>
            </a:r>
          </a:p>
          <a:p>
            <a:pPr algn="l"/>
            <a:r>
              <a:rPr lang="hu-HU" dirty="0"/>
              <a:t>1349: </a:t>
            </a:r>
            <a:r>
              <a:rPr lang="hu-HU" i="1" dirty="0"/>
              <a:t>Vasari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1412: </a:t>
            </a:r>
            <a:r>
              <a:rPr lang="hu-HU" i="1" dirty="0"/>
              <a:t>Nagvasary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1429: </a:t>
            </a:r>
            <a:r>
              <a:rPr lang="hu-HU" i="1" dirty="0"/>
              <a:t>rec. par. eccl. S. Martini de Vasaro, Varad. d.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1422: </a:t>
            </a:r>
            <a:r>
              <a:rPr lang="hu-HU" i="1" dirty="0"/>
              <a:t>Wasary</a:t>
            </a:r>
            <a:r>
              <a:rPr lang="hu-HU" dirty="0"/>
              <a:t> </a:t>
            </a:r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endParaRPr lang="hu-HU" dirty="0"/>
          </a:p>
          <a:p>
            <a:pPr algn="l"/>
            <a:r>
              <a:rPr lang="hu-HU" dirty="0"/>
              <a:t>1429: </a:t>
            </a:r>
            <a:r>
              <a:rPr lang="hu-HU" i="1" dirty="0"/>
              <a:t>Magnavasarii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1447: </a:t>
            </a:r>
            <a:r>
              <a:rPr lang="hu-HU" i="1" dirty="0"/>
              <a:t>Kyswasary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1453: </a:t>
            </a:r>
            <a:r>
              <a:rPr lang="hu-HU" i="1" dirty="0"/>
              <a:t>Wasary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1454: </a:t>
            </a:r>
            <a:r>
              <a:rPr lang="hu-HU" i="1" dirty="0"/>
              <a:t>Wasary</a:t>
            </a:r>
            <a:endParaRPr lang="hu-HU" dirty="0"/>
          </a:p>
          <a:p>
            <a:pPr algn="l"/>
            <a:r>
              <a:rPr lang="hu-HU" dirty="0"/>
              <a:t>1473: </a:t>
            </a:r>
            <a:r>
              <a:rPr lang="hu-HU" i="1" dirty="0"/>
              <a:t>Wasar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1552: Kys-, </a:t>
            </a:r>
            <a:r>
              <a:rPr lang="hu-HU" i="1" dirty="0"/>
              <a:t>Nagyhwasary</a:t>
            </a:r>
            <a:endParaRPr lang="hu-HU" dirty="0"/>
          </a:p>
          <a:p>
            <a:pPr algn="l"/>
            <a:r>
              <a:rPr lang="hu-HU" dirty="0"/>
              <a:t>1552: </a:t>
            </a:r>
            <a:r>
              <a:rPr lang="hu-HU" i="1" dirty="0"/>
              <a:t>Nagyhwasary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1552: </a:t>
            </a:r>
            <a:r>
              <a:rPr lang="hu-HU" i="1" dirty="0"/>
              <a:t>Kyswasary</a:t>
            </a:r>
            <a:endParaRPr lang="hu-HU" dirty="0"/>
          </a:p>
          <a:p>
            <a:pPr algn="l"/>
            <a:r>
              <a:rPr lang="hu-HU" dirty="0"/>
              <a:t>1587: </a:t>
            </a:r>
            <a:r>
              <a:rPr lang="hu-HU" i="1" dirty="0"/>
              <a:t>Kys-Vassary</a:t>
            </a:r>
            <a:endParaRPr lang="hu-HU" dirty="0"/>
          </a:p>
          <a:p>
            <a:pPr algn="l"/>
            <a:r>
              <a:rPr lang="hu-HU" dirty="0"/>
              <a:t>1588: </a:t>
            </a:r>
            <a:r>
              <a:rPr lang="hu-HU" i="1" dirty="0"/>
              <a:t>Kisvasari</a:t>
            </a:r>
            <a:endParaRPr lang="hu-HU" dirty="0"/>
          </a:p>
          <a:p>
            <a:pPr algn="l"/>
            <a:r>
              <a:rPr lang="hu-HU" dirty="0"/>
              <a:t>1598: </a:t>
            </a:r>
            <a:r>
              <a:rPr lang="hu-HU" i="1" dirty="0"/>
              <a:t>Nagyvasary</a:t>
            </a:r>
            <a:endParaRPr lang="hu-HU" dirty="0"/>
          </a:p>
          <a:p>
            <a:pPr algn="l"/>
            <a:r>
              <a:rPr lang="hu-HU" dirty="0"/>
              <a:t>1598: </a:t>
            </a:r>
            <a:r>
              <a:rPr lang="hu-HU" i="1" dirty="0"/>
              <a:t>Kisvasary</a:t>
            </a:r>
            <a:r>
              <a:rPr lang="hu-HU" dirty="0"/>
              <a:t> </a:t>
            </a:r>
          </a:p>
          <a:p>
            <a:pPr algn="l"/>
            <a:r>
              <a:rPr lang="hu-HU" dirty="0"/>
              <a:t>1605: </a:t>
            </a:r>
            <a:r>
              <a:rPr lang="hu-HU" i="1" dirty="0"/>
              <a:t>Kis Vasari</a:t>
            </a:r>
            <a:endParaRPr lang="hu-HU" dirty="0"/>
          </a:p>
          <a:p>
            <a:pPr algn="l"/>
            <a:r>
              <a:rPr lang="hu-HU" dirty="0"/>
              <a:t>1605: </a:t>
            </a:r>
            <a:r>
              <a:rPr lang="hu-HU" i="1" dirty="0"/>
              <a:t>Nagi vasari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0677490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D70D90-A207-D257-E447-CFB382AD1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0AC98F48-259B-05A1-DFFF-4A8237EBAEE7}"/>
              </a:ext>
            </a:extLst>
          </p:cNvPr>
          <p:cNvSpPr txBox="1"/>
          <p:nvPr/>
        </p:nvSpPr>
        <p:spPr>
          <a:xfrm>
            <a:off x="1187624" y="260648"/>
            <a:ext cx="7790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2">
                    <a:lumMod val="50000"/>
                  </a:schemeClr>
                </a:solidFill>
                <a:latin typeface="Georgia" pitchFamily="18" charset="0"/>
              </a:rPr>
              <a:t>Az elpusztásodott Vásári névbokra és történeti adatsora 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72505920-2380-47C2-7743-356F7025E9FC}"/>
              </a:ext>
            </a:extLst>
          </p:cNvPr>
          <p:cNvSpPr txBox="1"/>
          <p:nvPr/>
        </p:nvSpPr>
        <p:spPr>
          <a:xfrm>
            <a:off x="467544" y="620688"/>
            <a:ext cx="83669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1631</a:t>
            </a:r>
            <a:r>
              <a:rPr lang="hu-HU" dirty="0"/>
              <a:t>: *</a:t>
            </a:r>
            <a:r>
              <a:rPr lang="hu-HU" i="1" dirty="0"/>
              <a:t>Kis- és Nagyvásári</a:t>
            </a:r>
            <a:endParaRPr lang="en-US" i="1" dirty="0"/>
          </a:p>
          <a:p>
            <a:r>
              <a:rPr lang="hu-HU" dirty="0"/>
              <a:t>1789: </a:t>
            </a:r>
            <a:r>
              <a:rPr lang="hu-HU" i="1" dirty="0"/>
              <a:t>pr. Nagy Vasari</a:t>
            </a:r>
          </a:p>
          <a:p>
            <a:r>
              <a:rPr lang="hu-HU" dirty="0"/>
              <a:t>1789: </a:t>
            </a:r>
            <a:r>
              <a:rPr lang="hu-HU" i="1" dirty="0"/>
              <a:t>pr. Kiss Vasari</a:t>
            </a:r>
            <a:endParaRPr lang="hu-HU" dirty="0"/>
          </a:p>
          <a:p>
            <a:r>
              <a:rPr lang="hu-HU" dirty="0"/>
              <a:t>1808: </a:t>
            </a:r>
            <a:r>
              <a:rPr lang="hu-HU" i="1" dirty="0"/>
              <a:t>pr. Vásári </a:t>
            </a:r>
            <a:r>
              <a:rPr lang="hu-HU" dirty="0"/>
              <a:t>(Kis-, </a:t>
            </a:r>
            <a:r>
              <a:rPr lang="hu-HU" i="1" dirty="0"/>
              <a:t>Nagy-</a:t>
            </a:r>
            <a:r>
              <a:rPr lang="hu-HU" dirty="0"/>
              <a:t>)</a:t>
            </a:r>
          </a:p>
          <a:p>
            <a:r>
              <a:rPr lang="hu-HU" dirty="0"/>
              <a:t>1812: Nagy </a:t>
            </a:r>
            <a:r>
              <a:rPr lang="en-US" dirty="0"/>
              <a:t>&amp; </a:t>
            </a:r>
            <a:r>
              <a:rPr lang="hu-HU" dirty="0"/>
              <a:t>Kis Vásári</a:t>
            </a:r>
          </a:p>
          <a:p>
            <a:r>
              <a:rPr lang="hu-HU" dirty="0"/>
              <a:t>1812: Vásári Szék</a:t>
            </a:r>
          </a:p>
          <a:p>
            <a:r>
              <a:rPr lang="hu-HU" dirty="0"/>
              <a:t>1812: Vásári Rét</a:t>
            </a:r>
          </a:p>
          <a:p>
            <a:r>
              <a:rPr lang="hu-HU" dirty="0"/>
              <a:t>1812. N.</a:t>
            </a:r>
            <a:r>
              <a:rPr lang="en-US" dirty="0"/>
              <a:t>[</a:t>
            </a:r>
            <a:r>
              <a:rPr lang="en-US" dirty="0" err="1"/>
              <a:t>agy</a:t>
            </a:r>
            <a:r>
              <a:rPr lang="en-US" dirty="0"/>
              <a:t>]</a:t>
            </a:r>
            <a:r>
              <a:rPr lang="hu-HU" dirty="0"/>
              <a:t> Vásári Templom hely ~ </a:t>
            </a:r>
            <a:r>
              <a:rPr lang="en-US" dirty="0"/>
              <a:t>1980 k.</a:t>
            </a:r>
            <a:r>
              <a:rPr lang="hu-HU" dirty="0"/>
              <a:t>: Templomdomb ~ 2005:Templomhely 1. </a:t>
            </a:r>
          </a:p>
          <a:p>
            <a:r>
              <a:rPr lang="hu-HU" dirty="0"/>
              <a:t>1812. K.</a:t>
            </a:r>
            <a:r>
              <a:rPr lang="en-US" dirty="0"/>
              <a:t>[is]</a:t>
            </a:r>
            <a:r>
              <a:rPr lang="hu-HU" dirty="0"/>
              <a:t> Vásári Templom hely ~ 2025: Templomhely 2</a:t>
            </a:r>
          </a:p>
          <a:p>
            <a:r>
              <a:rPr lang="hu-HU" dirty="0"/>
              <a:t>1822: Nagy és Kis Vásári</a:t>
            </a:r>
          </a:p>
          <a:p>
            <a:r>
              <a:rPr lang="hu-HU" dirty="0"/>
              <a:t>1822: Vásári Szék</a:t>
            </a:r>
          </a:p>
          <a:p>
            <a:r>
              <a:rPr lang="hu-HU" dirty="0"/>
              <a:t>1822: Vásári Rét</a:t>
            </a:r>
          </a:p>
          <a:p>
            <a:r>
              <a:rPr lang="hu-HU" dirty="0"/>
              <a:t>1822: Nagy Vásári Templom Hely</a:t>
            </a:r>
          </a:p>
          <a:p>
            <a:r>
              <a:rPr lang="hu-HU" dirty="0"/>
              <a:t>1822: Kis Vásári Templom Hely</a:t>
            </a:r>
          </a:p>
          <a:p>
            <a:r>
              <a:rPr lang="hu-HU" dirty="0"/>
              <a:t>1863: Nagy Kis Vásári</a:t>
            </a:r>
          </a:p>
          <a:p>
            <a:r>
              <a:rPr lang="hu-HU" dirty="0"/>
              <a:t>1863: </a:t>
            </a:r>
            <a:r>
              <a:rPr lang="hu-HU" i="1" dirty="0"/>
              <a:t>Vásári rét </a:t>
            </a:r>
          </a:p>
          <a:p>
            <a:r>
              <a:rPr lang="hu-HU" i="1" dirty="0"/>
              <a:t>1870: Kis</a:t>
            </a:r>
            <a:r>
              <a:rPr lang="en-US" i="1" dirty="0"/>
              <a:t>[</a:t>
            </a:r>
            <a:r>
              <a:rPr lang="hu-HU" i="1" dirty="0"/>
              <a:t>vásári</a:t>
            </a:r>
            <a:r>
              <a:rPr lang="en-US" i="1" dirty="0"/>
              <a:t>]</a:t>
            </a:r>
            <a:r>
              <a:rPr lang="hu-HU" i="1" dirty="0"/>
              <a:t> puszta</a:t>
            </a:r>
          </a:p>
          <a:p>
            <a:r>
              <a:rPr lang="hu-HU" i="1" dirty="0"/>
              <a:t>1870: Nagyvásári puszta</a:t>
            </a:r>
          </a:p>
          <a:p>
            <a:r>
              <a:rPr lang="hu-HU" i="1" dirty="0"/>
              <a:t>1884: Vásári</a:t>
            </a:r>
          </a:p>
          <a:p>
            <a:r>
              <a:rPr lang="hu-HU" dirty="0"/>
              <a:t>1980: </a:t>
            </a:r>
            <a:r>
              <a:rPr lang="hu-HU" i="1" dirty="0"/>
              <a:t>Vásári-dűlő, Vásárheji-dűlő</a:t>
            </a:r>
            <a:r>
              <a:rPr lang="hu-HU" dirty="0"/>
              <a:t>, </a:t>
            </a:r>
            <a:r>
              <a:rPr lang="hu-HU" i="1" dirty="0"/>
              <a:t>Vásárhej</a:t>
            </a:r>
            <a:r>
              <a:rPr lang="hu-HU" dirty="0"/>
              <a:t> </a:t>
            </a:r>
          </a:p>
          <a:p>
            <a:r>
              <a:rPr lang="hu-HU" dirty="0"/>
              <a:t>1980: Vásári-Csiket ~ Csiket</a:t>
            </a:r>
          </a:p>
          <a:p>
            <a:endParaRPr lang="hu-HU" dirty="0"/>
          </a:p>
          <a:p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974812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1110</TotalTime>
  <Words>913</Words>
  <Application>Microsoft Office PowerPoint</Application>
  <PresentationFormat>On-screen Show (4:3)</PresentationFormat>
  <Paragraphs>148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Georgia</vt:lpstr>
      <vt:lpstr>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User</dc:creator>
  <cp:lastModifiedBy>Balazs</cp:lastModifiedBy>
  <cp:revision>59</cp:revision>
  <dcterms:created xsi:type="dcterms:W3CDTF">2022-04-21T17:56:47Z</dcterms:created>
  <dcterms:modified xsi:type="dcterms:W3CDTF">2025-11-19T17:59:24Z</dcterms:modified>
</cp:coreProperties>
</file>