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5400" dirty="0"/>
              <a:t>Helynévgyűjtési tapasztalatok és eddigi eredmények Komádiban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54" y="4905703"/>
            <a:ext cx="2600501" cy="1561338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09530" y="4941455"/>
            <a:ext cx="10002180" cy="134850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hu-HU" sz="2400" dirty="0"/>
              <a:t>Bagdi Zsuzsanna Sára</a:t>
            </a:r>
          </a:p>
          <a:p>
            <a:pPr algn="r">
              <a:lnSpc>
                <a:spcPct val="100000"/>
              </a:lnSpc>
            </a:pPr>
            <a:r>
              <a:rPr lang="hu-HU" sz="2400" dirty="0"/>
              <a:t>OMA IV. </a:t>
            </a:r>
          </a:p>
          <a:p>
            <a:pPr algn="r">
              <a:lnSpc>
                <a:spcPct val="100000"/>
              </a:lnSpc>
            </a:pPr>
            <a:r>
              <a:rPr lang="hu-HU" sz="2400" dirty="0"/>
              <a:t>magyar-angol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47" y="4856027"/>
            <a:ext cx="2537177" cy="15613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1306" y="4467631"/>
            <a:ext cx="1660690" cy="23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18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2036" y="415636"/>
            <a:ext cx="10196484" cy="1550324"/>
          </a:xfrm>
        </p:spPr>
        <p:txBody>
          <a:bodyPr/>
          <a:lstStyle/>
          <a:p>
            <a:r>
              <a:rPr lang="hu-HU" b="1" dirty="0"/>
              <a:t>Élőnyelvi gyűjtés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8909" y="1662545"/>
            <a:ext cx="10510981" cy="4599710"/>
          </a:xfrm>
        </p:spPr>
        <p:txBody>
          <a:bodyPr>
            <a:normAutofit/>
          </a:bodyPr>
          <a:lstStyle/>
          <a:p>
            <a:r>
              <a:rPr lang="hu-HU" sz="2400" dirty="0"/>
              <a:t>Elsősorban Komádi külterületi neveinek minél szélesebb körű felgyűjtése</a:t>
            </a:r>
          </a:p>
          <a:p>
            <a:r>
              <a:rPr lang="hu-HU" sz="2400" dirty="0"/>
              <a:t>Az interjúk megkezdése előtt: konkrét rákérdezés arra, melyik adatközlő a település mely részét ismeri/ismerheti a legjobban (legelső kérdés)</a:t>
            </a:r>
          </a:p>
          <a:p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Egyszerűbb térképi lokalizáció</a:t>
            </a:r>
          </a:p>
          <a:p>
            <a:r>
              <a:rPr lang="hu-HU" sz="2400" dirty="0"/>
              <a:t>Szignifikánsan több adat közlése a beszélgetések során</a:t>
            </a:r>
          </a:p>
          <a:p>
            <a:pPr marL="45720" indent="0">
              <a:buNone/>
            </a:pPr>
            <a:endParaRPr lang="hu-HU" sz="2400" dirty="0"/>
          </a:p>
        </p:txBody>
      </p:sp>
      <p:sp>
        <p:nvSpPr>
          <p:cNvPr id="4" name="Lefelé nyíl 3"/>
          <p:cNvSpPr/>
          <p:nvPr/>
        </p:nvSpPr>
        <p:spPr>
          <a:xfrm>
            <a:off x="5652654" y="3212869"/>
            <a:ext cx="138545" cy="107502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039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Feldolgozó munka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42110" y="1801091"/>
            <a:ext cx="10073762" cy="4294909"/>
          </a:xfrm>
        </p:spPr>
        <p:txBody>
          <a:bodyPr>
            <a:normAutofit/>
          </a:bodyPr>
          <a:lstStyle/>
          <a:p>
            <a:r>
              <a:rPr lang="hu-HU" sz="2400" dirty="0"/>
              <a:t>Élőnyelvi interjúk feldolgozása, adatbázisba rendezése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-1" t="19144" r="364" b="6903"/>
          <a:stretch/>
        </p:blipFill>
        <p:spPr>
          <a:xfrm>
            <a:off x="643899" y="2332076"/>
            <a:ext cx="6394211" cy="26696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18398" r="1513" b="7498"/>
          <a:stretch/>
        </p:blipFill>
        <p:spPr>
          <a:xfrm>
            <a:off x="6105858" y="4254353"/>
            <a:ext cx="5605851" cy="237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Feldolgozó munka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5236" y="1884218"/>
            <a:ext cx="9990635" cy="4211782"/>
          </a:xfrm>
        </p:spPr>
        <p:txBody>
          <a:bodyPr>
            <a:normAutofit/>
          </a:bodyPr>
          <a:lstStyle/>
          <a:p>
            <a:r>
              <a:rPr lang="hu-HU" sz="2400" dirty="0"/>
              <a:t>Névmagyarázatok írása, a megfogalmazásokban igazodva a MNHP formai keretéhez.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19140" r="1527" b="7074"/>
          <a:stretch/>
        </p:blipFill>
        <p:spPr>
          <a:xfrm>
            <a:off x="2279843" y="2992582"/>
            <a:ext cx="7669912" cy="32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3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További tervek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7528" y="1893455"/>
            <a:ext cx="10018344" cy="42025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További fő célom még néhány, az élőnyelvi helynévanyag bővítésére irányuló interjú lefolytatása elsősorban a jelenleg még hiányosabbnak mondható területekre, településrészekre fókuszálva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A település vízrajzi sajátosságait jól ismerő személyek bevonása a gyűjtésbe</a:t>
            </a:r>
          </a:p>
          <a:p>
            <a:pPr>
              <a:lnSpc>
                <a:spcPct val="150000"/>
              </a:lnSpc>
            </a:pPr>
            <a:r>
              <a:rPr lang="hu-HU" sz="2400" b="1" i="1" dirty="0" err="1"/>
              <a:t>Dobaipuszta</a:t>
            </a:r>
            <a:r>
              <a:rPr lang="hu-HU" sz="2400" b="1" i="1" dirty="0"/>
              <a:t>:</a:t>
            </a:r>
            <a:r>
              <a:rPr lang="hu-HU" sz="2400" dirty="0"/>
              <a:t> önálló, kisebb egység</a:t>
            </a:r>
          </a:p>
          <a:p>
            <a:pPr>
              <a:lnSpc>
                <a:spcPct val="150000"/>
              </a:lnSpc>
            </a:pP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1" y="314036"/>
            <a:ext cx="2012369" cy="18829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834" t="9470" r="5126" b="6285"/>
          <a:stretch/>
        </p:blipFill>
        <p:spPr>
          <a:xfrm>
            <a:off x="7508007" y="4397953"/>
            <a:ext cx="4359563" cy="21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További tervek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4400" y="1782618"/>
            <a:ext cx="10101471" cy="43133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latin typeface="Candara" panose="020E0502030303020204" pitchFamily="34" charset="0"/>
              </a:rPr>
              <a:t>Az így összeállított, kibővített anyagból helynévszótár készítése a MNHP formai kereteihez igazítva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latin typeface="Candara" panose="020E0502030303020204" pitchFamily="34" charset="0"/>
              </a:rPr>
              <a:t>Nyelvészeti elemzés (funkcionális-szemantikai, lexikális-morfológiai, keletkezéstörténeti elemzés) </a:t>
            </a:r>
          </a:p>
          <a:p>
            <a:pPr>
              <a:lnSpc>
                <a:spcPct val="150000"/>
              </a:lnSpc>
            </a:pP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019" y="3939309"/>
            <a:ext cx="2431466" cy="24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település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Hajdú-Bihar megye déli része, Berettyóújfalui járás</a:t>
            </a:r>
          </a:p>
          <a:p>
            <a:r>
              <a:rPr lang="hu-HU" sz="2800" dirty="0"/>
              <a:t>A Sárrét és a Bihari tájegység része</a:t>
            </a:r>
          </a:p>
          <a:p>
            <a:r>
              <a:rPr lang="hu-HU" sz="2800" dirty="0"/>
              <a:t>Területe: 14465 ha/144, 6 km² </a:t>
            </a:r>
          </a:p>
          <a:p>
            <a:r>
              <a:rPr lang="hu-HU" sz="2800" dirty="0"/>
              <a:t>Népessége: 4931 fő (KSH 2022)         </a:t>
            </a:r>
          </a:p>
          <a:p>
            <a:endParaRPr lang="hu-HU" sz="2800" baseline="30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5" t="17702" r="5503" b="8737"/>
          <a:stretch/>
        </p:blipFill>
        <p:spPr>
          <a:xfrm>
            <a:off x="6346767" y="497561"/>
            <a:ext cx="4488873" cy="19673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267" y="2681164"/>
            <a:ext cx="2379373" cy="24891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174" y="2464906"/>
            <a:ext cx="2174154" cy="32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6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143000" y="591128"/>
            <a:ext cx="9875520" cy="1356360"/>
          </a:xfrm>
        </p:spPr>
        <p:txBody>
          <a:bodyPr/>
          <a:lstStyle/>
          <a:p>
            <a:r>
              <a:rPr lang="hu-HU" b="1" dirty="0"/>
              <a:t>A gyűjtést megelőző tevékenység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2400" dirty="0"/>
              <a:t>A település történetére vonatkozó adatok gyűjtése </a:t>
            </a:r>
            <a:r>
              <a:rPr lang="hu-HU" sz="2400" dirty="0">
                <a:sym typeface="Wingdings" panose="05000000000000000000" pitchFamily="2" charset="2"/>
              </a:rPr>
              <a:t> a település helynévrendszerének kialakulása szempontjából releváns településtörténeti összefoglaló</a:t>
            </a:r>
            <a:endParaRPr lang="hu-HU" sz="2400" dirty="0"/>
          </a:p>
          <a:p>
            <a:pPr algn="just">
              <a:lnSpc>
                <a:spcPct val="150000"/>
              </a:lnSpc>
            </a:pPr>
            <a:endParaRPr lang="hu-HU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8350" t="18271" r="19605" b="11551"/>
          <a:stretch/>
        </p:blipFill>
        <p:spPr>
          <a:xfrm>
            <a:off x="7256670" y="3904621"/>
            <a:ext cx="3983985" cy="25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0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7455" y="443345"/>
            <a:ext cx="10141065" cy="1522615"/>
          </a:xfrm>
        </p:spPr>
        <p:txBody>
          <a:bodyPr/>
          <a:lstStyle/>
          <a:p>
            <a:r>
              <a:rPr lang="hu-HU" b="1" dirty="0"/>
              <a:t>A gyűjtést megelőző tevékenység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960582" y="1782618"/>
            <a:ext cx="4937298" cy="4298141"/>
          </a:xfrm>
        </p:spPr>
        <p:txBody>
          <a:bodyPr>
            <a:normAutofit/>
          </a:bodyPr>
          <a:lstStyle/>
          <a:p>
            <a:pPr marL="457200" lvl="0" indent="-31750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Településtörténeti háttér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A település nevének etimológiája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Birtokviszonyok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Meghatározó történelmi korszakok,</a:t>
            </a:r>
          </a:p>
          <a:p>
            <a:pPr marL="139700" lvl="0" indent="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None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     események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Vízrajz, természetrajz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kern="0" dirty="0">
                <a:solidFill>
                  <a:srgbClr val="3F3F3F"/>
                </a:solidFill>
                <a:sym typeface="Arvo"/>
              </a:rPr>
              <a:t>Határszerkezet </a:t>
            </a:r>
            <a:r>
              <a:rPr lang="hu-HU" sz="2400" kern="0" dirty="0">
                <a:solidFill>
                  <a:srgbClr val="3F3F3F"/>
                </a:solidFill>
                <a:sym typeface="Wingdings" panose="05000000000000000000" pitchFamily="2" charset="2"/>
              </a:rPr>
              <a:t> elpusztult </a:t>
            </a:r>
          </a:p>
          <a:p>
            <a:pPr marL="139700" lvl="0" indent="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None/>
            </a:pPr>
            <a:r>
              <a:rPr lang="hu-HU" sz="2400" kern="0" dirty="0">
                <a:solidFill>
                  <a:srgbClr val="3F3F3F"/>
                </a:solidFill>
                <a:sym typeface="Wingdings" panose="05000000000000000000" pitchFamily="2" charset="2"/>
              </a:rPr>
              <a:t>     települések Komádi határában:</a:t>
            </a:r>
          </a:p>
          <a:p>
            <a:pPr marL="139700" lvl="0" indent="0">
              <a:lnSpc>
                <a:spcPct val="100000"/>
              </a:lnSpc>
              <a:spcBef>
                <a:spcPts val="0"/>
              </a:spcBef>
              <a:buClr>
                <a:srgbClr val="8C6D4B"/>
              </a:buClr>
              <a:buSzPts val="1600"/>
              <a:buNone/>
            </a:pPr>
            <a:r>
              <a:rPr lang="hu-HU" sz="2400" kern="0" dirty="0">
                <a:solidFill>
                  <a:srgbClr val="3F3F3F"/>
                </a:solidFill>
                <a:sym typeface="Wingdings" panose="05000000000000000000" pitchFamily="2" charset="2"/>
              </a:rPr>
              <a:t> </a:t>
            </a:r>
            <a:r>
              <a:rPr lang="hu-HU" sz="2400" i="1" kern="0" dirty="0" err="1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Iráz</a:t>
            </a:r>
            <a:r>
              <a:rPr lang="hu-HU" sz="2400" i="1" kern="0" dirty="0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, </a:t>
            </a:r>
            <a:r>
              <a:rPr lang="hu-HU" sz="2400" i="1" kern="0" dirty="0" err="1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Kótpuszta</a:t>
            </a:r>
            <a:r>
              <a:rPr lang="hu-HU" sz="2400" i="1" kern="0" dirty="0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, </a:t>
            </a:r>
            <a:r>
              <a:rPr lang="hu-HU" sz="2400" i="1" kern="0" dirty="0" err="1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Hathi</a:t>
            </a:r>
            <a:r>
              <a:rPr lang="hu-HU" sz="2400" i="1" kern="0" dirty="0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 puszta, </a:t>
            </a:r>
            <a:r>
              <a:rPr lang="hu-HU" sz="2400" i="1" kern="0" dirty="0" err="1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Eöss</a:t>
            </a:r>
            <a:r>
              <a:rPr lang="hu-HU" sz="2400" i="1" kern="0" dirty="0">
                <a:solidFill>
                  <a:srgbClr val="3F3F3F"/>
                </a:solidFill>
                <a:ea typeface="Calibri" panose="020F0502020204030204" pitchFamily="34" charset="0"/>
                <a:sym typeface="Arvo"/>
              </a:rPr>
              <a:t> (Ősi), Megyer</a:t>
            </a:r>
            <a:endParaRPr lang="hu-HU" sz="2400" i="1" kern="0" dirty="0">
              <a:solidFill>
                <a:srgbClr val="3F3F3F"/>
              </a:solidFill>
              <a:sym typeface="Arvo"/>
            </a:endParaRP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38473" y="1696433"/>
            <a:ext cx="3660631" cy="23872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77" y="4255989"/>
            <a:ext cx="387739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1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22036" y="406400"/>
            <a:ext cx="10196484" cy="1559560"/>
          </a:xfrm>
        </p:spPr>
        <p:txBody>
          <a:bodyPr/>
          <a:lstStyle/>
          <a:p>
            <a:r>
              <a:rPr lang="hu-HU" b="1" dirty="0"/>
              <a:t>Történeti források feldolgozása</a:t>
            </a: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>
          <a:xfrm>
            <a:off x="895927" y="1644073"/>
            <a:ext cx="5001953" cy="4436686"/>
          </a:xfrm>
        </p:spPr>
        <p:txBody>
          <a:bodyPr>
            <a:normAutofit lnSpcReduction="10000"/>
          </a:bodyPr>
          <a:lstStyle/>
          <a:p>
            <a:r>
              <a:rPr lang="hu-HU" sz="2400" dirty="0">
                <a:latin typeface="Candara" panose="020E0502030303020204" pitchFamily="34" charset="0"/>
              </a:rPr>
              <a:t>Kataszteri térkép (1885)</a:t>
            </a:r>
          </a:p>
          <a:p>
            <a:r>
              <a:rPr lang="hu-HU" sz="2400" dirty="0">
                <a:latin typeface="Candara" panose="020E0502030303020204" pitchFamily="34" charset="0"/>
              </a:rPr>
              <a:t>Katonai felmérések térképei </a:t>
            </a:r>
          </a:p>
          <a:p>
            <a:pPr marL="177800" indent="0">
              <a:buNone/>
            </a:pPr>
            <a:r>
              <a:rPr lang="hu-HU" sz="2400" dirty="0">
                <a:latin typeface="Candara" panose="020E0502030303020204" pitchFamily="34" charset="0"/>
              </a:rPr>
              <a:t>    (EKFT-1783; MKFT-1860; HKFT-1884;</a:t>
            </a:r>
          </a:p>
          <a:p>
            <a:pPr marL="177800" indent="0">
              <a:buNone/>
            </a:pPr>
            <a:r>
              <a:rPr lang="hu-HU" sz="2400" dirty="0">
                <a:latin typeface="Candara" panose="020E0502030303020204" pitchFamily="34" charset="0"/>
              </a:rPr>
              <a:t>      MaKFT-1941)  </a:t>
            </a:r>
          </a:p>
          <a:p>
            <a:r>
              <a:rPr lang="hu-HU" sz="2400" cap="small" dirty="0" err="1">
                <a:latin typeface="Candara" panose="020E0502030303020204" pitchFamily="34" charset="0"/>
              </a:rPr>
              <a:t>Lipszky</a:t>
            </a:r>
            <a:r>
              <a:rPr lang="hu-HU" sz="2400" cap="small" dirty="0">
                <a:latin typeface="Candara" panose="020E0502030303020204" pitchFamily="34" charset="0"/>
              </a:rPr>
              <a:t>,</a:t>
            </a:r>
            <a:r>
              <a:rPr lang="hu-HU" sz="2400" dirty="0">
                <a:latin typeface="Candara" panose="020E0502030303020204" pitchFamily="34" charset="0"/>
              </a:rPr>
              <a:t> Map. = </a:t>
            </a:r>
            <a:r>
              <a:rPr lang="hu-HU" sz="2400" cap="small" dirty="0" err="1">
                <a:latin typeface="Candara" panose="020E0502030303020204" pitchFamily="34" charset="0"/>
              </a:rPr>
              <a:t>Lipszky</a:t>
            </a:r>
            <a:r>
              <a:rPr lang="hu-HU" sz="2400" cap="small" dirty="0">
                <a:latin typeface="Candara" panose="020E0502030303020204" pitchFamily="34" charset="0"/>
              </a:rPr>
              <a:t> János,</a:t>
            </a:r>
            <a:r>
              <a:rPr lang="hu-HU" sz="2400" dirty="0">
                <a:latin typeface="Candara" panose="020E0502030303020204" pitchFamily="34" charset="0"/>
              </a:rPr>
              <a:t> Mappa </a:t>
            </a:r>
            <a:r>
              <a:rPr lang="hu-HU" sz="2400" dirty="0" err="1">
                <a:latin typeface="Candara" panose="020E0502030303020204" pitchFamily="34" charset="0"/>
              </a:rPr>
              <a:t>generalis</a:t>
            </a:r>
            <a:r>
              <a:rPr lang="hu-HU" sz="2400" dirty="0">
                <a:latin typeface="Candara" panose="020E0502030303020204" pitchFamily="34" charset="0"/>
              </a:rPr>
              <a:t> </a:t>
            </a:r>
            <a:r>
              <a:rPr lang="hu-HU" sz="2400" dirty="0" err="1">
                <a:latin typeface="Candara" panose="020E0502030303020204" pitchFamily="34" charset="0"/>
              </a:rPr>
              <a:t>regni</a:t>
            </a:r>
            <a:r>
              <a:rPr lang="hu-HU" sz="2400" dirty="0">
                <a:latin typeface="Candara" panose="020E0502030303020204" pitchFamily="34" charset="0"/>
              </a:rPr>
              <a:t> Hungariae. 1804–1808. </a:t>
            </a:r>
            <a:r>
              <a:rPr lang="hu-HU" sz="2400" dirty="0" err="1">
                <a:latin typeface="Candara" panose="020E0502030303020204" pitchFamily="34" charset="0"/>
              </a:rPr>
              <a:t>In</a:t>
            </a:r>
            <a:r>
              <a:rPr lang="hu-HU" sz="2400" dirty="0">
                <a:latin typeface="Candara" panose="020E0502030303020204" pitchFamily="34" charset="0"/>
              </a:rPr>
              <a:t>: </a:t>
            </a:r>
            <a:r>
              <a:rPr lang="hu-HU" sz="2400" cap="small" dirty="0" err="1">
                <a:latin typeface="Candara" panose="020E0502030303020204" pitchFamily="34" charset="0"/>
              </a:rPr>
              <a:t>Lipszky</a:t>
            </a:r>
            <a:r>
              <a:rPr lang="hu-HU" sz="2400" cap="small" dirty="0">
                <a:latin typeface="Candara" panose="020E0502030303020204" pitchFamily="34" charset="0"/>
              </a:rPr>
              <a:t> János</a:t>
            </a:r>
            <a:r>
              <a:rPr lang="hu-HU" sz="2400" dirty="0">
                <a:latin typeface="Candara" panose="020E0502030303020204" pitchFamily="34" charset="0"/>
              </a:rPr>
              <a:t>, </a:t>
            </a:r>
            <a:r>
              <a:rPr lang="hu-HU" sz="2400" i="1" dirty="0">
                <a:latin typeface="Candara" panose="020E0502030303020204" pitchFamily="34" charset="0"/>
              </a:rPr>
              <a:t>A Magyar Királyság és társországai térképe és névtára</a:t>
            </a:r>
            <a:r>
              <a:rPr lang="hu-HU" sz="2400" dirty="0">
                <a:latin typeface="Candara" panose="020E0502030303020204" pitchFamily="34" charset="0"/>
              </a:rPr>
              <a:t>. </a:t>
            </a:r>
            <a:r>
              <a:rPr lang="hu-HU" sz="2400" i="1" dirty="0">
                <a:latin typeface="Candara" panose="020E0502030303020204" pitchFamily="34" charset="0"/>
              </a:rPr>
              <a:t>1804–1810</a:t>
            </a:r>
            <a:r>
              <a:rPr lang="hu-HU" sz="2400" dirty="0">
                <a:latin typeface="Candara" panose="020E0502030303020204" pitchFamily="34" charset="0"/>
              </a:rPr>
              <a:t>. DVD. Budapest, </a:t>
            </a:r>
            <a:r>
              <a:rPr lang="hu-HU" sz="2400" dirty="0" err="1">
                <a:latin typeface="Candara" panose="020E0502030303020204" pitchFamily="34" charset="0"/>
              </a:rPr>
              <a:t>Arcanum</a:t>
            </a:r>
            <a:r>
              <a:rPr lang="hu-HU" sz="2400" dirty="0">
                <a:latin typeface="Candara" panose="020E0502030303020204" pitchFamily="34" charset="0"/>
              </a:rPr>
              <a:t> Adatbázis Kft., 2005.</a:t>
            </a:r>
          </a:p>
          <a:p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9813" y="2189007"/>
            <a:ext cx="4754563" cy="204702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549" y="4459082"/>
            <a:ext cx="4310246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4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8909" y="0"/>
            <a:ext cx="10279611" cy="1965960"/>
          </a:xfrm>
        </p:spPr>
        <p:txBody>
          <a:bodyPr/>
          <a:lstStyle/>
          <a:p>
            <a:r>
              <a:rPr lang="hu-HU" b="1" dirty="0"/>
              <a:t>Történeti források feldolgozása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28074" y="1514764"/>
            <a:ext cx="5329382" cy="4987636"/>
          </a:xfrm>
        </p:spPr>
        <p:txBody>
          <a:bodyPr>
            <a:normAutofit fontScale="92500"/>
          </a:bodyPr>
          <a:lstStyle/>
          <a:p>
            <a:pPr algn="just"/>
            <a:r>
              <a:rPr lang="hu-HU" sz="2400" cap="small" dirty="0">
                <a:latin typeface="Candara" panose="020E0502030303020204" pitchFamily="34" charset="0"/>
              </a:rPr>
              <a:t>Borovszky Samu</a:t>
            </a:r>
            <a:r>
              <a:rPr lang="hu-HU" sz="2400" dirty="0">
                <a:latin typeface="Candara" panose="020E0502030303020204" pitchFamily="34" charset="0"/>
              </a:rPr>
              <a:t> szerk., 1901. </a:t>
            </a:r>
            <a:r>
              <a:rPr lang="hu-HU" sz="2400" i="1" dirty="0">
                <a:latin typeface="Candara" panose="020E0502030303020204" pitchFamily="34" charset="0"/>
              </a:rPr>
              <a:t>Magyarország vármegyéi és városai. Bihar vármegye és Nagyvárad.</a:t>
            </a:r>
            <a:r>
              <a:rPr lang="hu-HU" sz="2400" dirty="0">
                <a:latin typeface="Candara" panose="020E0502030303020204" pitchFamily="34" charset="0"/>
              </a:rPr>
              <a:t> Budapest, Országos Monográfia Társaság.</a:t>
            </a:r>
          </a:p>
          <a:p>
            <a:pPr algn="just"/>
            <a:r>
              <a:rPr lang="hu-HU" sz="2400" cap="small" dirty="0">
                <a:latin typeface="Candara" panose="020E0502030303020204" pitchFamily="34" charset="0"/>
              </a:rPr>
              <a:t>Molnár Balázs 1952. </a:t>
            </a:r>
            <a:r>
              <a:rPr lang="hu-HU" sz="2400" i="1" dirty="0">
                <a:latin typeface="Candara" panose="020E0502030303020204" pitchFamily="34" charset="0"/>
              </a:rPr>
              <a:t>Adatok a Komádi tanyák történetéhez és a tanyai lakosság életmódjának mai átalakulásához.</a:t>
            </a:r>
            <a:r>
              <a:rPr lang="hu-HU" sz="2400" dirty="0">
                <a:latin typeface="Candara" panose="020E0502030303020204" pitchFamily="34" charset="0"/>
              </a:rPr>
              <a:t> </a:t>
            </a:r>
            <a:r>
              <a:rPr lang="hu-HU" sz="2400" dirty="0" err="1">
                <a:latin typeface="Candara" panose="020E0502030303020204" pitchFamily="34" charset="0"/>
              </a:rPr>
              <a:t>Etnographia</a:t>
            </a:r>
            <a:r>
              <a:rPr lang="hu-HU" sz="2400" dirty="0">
                <a:latin typeface="Candara" panose="020E0502030303020204" pitchFamily="34" charset="0"/>
              </a:rPr>
              <a:t> 63.</a:t>
            </a:r>
          </a:p>
          <a:p>
            <a:pPr algn="just"/>
            <a:r>
              <a:rPr lang="hu-HU" sz="2400" cap="small" dirty="0">
                <a:latin typeface="Candara" panose="020E0502030303020204" pitchFamily="34" charset="0"/>
              </a:rPr>
              <a:t>Szűcs Ágnes</a:t>
            </a:r>
            <a:r>
              <a:rPr lang="hu-HU" sz="2400" dirty="0">
                <a:latin typeface="Candara" panose="020E0502030303020204" pitchFamily="34" charset="0"/>
              </a:rPr>
              <a:t> 1998. </a:t>
            </a:r>
            <a:r>
              <a:rPr lang="hu-HU" sz="2400" i="1" dirty="0">
                <a:latin typeface="Candara" panose="020E0502030303020204" pitchFamily="34" charset="0"/>
              </a:rPr>
              <a:t>Komádi földrajzi neveinek névszociológiai vizsgálata. </a:t>
            </a:r>
            <a:r>
              <a:rPr lang="hu-HU" sz="2400" dirty="0">
                <a:latin typeface="Candara" panose="020E0502030303020204" pitchFamily="34" charset="0"/>
              </a:rPr>
              <a:t>Szakdolgozat (Kézirat.) Debrecen.</a:t>
            </a:r>
          </a:p>
          <a:p>
            <a:pPr algn="just"/>
            <a:r>
              <a:rPr lang="hu-HU" sz="2400" cap="small" dirty="0">
                <a:latin typeface="Candara" panose="020E0502030303020204" pitchFamily="34" charset="0"/>
              </a:rPr>
              <a:t>Hámos Edit</a:t>
            </a:r>
            <a:r>
              <a:rPr lang="hu-HU" sz="2400" dirty="0">
                <a:latin typeface="Candara" panose="020E0502030303020204" pitchFamily="34" charset="0"/>
              </a:rPr>
              <a:t> 1978. </a:t>
            </a:r>
            <a:r>
              <a:rPr lang="hu-HU" sz="2400" i="1" dirty="0">
                <a:latin typeface="Candara" panose="020E0502030303020204" pitchFamily="34" charset="0"/>
              </a:rPr>
              <a:t>Komádi földrajzi nevei.</a:t>
            </a:r>
            <a:r>
              <a:rPr lang="hu-HU" sz="2400" dirty="0">
                <a:latin typeface="Candara" panose="020E0502030303020204" pitchFamily="34" charset="0"/>
              </a:rPr>
              <a:t> Szakdolgozat (Kézirat.) Debrecen.</a:t>
            </a: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871" t="15782" r="15807" b="6583"/>
          <a:stretch/>
        </p:blipFill>
        <p:spPr>
          <a:xfrm>
            <a:off x="8128000" y="1337767"/>
            <a:ext cx="3565236" cy="224594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t="10104" r="4610" b="9358"/>
          <a:stretch/>
        </p:blipFill>
        <p:spPr>
          <a:xfrm>
            <a:off x="6771411" y="3094182"/>
            <a:ext cx="4395354" cy="208741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35573" t="19561" r="37791" b="15598"/>
          <a:stretch/>
        </p:blipFill>
        <p:spPr>
          <a:xfrm>
            <a:off x="9947563" y="4276436"/>
            <a:ext cx="1625600" cy="22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062182" y="341745"/>
            <a:ext cx="9956338" cy="1624215"/>
          </a:xfrm>
        </p:spPr>
        <p:txBody>
          <a:bodyPr/>
          <a:lstStyle/>
          <a:p>
            <a:r>
              <a:rPr lang="hu-HU" b="1" dirty="0"/>
              <a:t>Történeti források feldolgozása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711200" y="1616364"/>
            <a:ext cx="10677236" cy="4692072"/>
          </a:xfrm>
        </p:spPr>
        <p:txBody>
          <a:bodyPr/>
          <a:lstStyle/>
          <a:p>
            <a:r>
              <a:rPr lang="hu-HU" sz="2400" dirty="0"/>
              <a:t>A források jelentős részének feldolgozása az élőnyelvi gyűjtés megkezdése előtt, illetve azzal párhuzamosan</a:t>
            </a:r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Komádi helynévállományának előzetes és jobb megismerése</a:t>
            </a:r>
          </a:p>
          <a:p>
            <a:r>
              <a:rPr lang="hu-HU" sz="2400" dirty="0"/>
              <a:t>Egyedi vonások körvonalazódása (elpusztult települések, a település egyes határrészeinek külön egységként kezelése)</a:t>
            </a:r>
          </a:p>
          <a:p>
            <a:r>
              <a:rPr lang="hu-HU" sz="2400" dirty="0"/>
              <a:t>Lokalizáció</a:t>
            </a:r>
          </a:p>
          <a:p>
            <a:endParaRPr lang="hu-HU" dirty="0"/>
          </a:p>
        </p:txBody>
      </p:sp>
      <p:sp>
        <p:nvSpPr>
          <p:cNvPr id="7" name="Lefelé nyíl 6"/>
          <p:cNvSpPr/>
          <p:nvPr/>
        </p:nvSpPr>
        <p:spPr>
          <a:xfrm>
            <a:off x="5107708" y="2613890"/>
            <a:ext cx="129309" cy="11446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380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9745" y="489527"/>
            <a:ext cx="10168775" cy="1476433"/>
          </a:xfrm>
        </p:spPr>
        <p:txBody>
          <a:bodyPr/>
          <a:lstStyle/>
          <a:p>
            <a:r>
              <a:rPr lang="hu-HU" b="1" dirty="0"/>
              <a:t>Élőnyelvi gyűjtés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0436" y="1801091"/>
            <a:ext cx="10295436" cy="4294909"/>
          </a:xfrm>
        </p:spPr>
        <p:txBody>
          <a:bodyPr>
            <a:normAutofit/>
          </a:bodyPr>
          <a:lstStyle/>
          <a:p>
            <a:pPr algn="just"/>
            <a:r>
              <a:rPr lang="hu-HU" sz="2400" dirty="0">
                <a:latin typeface="Candara" panose="020E0502030303020204" pitchFamily="34" charset="0"/>
              </a:rPr>
              <a:t>2022: 7 helyi kötődésű, 50 év feletti adatközlő bevonásával</a:t>
            </a:r>
          </a:p>
          <a:p>
            <a:pPr algn="just"/>
            <a:r>
              <a:rPr lang="hu-HU" sz="2400" dirty="0">
                <a:latin typeface="Candara" panose="020E0502030303020204" pitchFamily="34" charset="0"/>
              </a:rPr>
              <a:t>Interjúk: 3 alkalommal páros, egy alkalommal egyéni</a:t>
            </a:r>
          </a:p>
          <a:p>
            <a:pPr algn="just"/>
            <a:r>
              <a:rPr lang="hu-HU" sz="2400" dirty="0">
                <a:latin typeface="Candara" panose="020E0502030303020204" pitchFamily="34" charset="0"/>
              </a:rPr>
              <a:t>Változó helynévismeret </a:t>
            </a:r>
            <a:r>
              <a:rPr lang="hu-HU" sz="2400" dirty="0">
                <a:latin typeface="Candara" panose="020E0502030303020204" pitchFamily="34" charset="0"/>
                <a:sym typeface="Wingdings" panose="05000000000000000000" pitchFamily="2" charset="2"/>
              </a:rPr>
              <a:t> </a:t>
            </a:r>
            <a:r>
              <a:rPr lang="hu-HU" sz="2400" dirty="0">
                <a:latin typeface="Candara" panose="020E0502030303020204" pitchFamily="34" charset="0"/>
              </a:rPr>
              <a:t>a belterületi nevek ismerete általánosságban jobb mint a külterületi neveké</a:t>
            </a:r>
          </a:p>
          <a:p>
            <a:pPr algn="just"/>
            <a:r>
              <a:rPr lang="hu-HU" sz="2400" dirty="0">
                <a:latin typeface="Candara" panose="020E0502030303020204" pitchFamily="34" charset="0"/>
              </a:rPr>
              <a:t>Nevek más nevekhez való viszonyának pontos meghatározása</a:t>
            </a:r>
            <a:endParaRPr lang="hu-HU" sz="2400" dirty="0"/>
          </a:p>
          <a:p>
            <a:pPr algn="just"/>
            <a:r>
              <a:rPr lang="hu-HU" sz="2400" dirty="0">
                <a:latin typeface="Candara" panose="020E0502030303020204" pitchFamily="34" charset="0"/>
              </a:rPr>
              <a:t>Térképi lokalizáció: bizonytalan</a:t>
            </a:r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068" y="4072292"/>
            <a:ext cx="2474714" cy="24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79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Élőnyelvi gyűjtés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1346" y="1856509"/>
            <a:ext cx="10064526" cy="4239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Élőnyelvi gyűjtés második szakasza: 2023 nyarán </a:t>
            </a:r>
            <a:r>
              <a:rPr lang="hu-HU" sz="2400" dirty="0">
                <a:sym typeface="Wingdings" panose="05000000000000000000" pitchFamily="2" charset="2"/>
              </a:rPr>
              <a:t> adatközlők felkeresése előzetesen összeállított lista alapján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ym typeface="Wingdings" panose="05000000000000000000" pitchFamily="2" charset="2"/>
              </a:rPr>
              <a:t>Összesen 10 interjú lebonyolítása 16 személy (7 nő és 9 férfi, a legtöbb esetben 50 évnél idősebbek)  3 egyéni és 3 páros interjú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310" y="4224737"/>
            <a:ext cx="2861396" cy="21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92316"/>
      </p:ext>
    </p:extLst>
  </p:cSld>
  <p:clrMapOvr>
    <a:masterClrMapping/>
  </p:clrMapOvr>
</p:sld>
</file>

<file path=ppt/theme/theme1.xml><?xml version="1.0" encoding="utf-8"?>
<a:theme xmlns:a="http://schemas.openxmlformats.org/drawingml/2006/main" name="Báz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Bázis</Template>
  <TotalTime>598</TotalTime>
  <Words>503</Words>
  <Application>Microsoft Office PowerPoint</Application>
  <PresentationFormat>Szélesvásznú</PresentationFormat>
  <Paragraphs>67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Candara</vt:lpstr>
      <vt:lpstr>Corbel</vt:lpstr>
      <vt:lpstr>Bázis</vt:lpstr>
      <vt:lpstr>Helynévgyűjtési tapasztalatok és eddigi eredmények Komádiban</vt:lpstr>
      <vt:lpstr>A település</vt:lpstr>
      <vt:lpstr>A gyűjtést megelőző tevékenység</vt:lpstr>
      <vt:lpstr>A gyűjtést megelőző tevékenység</vt:lpstr>
      <vt:lpstr>Történeti források feldolgozása</vt:lpstr>
      <vt:lpstr>Történeti források feldolgozása</vt:lpstr>
      <vt:lpstr>Történeti források feldolgozása</vt:lpstr>
      <vt:lpstr>Élőnyelvi gyűjtés</vt:lpstr>
      <vt:lpstr>Élőnyelvi gyűjtés</vt:lpstr>
      <vt:lpstr>Élőnyelvi gyűjtés</vt:lpstr>
      <vt:lpstr>Feldolgozó munka</vt:lpstr>
      <vt:lpstr>Feldolgozó munka</vt:lpstr>
      <vt:lpstr>További tervek</vt:lpstr>
      <vt:lpstr>További tervek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Helynévgyűjtési tapasztalatok és eddigi eredmények Komádiban</dc:title>
  <dc:creator>Microsoft-fiók</dc:creator>
  <cp:lastModifiedBy>Dr. Tóth Valéria</cp:lastModifiedBy>
  <cp:revision>17</cp:revision>
  <dcterms:created xsi:type="dcterms:W3CDTF">2023-10-07T14:50:09Z</dcterms:created>
  <dcterms:modified xsi:type="dcterms:W3CDTF">2023-10-17T14:28:44Z</dcterms:modified>
</cp:coreProperties>
</file>