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86" r:id="rId4"/>
    <p:sldId id="287" r:id="rId5"/>
    <p:sldId id="288" r:id="rId6"/>
    <p:sldId id="266" r:id="rId7"/>
    <p:sldId id="273" r:id="rId8"/>
    <p:sldId id="275" r:id="rId9"/>
    <p:sldId id="276" r:id="rId10"/>
    <p:sldId id="274" r:id="rId11"/>
    <p:sldId id="277" r:id="rId12"/>
    <p:sldId id="268" r:id="rId13"/>
    <p:sldId id="280" r:id="rId14"/>
    <p:sldId id="281" r:id="rId15"/>
    <p:sldId id="285" r:id="rId16"/>
    <p:sldId id="278" r:id="rId17"/>
    <p:sldId id="269" r:id="rId18"/>
    <p:sldId id="270" r:id="rId19"/>
    <p:sldId id="267" r:id="rId20"/>
    <p:sldId id="272" r:id="rId21"/>
    <p:sldId id="271" r:id="rId22"/>
    <p:sldId id="284" r:id="rId23"/>
    <p:sldId id="262" r:id="rId24"/>
    <p:sldId id="260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39-463D-84B6-BF68338C78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239-463D-84B6-BF68338C78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39-463D-84B6-BF68338C78BC}"/>
              </c:ext>
            </c:extLst>
          </c:dPt>
          <c:dLbls>
            <c:dLbl>
              <c:idx val="0"/>
              <c:layout>
                <c:manualLayout>
                  <c:x val="9.3407132875144711E-2"/>
                  <c:y val="-7.69614922960629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39-463D-84B6-BF68338C78BC}"/>
                </c:ext>
              </c:extLst>
            </c:dLbl>
            <c:dLbl>
              <c:idx val="1"/>
              <c:layout>
                <c:manualLayout>
                  <c:x val="-7.1931905834644441E-2"/>
                  <c:y val="0.1373752589581549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39-463D-84B6-BF68338C78BC}"/>
                </c:ext>
              </c:extLst>
            </c:dLbl>
            <c:dLbl>
              <c:idx val="2"/>
              <c:layout>
                <c:manualLayout>
                  <c:x val="9.8538374740387166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39-463D-84B6-BF68338C78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Munka1!$A$2:$A$4</c:f>
              <c:strCache>
                <c:ptCount val="3"/>
                <c:pt idx="0">
                  <c:v>magyar</c:v>
                </c:pt>
                <c:pt idx="1">
                  <c:v>szlovák</c:v>
                </c:pt>
                <c:pt idx="2">
                  <c:v>egyéb</c:v>
                </c:pt>
              </c:strCache>
            </c:strRef>
          </c:cat>
          <c:val>
            <c:numRef>
              <c:f>Munka1!$B$2:$B$4</c:f>
              <c:numCache>
                <c:formatCode>General</c:formatCode>
                <c:ptCount val="3"/>
                <c:pt idx="0">
                  <c:v>79</c:v>
                </c:pt>
                <c:pt idx="1">
                  <c:v>20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39-463D-84B6-BF68338C78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73-47C6-9E5E-4D9F0834FC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73-47C6-9E5E-4D9F0834FC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73-47C6-9E5E-4D9F0834FCEF}"/>
              </c:ext>
            </c:extLst>
          </c:dPt>
          <c:dLbls>
            <c:dLbl>
              <c:idx val="0"/>
              <c:layout>
                <c:manualLayout>
                  <c:x val="7.5997502341882434E-2"/>
                  <c:y val="-0.146800550753896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72A223A-F835-4470-B62F-B6AFB180B99A}" type="CATEGORYNAME"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[KATEGÓRIA NEVE]</a:t>
                    </a:fld>
                    <a: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b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fld id="{AAF5AA80-7464-4AA2-B8AE-97A1746676BB}" type="VALUE"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[ÉRTÉK]</a:t>
                    </a:fld>
                    <a: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fő)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hu-H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88575770133996"/>
                      <c:h val="0.247657911374216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573-47C6-9E5E-4D9F0834FCEF}"/>
                </c:ext>
              </c:extLst>
            </c:dLbl>
            <c:dLbl>
              <c:idx val="1"/>
              <c:layout>
                <c:manualLayout>
                  <c:x val="-0.1241805958465718"/>
                  <c:y val="-5.7785888077858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DDCD26B-148C-4083-95E2-B411A486ADF1}" type="CATEGORYNAME"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[KATEGÓRIA NEVE]</a:t>
                    </a:fld>
                    <a: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b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</a:t>
                    </a:r>
                    <a:fld id="{71F21029-E9EB-4834-9948-5FF84BD8E2D8}" type="VALUE"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[ÉRTÉK]</a:t>
                    </a:fld>
                    <a: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fő)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hu-H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32076253626192"/>
                      <c:h val="0.291075636530835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573-47C6-9E5E-4D9F0834FCEF}"/>
                </c:ext>
              </c:extLst>
            </c:dLbl>
            <c:dLbl>
              <c:idx val="2"/>
              <c:layout>
                <c:manualLayout>
                  <c:x val="-6.625571404638253E-2"/>
                  <c:y val="9.4901122273508796E-3"/>
                </c:manualLayout>
              </c:layout>
              <c:tx>
                <c:rich>
                  <a:bodyPr/>
                  <a:lstStyle/>
                  <a:p>
                    <a:fld id="{ECAF169A-D4FE-4611-BB07-4E065E6FE1DD}" type="CATEGORYNAME"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[KATEGÓRIA NEVE]</a:t>
                    </a:fld>
                    <a: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(</a:t>
                    </a:r>
                    <a:fld id="{D7434476-DEBF-4841-BB9A-9A5A59F1A370}" type="VALUE"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[ÉRTÉK]</a:t>
                    </a:fld>
                    <a:r>
                      <a:rPr lang="en-US" sz="2000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fő)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67781155015196"/>
                      <c:h val="0.234626436781609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573-47C6-9E5E-4D9F0834FC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hu-H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Munka1!$A$2:$A$4</c:f>
              <c:strCache>
                <c:ptCount val="3"/>
                <c:pt idx="0">
                  <c:v>magyar</c:v>
                </c:pt>
                <c:pt idx="1">
                  <c:v>szlovák</c:v>
                </c:pt>
                <c:pt idx="2">
                  <c:v>roma</c:v>
                </c:pt>
              </c:strCache>
            </c:strRef>
          </c:cat>
          <c:val>
            <c:numRef>
              <c:f>Munka1!$B$2:$B$4</c:f>
              <c:numCache>
                <c:formatCode>General</c:formatCode>
                <c:ptCount val="3"/>
                <c:pt idx="0">
                  <c:v>17</c:v>
                </c:pt>
                <c:pt idx="1">
                  <c:v>7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73-47C6-9E5E-4D9F0834FCEF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2023. 10. 16.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116632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Egyetemi tapasztalatok – kutatás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251520" y="1412777"/>
            <a:ext cx="84969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Nyitra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Pesty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Frigyes kéziratos helynévtárából (1864)</a:t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Nógrád vármegye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közzéteszi: Gréczi-Zsoldos Enikő–Angyal László</a:t>
            </a:r>
          </a:p>
          <a:p>
            <a:pPr lvl="2"/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Csobády Csilla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Jablonca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község helyneveinek vizsgálata (BA)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Projektmódszer alkalmazása a helynevek oktatásában (MA)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Helynév-szociológiai vizsgálatok szlovák–magyar kétnyelvű környezetben (PhD.)</a:t>
            </a:r>
          </a:p>
        </p:txBody>
      </p:sp>
    </p:spTree>
    <p:extLst>
      <p:ext uri="{BB962C8B-B14F-4D97-AF65-F5344CB8AC3E}">
        <p14:creationId xmlns:p14="http://schemas.microsoft.com/office/powerpoint/2010/main" val="250083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116632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Egyetemi tapasztalatok – kutatás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251520" y="1412777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Komárom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Ipoly mente helynevei I. (Alsó-Ipoly mente), 2011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aktualizálás, Török Tamás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Ipoly mente helynevei II. (középső és felső szakasz)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gyűjtés: szakdolgozók, MNHP-s adatgyűjtők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Csilizköz helynevei (7 település)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gyűjtés:  Illés Attila</a:t>
            </a:r>
          </a:p>
        </p:txBody>
      </p:sp>
    </p:spTree>
    <p:extLst>
      <p:ext uri="{BB962C8B-B14F-4D97-AF65-F5344CB8AC3E}">
        <p14:creationId xmlns:p14="http://schemas.microsoft.com/office/powerpoint/2010/main" val="42079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60648"/>
            <a:ext cx="7583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Helynévgyűjtés kétnyelvű környezetben</a:t>
            </a:r>
          </a:p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  <a:cs typeface="Calibri" panose="020F0502020204030204" pitchFamily="34" charset="0"/>
              </a:rPr>
              <a:t>		  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történeti források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‒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107504" y="1008020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Történeti források: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térképek, birtokvázlatok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tagosítás dokumentumai, telekkönyvek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kataszteri térképek</a:t>
            </a:r>
          </a:p>
          <a:p>
            <a:pPr lvl="1"/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Térképek: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katonai felmérések – magyar, szlovák, (német)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kataszteri térképek (19. sz.)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sz. vége 20. sz. eleje → természetes kétnyelvűség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 után → fordítások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60648"/>
            <a:ext cx="7583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Helynévgyűjtés kétnyelvű környezetben</a:t>
            </a:r>
          </a:p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  <a:cs typeface="Calibri" panose="020F0502020204030204" pitchFamily="34" charset="0"/>
              </a:rPr>
              <a:t>		  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történeti források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‒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107504" y="1008020"/>
            <a:ext cx="912441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(Cseh)szlovák térképek (1920-)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Pozemkokni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žné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mapy (1870- / 1923-)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étnyelvű névanyag</a:t>
            </a:r>
          </a:p>
          <a:p>
            <a:pPr lvl="3"/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helyenként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nevek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előfordulnak</a:t>
            </a: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Evidenčné mapy (1948/50-)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étnyelvű névanyag</a:t>
            </a:r>
          </a:p>
          <a:p>
            <a:pPr lvl="2"/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szlovák–magyar, magyar–szlovák</a:t>
            </a:r>
          </a:p>
          <a:p>
            <a:pPr lvl="2"/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magyar</a:t>
            </a:r>
          </a:p>
          <a:p>
            <a:pPr lvl="2"/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szlovák</a:t>
            </a: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Základné mapy (1972)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nyelvű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névanyag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névanyag a szlovák nyelv szabályaihoz való „igazítása” (Horváth – Telekiné 2000 → miniszteri rendelet)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60648"/>
            <a:ext cx="7583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Helynévgyűjtés kétnyelvű környezetben</a:t>
            </a:r>
          </a:p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  <a:cs typeface="Calibri" panose="020F0502020204030204" pitchFamily="34" charset="0"/>
              </a:rPr>
              <a:t>		  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történeti források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‒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107504" y="1008020"/>
            <a:ext cx="91244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226228"/>
              </p:ext>
            </p:extLst>
          </p:nvPr>
        </p:nvGraphicFramePr>
        <p:xfrm>
          <a:off x="467543" y="1628800"/>
          <a:ext cx="8303830" cy="351749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14184">
                  <a:extLst>
                    <a:ext uri="{9D8B030D-6E8A-4147-A177-3AD203B41FA5}">
                      <a16:colId xmlns:a16="http://schemas.microsoft.com/office/drawing/2014/main" val="467597182"/>
                    </a:ext>
                  </a:extLst>
                </a:gridCol>
                <a:gridCol w="1142729">
                  <a:extLst>
                    <a:ext uri="{9D8B030D-6E8A-4147-A177-3AD203B41FA5}">
                      <a16:colId xmlns:a16="http://schemas.microsoft.com/office/drawing/2014/main" val="3435348558"/>
                    </a:ext>
                  </a:extLst>
                </a:gridCol>
                <a:gridCol w="990365">
                  <a:extLst>
                    <a:ext uri="{9D8B030D-6E8A-4147-A177-3AD203B41FA5}">
                      <a16:colId xmlns:a16="http://schemas.microsoft.com/office/drawing/2014/main" val="4085006233"/>
                    </a:ext>
                  </a:extLst>
                </a:gridCol>
                <a:gridCol w="1066547">
                  <a:extLst>
                    <a:ext uri="{9D8B030D-6E8A-4147-A177-3AD203B41FA5}">
                      <a16:colId xmlns:a16="http://schemas.microsoft.com/office/drawing/2014/main" val="601434191"/>
                    </a:ext>
                  </a:extLst>
                </a:gridCol>
                <a:gridCol w="1066547">
                  <a:extLst>
                    <a:ext uri="{9D8B030D-6E8A-4147-A177-3AD203B41FA5}">
                      <a16:colId xmlns:a16="http://schemas.microsoft.com/office/drawing/2014/main" val="2410604631"/>
                    </a:ext>
                  </a:extLst>
                </a:gridCol>
                <a:gridCol w="1066547">
                  <a:extLst>
                    <a:ext uri="{9D8B030D-6E8A-4147-A177-3AD203B41FA5}">
                      <a16:colId xmlns:a16="http://schemas.microsoft.com/office/drawing/2014/main" val="2945448942"/>
                    </a:ext>
                  </a:extLst>
                </a:gridCol>
                <a:gridCol w="914183">
                  <a:extLst>
                    <a:ext uri="{9D8B030D-6E8A-4147-A177-3AD203B41FA5}">
                      <a16:colId xmlns:a16="http://schemas.microsoft.com/office/drawing/2014/main" val="1671463428"/>
                    </a:ext>
                  </a:extLst>
                </a:gridCol>
                <a:gridCol w="1142728">
                  <a:extLst>
                    <a:ext uri="{9D8B030D-6E8A-4147-A177-3AD203B41FA5}">
                      <a16:colId xmlns:a16="http://schemas.microsoft.com/office/drawing/2014/main" val="189413278"/>
                    </a:ext>
                  </a:extLst>
                </a:gridCol>
              </a:tblGrid>
              <a:tr h="777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KF2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(1842)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(1851)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K2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(1864)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Bv</a:t>
                      </a: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(1856)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Pesty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(1866)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PM (1887/1929)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ZM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(1972–)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Élő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(2005)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233187"/>
                  </a:ext>
                </a:extLst>
              </a:tr>
              <a:tr h="777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Selmecz</a:t>
                      </a: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hu-H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Schemnitz</a:t>
                      </a: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Bach)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Selmecz vize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Schemnitz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Selmec patakja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Selmec : Štiavnička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Štiavica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u-HU" sz="1200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</a:t>
                      </a: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hu-HU" sz="1200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</a:t>
                      </a: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32968"/>
                  </a:ext>
                </a:extLst>
              </a:tr>
              <a:tr h="4074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Uradalmi rét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Uradalmi rét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Panské lúky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Rétek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997129"/>
                  </a:ext>
                </a:extLst>
              </a:tr>
              <a:tr h="518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Szóvád völgye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Szovát völgye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Szovád völgy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szóvád völgye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Szovád völgye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Sovadská dolina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Szovād vőgye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69131"/>
                  </a:ext>
                </a:extLst>
              </a:tr>
              <a:tr h="7775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Tompai Alja Oszlások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Tompai osztások allya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Tomp</a:t>
                      </a:r>
                      <a:r>
                        <a:rPr lang="hu-HU" sz="1200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</a:t>
                      </a: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 </a:t>
                      </a:r>
                      <a:r>
                        <a:rPr lang="hu-HU" sz="1200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</a:t>
                      </a: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jj</a:t>
                      </a:r>
                      <a:r>
                        <a:rPr lang="hu-HU" sz="1200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 : </a:t>
                      </a: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Tomp</a:t>
                      </a:r>
                      <a:r>
                        <a:rPr lang="hu-HU" sz="1200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</a:t>
                      </a: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 </a:t>
                      </a:r>
                      <a:r>
                        <a:rPr lang="hu-HU" sz="1200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</a:t>
                      </a:r>
                      <a:r>
                        <a:rPr lang="hu-H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lj</a:t>
                      </a:r>
                      <a:r>
                        <a:rPr lang="hu-HU" sz="1200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009546"/>
                  </a:ext>
                </a:extLst>
              </a:tr>
              <a:tr h="259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Nagy Hegy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Nagy hegy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Nagy hegy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Nagyhegy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Vinice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hu-HU" sz="1200" dirty="0" err="1">
                          <a:effectLst/>
                          <a:latin typeface="Fru14W" panose="00000400000000000000" pitchFamily="2" charset="0"/>
                          <a:ea typeface="Times New Roman" panose="02020603050405020304" pitchFamily="18" charset="0"/>
                        </a:rPr>
                        <a:t>å</a:t>
                      </a:r>
                      <a:r>
                        <a:rPr lang="hu-H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gy</a:t>
                      </a:r>
                      <a:r>
                        <a:rPr lang="hu-H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u-H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hëgy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499" marR="64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640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9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60648"/>
            <a:ext cx="7583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Helynévgyűjtés kétnyelvű környezetben</a:t>
            </a:r>
          </a:p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  <a:cs typeface="Calibri" panose="020F0502020204030204" pitchFamily="34" charset="0"/>
              </a:rPr>
              <a:t>		  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történeti források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‒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107504" y="1008020"/>
            <a:ext cx="91244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276DECD-2993-00AA-7B10-265B6531D54A}"/>
              </a:ext>
            </a:extLst>
          </p:cNvPr>
          <p:cNvSpPr txBox="1"/>
          <p:nvPr/>
        </p:nvSpPr>
        <p:spPr>
          <a:xfrm>
            <a:off x="395536" y="1484784"/>
            <a:ext cx="7114448" cy="5663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Szlovák–magyar helynévpárok – átváltási műveletek(?)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Tükörfordítás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tükörszavak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Alsó-dűlő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Dolný hon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formaváltás</a:t>
            </a:r>
          </a:p>
          <a:p>
            <a:pPr lvl="3"/>
            <a:r>
              <a:rPr lang="hu-H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Kopaszok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hu-H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Plešina</a:t>
            </a:r>
            <a:endParaRPr lang="hu-H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megváltozó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.-i szerkezet</a:t>
            </a:r>
          </a:p>
          <a:p>
            <a:pPr lvl="3"/>
            <a:r>
              <a:rPr lang="hu-H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Alsó rétek 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hu-H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Lúky</a:t>
            </a:r>
            <a:endParaRPr lang="hu-H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hu-H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Közös legelő 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hu-H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Výčapské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spoločné pasienky</a:t>
            </a:r>
            <a:endParaRPr lang="hu-H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Átírás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transzkripció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3"/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Csárad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Čarad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Csiklós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Čikloš</a:t>
            </a:r>
            <a:endParaRPr lang="sk-SK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új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motiváción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alapul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r>
              <a:rPr lang="hu-H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Körtélyes</a:t>
            </a:r>
            <a:r>
              <a:rPr lang="hu-H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teteje 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Panský les</a:t>
            </a:r>
          </a:p>
          <a:p>
            <a:pPr lvl="1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022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260648"/>
            <a:ext cx="7537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Egyéni tapasztalatok – élőnyelvi gyűjtés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107504" y="100802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Körtvélyes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lakossága nemzetiségi és anyanyelvi megoszlás szerint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közösségi kétnyelvűség (</a:t>
            </a:r>
            <a:r>
              <a:rPr lang="hu-H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Lanstyák</a:t>
            </a: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2011)</a:t>
            </a:r>
          </a:p>
          <a:p>
            <a:pPr lvl="1"/>
            <a:endParaRPr lang="hu-H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„dolgoztam a </a:t>
            </a:r>
            <a:r>
              <a:rPr lang="hu-HU" sz="20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lesyn</a:t>
            </a:r>
            <a:r>
              <a:rPr lang="hu-HU" sz="20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[erdőn], dehát ahova vittek, oda mentem”</a:t>
            </a:r>
            <a:r>
              <a:rPr lang="hu-HU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(45 éves nő)</a:t>
            </a:r>
            <a:endParaRPr lang="hu-HU" sz="2000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„az </a:t>
            </a:r>
            <a:r>
              <a:rPr lang="hu-H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Obecný</a:t>
            </a:r>
            <a:r>
              <a:rPr lang="hu-H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úradon</a:t>
            </a:r>
            <a:r>
              <a:rPr lang="hu-H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[Községi hivatal] takarítottam, utána meg az </a:t>
            </a:r>
            <a:r>
              <a:rPr lang="hu-HU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ovodát</a:t>
            </a:r>
            <a:r>
              <a:rPr lang="hu-H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(76 éves nő)</a:t>
            </a:r>
            <a:endParaRPr lang="sk-SK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1522AA6-BDF2-32F4-B315-467B5804DE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6682350"/>
              </p:ext>
            </p:extLst>
          </p:nvPr>
        </p:nvGraphicFramePr>
        <p:xfrm>
          <a:off x="1043608" y="2924944"/>
          <a:ext cx="750637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53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260648"/>
            <a:ext cx="7537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Egyéni tapasztalatok – élőnyelvi gyűjtés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825063A-FEED-2A23-DF2C-7773E5F32D66}"/>
              </a:ext>
            </a:extLst>
          </p:cNvPr>
          <p:cNvSpPr txBox="1"/>
          <p:nvPr/>
        </p:nvSpPr>
        <p:spPr>
          <a:xfrm>
            <a:off x="323528" y="980728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mintavételi csoport: 34 fő (10%)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korcsoportok létrehozása, nemzetiségi arányok populáció szerinti tükrözése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 nemzetiség a népszámlálási adatokban nem jelenik meg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 anyanyelvűek nincsenek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szlovák nemzetiségű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szlovák anyanyelvű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2 szlovák nyelvű interjú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00C6E1C-7496-FCB5-4B40-07B208B4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944784"/>
              </p:ext>
            </p:extLst>
          </p:nvPr>
        </p:nvGraphicFramePr>
        <p:xfrm>
          <a:off x="1367644" y="3527839"/>
          <a:ext cx="6408712" cy="3056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0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60648"/>
            <a:ext cx="760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Egyéni tapasztalatok – élőnyelvi gyűjtés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825063A-FEED-2A23-DF2C-7773E5F32D66}"/>
              </a:ext>
            </a:extLst>
          </p:cNvPr>
          <p:cNvSpPr txBox="1"/>
          <p:nvPr/>
        </p:nvSpPr>
        <p:spPr>
          <a:xfrm>
            <a:off x="323528" y="880064"/>
            <a:ext cx="87129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adatbázis szlovák nyelvi vonatkozásai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élőnyelvi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gyűjtésből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származó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eredetű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helynevek</a:t>
            </a: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Csinkáreny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Záhumenka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Emenvé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Jéerdé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Obec[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ný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úrad], Jednota</a:t>
            </a:r>
          </a:p>
          <a:p>
            <a:endParaRPr lang="sk-SK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szlovák helynevek száma 96 </a:t>
            </a:r>
            <a:endParaRPr lang="sk-SK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 Ďurovej studni, Kapustnice,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Kergeš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lúky, Hušták, Veľký </a:t>
            </a:r>
            <a:r>
              <a:rPr lang="sk-SK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árok</a:t>
            </a:r>
            <a:r>
              <a:rPr lang="sk-SK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Soroška</a:t>
            </a: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helynevek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használaton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kívül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vannak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személy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összesen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helynevet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ismer</a:t>
            </a: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személy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helynévpárt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mondott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spontán</a:t>
            </a:r>
            <a:r>
              <a:rPr lang="sk-S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beszédhelyzetben</a:t>
            </a: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sz="2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tam,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kde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je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pochovaný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ten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Raisz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Keresztély,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je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tiež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súčasť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toho</a:t>
            </a:r>
            <a:r>
              <a:rPr lang="hu-HU" sz="2200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2200" i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Papkertu</a:t>
            </a:r>
            <a:r>
              <a:rPr lang="hu-HU" sz="22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sk-SK" sz="2200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hu-H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pramene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jeden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Meszes,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jeden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Szent Anna, a jak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stekajú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Kétvízközt,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Medzi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dvoma</a:t>
            </a:r>
            <a:r>
              <a:rPr lang="hu-HU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vodami</a:t>
            </a:r>
            <a:r>
              <a:rPr lang="hu-H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sk-SK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3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papír, hírlap, kézírás látható&#10;&#10;Automatikusan generált leírás">
            <a:extLst>
              <a:ext uri="{FF2B5EF4-FFF2-40B4-BE49-F238E27FC236}">
                <a16:creationId xmlns:a16="http://schemas.microsoft.com/office/drawing/2014/main" id="{F71C2563-4CBE-2F76-4713-A11D995D7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43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87824" y="1052736"/>
            <a:ext cx="61561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Helynévgyűjtés magyar–szlovák kétnyelvű környezetben</a:t>
            </a:r>
          </a:p>
          <a:p>
            <a:endParaRPr lang="hu-HU" sz="4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Csobády</a:t>
            </a:r>
            <a:r>
              <a:rPr lang="hu-HU" sz="280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Csilla–Török 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Tamás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563888" y="5301208"/>
            <a:ext cx="3999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2023. október 11–12. 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MNHP műhelytalálkozó, Síkfőkút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7A5B003-B38F-C716-99A9-D5BE0872E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13601" r="18500" b="13601"/>
          <a:stretch/>
        </p:blipFill>
        <p:spPr>
          <a:xfrm>
            <a:off x="683568" y="675414"/>
            <a:ext cx="7560840" cy="52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1E60D992-0B88-2D54-3E2D-9D00AF551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12201" r="1963" b="5901"/>
          <a:stretch/>
        </p:blipFill>
        <p:spPr>
          <a:xfrm>
            <a:off x="1115616" y="1052736"/>
            <a:ext cx="7632848" cy="5003043"/>
          </a:xfrm>
          <a:prstGeom prst="rect">
            <a:avLst/>
          </a:prstGeom>
        </p:spPr>
      </p:pic>
      <p:pic>
        <p:nvPicPr>
          <p:cNvPr id="5" name="Kép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4D1F1D7C-340D-59D2-849D-B2842A5D9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92696"/>
            <a:ext cx="4355976" cy="3266982"/>
          </a:xfrm>
          <a:prstGeom prst="rect">
            <a:avLst/>
          </a:prstGeom>
        </p:spPr>
      </p:pic>
      <p:pic>
        <p:nvPicPr>
          <p:cNvPr id="8" name="Kép 7" descr="A képen felhő, kültéri, ég, fa látható&#10;&#10;Automatikusan generált leírás">
            <a:extLst>
              <a:ext uri="{FF2B5EF4-FFF2-40B4-BE49-F238E27FC236}">
                <a16:creationId xmlns:a16="http://schemas.microsoft.com/office/drawing/2014/main" id="{4B628412-0E95-8F41-684C-91BBD26C5D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10402" b="15400"/>
          <a:stretch/>
        </p:blipFill>
        <p:spPr>
          <a:xfrm rot="5400000">
            <a:off x="3649589" y="1327075"/>
            <a:ext cx="580526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260648"/>
            <a:ext cx="7537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Egyéni tapasztalatok – élőnyelvi gyűjtés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825063A-FEED-2A23-DF2C-7773E5F32D66}"/>
              </a:ext>
            </a:extLst>
          </p:cNvPr>
          <p:cNvSpPr txBox="1"/>
          <p:nvPr/>
        </p:nvSpPr>
        <p:spPr>
          <a:xfrm>
            <a:off x="323528" y="980728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további tervek: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Jablonca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adatbázisának véglegesítése, helynévszótár készítése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helynévkutatás Szádalmáson (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Jablonov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Turňou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és Tornagörgőn (</a:t>
            </a:r>
            <a:r>
              <a:rPr lang="hu-H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Hrhov</a:t>
            </a:r>
            <a:r>
              <a:rPr lang="hu-H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sk-SK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A907467-C772-7219-E799-D87F22100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7" r="41712" b="65400"/>
          <a:stretch/>
        </p:blipFill>
        <p:spPr>
          <a:xfrm>
            <a:off x="287364" y="3097253"/>
            <a:ext cx="6505819" cy="249198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6E55D12-682E-BDFE-A33C-95A117B3C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5" r="41215" b="63277"/>
          <a:stretch/>
        </p:blipFill>
        <p:spPr>
          <a:xfrm>
            <a:off x="2000345" y="3097253"/>
            <a:ext cx="6658756" cy="26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Köszönjük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26064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Kétnyelvűség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395536" y="1556792"/>
            <a:ext cx="83529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kétnyelvűség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meghatározása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Bloomfield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Weinreich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Skutnabb-Kangas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Myers-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Scotton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anyanyelvi szint → ←funkcionális használat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Funcionális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kétnyelvűség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elkülönülés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mindennapi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beszédtevékenység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vagy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több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használ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nyelvhasználati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normák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szabályok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határozzák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meg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használatát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melyiket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statikus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állapot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Tx/>
              <a:buChar char="-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változik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nyelvtudás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mértéke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Tx/>
              <a:buChar char="-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változik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nyelveknek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egyén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életében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betöltött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szerepe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dominanciaváltás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260648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szlovákiai magyarság kétnyelvűsége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395536" y="1556792"/>
            <a:ext cx="83529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Főbb</a:t>
            </a:r>
            <a:r>
              <a:rPr lang="sk-SK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jellemzők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Kisebbségi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kétnyelvűség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Aft>
                <a:spcPts val="600"/>
              </a:spcAft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hatalom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nélküli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többség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Magyardomináns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kétnyelvűség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Ellenőrzött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kétnyelvűség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Aft>
                <a:spcPts val="600"/>
              </a:spcAft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iskolai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intézmények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szerepe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Hozzáadó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additív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kétnyelvűség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elsajátítása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veszélyezteti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anyanyelvet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260648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Kétnyelvűség és névhasználat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395536" y="1556792"/>
            <a:ext cx="835292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Kétnyelvű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társadalom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kétnyelvű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névhasználat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spcAft>
                <a:spcPts val="600"/>
              </a:spcAft>
              <a:buFontTx/>
              <a:buChar char="-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kettős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személynévhasználat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spcAft>
                <a:spcPts val="600"/>
              </a:spcAft>
              <a:buFontTx/>
              <a:buChar char="-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hivatalos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népiˮ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helynevek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Kontaktusjelenségek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Bauko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János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Bevezetés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szocioonomasztikába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(2015)</a:t>
            </a:r>
          </a:p>
          <a:p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Bauko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János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Társadalom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névhasználat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névtani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kutatások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Szlovákiában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</a:t>
            </a: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4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29702"/>
            <a:ext cx="75344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Helynevek kutatása </a:t>
            </a:r>
            <a:b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</a:br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magyar–szlovák kétnyelvű környezetben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0" y="1106920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HAJDÚ MIHÁLY 2002. 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névkutatás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helyzete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Szőrös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Kő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36–41. </a:t>
            </a: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HOFFMANN ISTVÁN 2003. 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határon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túli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helynévkutatás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helynévkutatás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1958–2002. 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Névarchívum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Kiadványai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Debreceni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Egyetem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Nyelvtudományi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Tanszéke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Debrecen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79–82.</a:t>
            </a: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VÖRÖS FERENC 2006.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Helynévkutatás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Felvidéken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VÖRÖS FERENC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Vallanak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neveink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múltról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jelenről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névtani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kutatások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Szlovákiában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Névtani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konferencia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Nyitrán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2005.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június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2–4. 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Nyelvtudományi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Társaság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Kiadványai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225.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Nyelvtudományi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Társaság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Konstantin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Egyetem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Budapest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Nyitra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27–61.</a:t>
            </a: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BAUKO JÁNOS 2015.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névkutatás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határokon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túl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FARKAS TAMÁS – SLÍZ MARIANN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szerk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névkutatás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21.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század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elején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Nyelvtudományi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Társaság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ELTE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Nyelvtudományi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Finnugor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Intézet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Budapest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63–89.</a:t>
            </a:r>
          </a:p>
          <a:p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BAUKO JÁNOS 2019.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névtani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kutatások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Szlovákiában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Társadalom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névhasználat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névtani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kutatások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Szlovákiában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Névtani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Értekezések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Nyelvtudományi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Társaság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ELTE BTK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Nyelvtörténeti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Szociolingvisztikai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Dialektológiai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Tanszék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Budapest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36–50.</a:t>
            </a:r>
          </a:p>
        </p:txBody>
      </p:sp>
    </p:spTree>
    <p:extLst>
      <p:ext uri="{BB962C8B-B14F-4D97-AF65-F5344CB8AC3E}">
        <p14:creationId xmlns:p14="http://schemas.microsoft.com/office/powerpoint/2010/main" val="40930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5656" y="0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Egyetemi tapasztalatok – helyneves szakdolgozatok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395536" y="1556792"/>
            <a:ext cx="83529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Nyitra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kéziratban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lévő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helyneves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témájú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dolgozatok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Nyitrai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Konstantin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Filozófus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Egyetem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Magyar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Nyelv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Irodalomtudományi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Intézetében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(1968–2021)</a:t>
            </a:r>
          </a:p>
          <a:p>
            <a:endParaRPr lang="sk-SK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kéziratban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lévő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helyneves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szakdolgozat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többsége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szkennelve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Bauko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János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Teleki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Aba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Komárom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helyneves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szakdolgozat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(2007–2023)</a:t>
            </a: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Egyetemi tapasztalatok – oktatás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395536" y="1340768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Nyitra: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kurzusok (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Bauko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János, Csobády Csilla):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hu-H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Onomasztika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(BA.): 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2021/2022, 2. félév (14 hallgató – 5-en közülük 			szakdolgozatot írnak)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2022/2023, 2. félév (11 hallgató)</a:t>
            </a: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Helynévkutatás kétnyelvű környezetben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(MA.):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2022/2023, 1. félév (10 hallgató)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2023/2024, 1. félév (18 hallgató)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Leadott helynévgyűjtések: 35 hallgató, 28 település</a:t>
            </a:r>
          </a:p>
        </p:txBody>
      </p:sp>
    </p:spTree>
    <p:extLst>
      <p:ext uri="{BB962C8B-B14F-4D97-AF65-F5344CB8AC3E}">
        <p14:creationId xmlns:p14="http://schemas.microsoft.com/office/powerpoint/2010/main" val="31733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Egyetemi tapasztalatok – oktatás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2038582-4BF8-9532-BA50-B8058B499FA3}"/>
              </a:ext>
            </a:extLst>
          </p:cNvPr>
          <p:cNvSpPr txBox="1"/>
          <p:nvPr/>
        </p:nvSpPr>
        <p:spPr>
          <a:xfrm>
            <a:off x="395536" y="1340768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Komárom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kurzusok (Török Tamás):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Lexikológia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(BA.) – helynévtani tematika: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2022/2023, 1. félév (21 hallgató, 3 helyneves 			szakdolgozó)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2023/2024, 1. félév (19 hallgató)</a:t>
            </a:r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Dialektológia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(BA.) – helynévtani tematika: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2022/2023, 2. félév (15 hallgató, 3 helyneves 			szakdolgozó)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Élőnyelvi kutatások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(BA.) – helynévtani tematika: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2023/2024, 1. félév (39 hallgató)</a:t>
            </a:r>
          </a:p>
        </p:txBody>
      </p:sp>
    </p:spTree>
    <p:extLst>
      <p:ext uri="{BB962C8B-B14F-4D97-AF65-F5344CB8AC3E}">
        <p14:creationId xmlns:p14="http://schemas.microsoft.com/office/powerpoint/2010/main" val="31170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659</TotalTime>
  <Words>1264</Words>
  <Application>Microsoft Office PowerPoint</Application>
  <PresentationFormat>Diavetítés a képernyőre (4:3 oldalarány)</PresentationFormat>
  <Paragraphs>228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0" baseType="lpstr">
      <vt:lpstr>Arial</vt:lpstr>
      <vt:lpstr>Calibri</vt:lpstr>
      <vt:lpstr>Fru14W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Tóth Valéria</cp:lastModifiedBy>
  <cp:revision>52</cp:revision>
  <dcterms:created xsi:type="dcterms:W3CDTF">2022-04-21T17:56:47Z</dcterms:created>
  <dcterms:modified xsi:type="dcterms:W3CDTF">2023-10-16T06:14:35Z</dcterms:modified>
</cp:coreProperties>
</file>