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1" r:id="rId5"/>
    <p:sldId id="260" r:id="rId6"/>
    <p:sldId id="266" r:id="rId7"/>
    <p:sldId id="267" r:id="rId8"/>
    <p:sldId id="269" r:id="rId9"/>
    <p:sldId id="270" r:id="rId10"/>
    <p:sldId id="273" r:id="rId11"/>
    <p:sldId id="258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94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63" r:id="rId32"/>
    <p:sldId id="295" r:id="rId33"/>
    <p:sldId id="296" r:id="rId34"/>
    <p:sldId id="297" r:id="rId35"/>
    <p:sldId id="298" r:id="rId36"/>
    <p:sldId id="264" r:id="rId3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851"/>
    <a:srgbClr val="012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5"/>
    <p:restoredTop sz="94643"/>
  </p:normalViewPr>
  <p:slideViewPr>
    <p:cSldViewPr snapToGrid="0" snapToObjects="1">
      <p:cViewPr varScale="1">
        <p:scale>
          <a:sx n="81" d="100"/>
          <a:sy n="81" d="100"/>
        </p:scale>
        <p:origin x="98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B7E45EC-E857-984F-8379-10CA33E70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2B867FF-3DD2-3745-B706-AC701B7DF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7AE546B-4E7E-E547-9D80-07E655B0E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75290C3-6C58-2E4A-8424-D73D86FA8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A29E28C-056B-A645-B058-2EE956BA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068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545467-4FEB-AC4B-86DB-3FD3F146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65892B6-EF09-3B46-9ED5-497097EED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A5E4A4E-8912-334F-8D89-2FBF158C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98BD7A6-876F-734E-B813-5A6BA17F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104CC0E-6CBB-D64C-BF1B-08A795AE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948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1133CCC-AF07-184C-876D-D74B91AD3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7878B64-CD80-C241-9481-92B2ED863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1819BC4-C938-874F-97B6-78FEC0934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6C2461-B42C-554E-9291-357E9E2FC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E423E59-173B-0743-85AA-4E16C640B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9271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3FE9060-7EEE-4A44-8102-3682CBE96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04336AF-62CC-C443-B562-71A31CC0F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8537EEE-B4E7-5E4E-87BA-CF4C0F2DF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023910D-698C-364E-AE93-62930A6D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F666EDC-A796-E049-AD2B-7E0CC39FD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34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2E0768-69DD-F748-9589-AFBF48F6E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509AE6D-5FCA-024A-8930-77A63BB93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320CDD8-8E72-0D49-8265-1819EBC4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EB66E96-9F74-C842-879A-7FAC5A724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A509121-0443-5546-8EB3-FC0433F98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339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8D64E7-9DF5-7849-B50B-F4CFDF41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382EC89-DE48-4B49-8494-8EF55975D5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AAC62C9-535D-674C-BAB1-9FFC0069C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3E2C7C6-B91C-7545-89A2-4D87534A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2023. 11. 02.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7F536E3-9EC2-7C42-A5A6-DD946AAE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9239D36-2F9D-5E47-A91D-CB4ECF4D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675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6E212D-EFC9-E843-AEF9-4697F4354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0F4C0F8-A495-6242-8F9E-34A6AEED9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12D6E2A-C35D-C240-AAB7-324EE81F6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81330E7-B625-424C-8217-22573F56F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3F22E5C-A586-AB40-A686-186F5106A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6070531-A794-454B-AC6D-98AB51FB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2023. 11. 02.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7F4896FC-7628-F84A-834A-87FC631E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F095E2F2-F3BA-7F41-BB1C-6346416B4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148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8C240B-11F8-B34C-8BFB-1FE5AB553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D5954971-DEEB-3244-8632-9615BD20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2023. 11. 02.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5F868A1-5A8C-274D-AC44-95414589A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F4375EDA-CE8D-2542-9A84-592CB860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03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DCA46F65-79E5-6640-BB8A-88AC37447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2023. 11. 02.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576F9CD8-62E8-A344-8837-0E8848AD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FE744F3-F316-EC4D-A357-B10CF610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5121203-76E8-CF48-AFDD-C08BD94A9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58C0D2F-119B-5D42-8A65-746B723B3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CCF4AF3-AB8F-4F40-A5BC-5938AF9E1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B2DC796-CB61-4641-A562-F133196FE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2023. 11. 02.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E6BC2EB-A5D4-9649-BCCF-DB7FB6472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6E71873-612B-FD46-98D9-5EE27F46F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083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C57719-3DA3-F840-BF88-A98938D7E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86DB84D-E331-2D4D-B110-8579350ED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4F07BD4-77ED-A24F-8126-77639250F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353D5D8-8518-BF43-A85D-494896B74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2023. 11. 02.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1E4CF2F-3330-B147-93CE-BCEE7C9CF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F91B097-73EA-454C-9770-E7201C41C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913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0BF4A4A6-0F8B-8C48-B454-E43C26D01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55834CF-022D-E94D-8E0A-E917ADE6B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EF9CCE1-DE1B-C447-A4F1-CA789A4E58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98268-C1E1-5C45-A952-D7B95B0AE97A}" type="datetimeFigureOut">
              <a:rPr lang="hu-HU" smtClean="0"/>
              <a:t>2023. 11. 02.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7C2F029-7EC5-EF46-8DEA-E7DAC381D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0E9C6E1-4BD7-454B-90C2-FAB8A2FC1A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22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93B28C07-9FE2-D645-876C-6405696E1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987" y="0"/>
            <a:ext cx="12192000" cy="6858000"/>
          </a:xfrm>
          <a:prstGeom prst="rect">
            <a:avLst/>
          </a:prstGeom>
        </p:spPr>
      </p:pic>
      <p:sp>
        <p:nvSpPr>
          <p:cNvPr id="7" name="Cím 1">
            <a:extLst>
              <a:ext uri="{FF2B5EF4-FFF2-40B4-BE49-F238E27FC236}">
                <a16:creationId xmlns:a16="http://schemas.microsoft.com/office/drawing/2014/main" id="{7526A6D4-531E-7D43-81CA-954398D2809F}"/>
              </a:ext>
            </a:extLst>
          </p:cNvPr>
          <p:cNvSpPr txBox="1">
            <a:spLocks/>
          </p:cNvSpPr>
          <p:nvPr/>
        </p:nvSpPr>
        <p:spPr>
          <a:xfrm>
            <a:off x="723899" y="2125969"/>
            <a:ext cx="7365636" cy="2185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6000" i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magyarországi szlovákok nyelvhasználatáról (a kétnyelvűek beszédstratégiái, általános helyzetkép)</a:t>
            </a:r>
            <a:br>
              <a:rPr lang="hu-HU" sz="60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B46220C8-18AF-4FD2-A0E3-B402C4421CA8}"/>
              </a:ext>
            </a:extLst>
          </p:cNvPr>
          <p:cNvSpPr txBox="1">
            <a:spLocks/>
          </p:cNvSpPr>
          <p:nvPr/>
        </p:nvSpPr>
        <p:spPr>
          <a:xfrm>
            <a:off x="723899" y="4383759"/>
            <a:ext cx="7365636" cy="1079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4000"/>
              </a:lnSpc>
            </a:pPr>
            <a:r>
              <a:rPr lang="hu-HU" sz="21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Császári Éva</a:t>
            </a:r>
          </a:p>
          <a:p>
            <a:pPr algn="l"/>
            <a:r>
              <a:rPr lang="hu-HU" sz="1600" dirty="0">
                <a:solidFill>
                  <a:schemeClr val="bg1"/>
                </a:solidFill>
              </a:rPr>
              <a:t>Szláv és Balti Filológiai  Intézet</a:t>
            </a:r>
          </a:p>
          <a:p>
            <a:pPr>
              <a:lnSpc>
                <a:spcPct val="134000"/>
              </a:lnSpc>
            </a:pPr>
            <a:endParaRPr lang="hu-HU" sz="14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881288BA-6D9D-4519-B627-D3320E1CCA2E}"/>
              </a:ext>
            </a:extLst>
          </p:cNvPr>
          <p:cNvSpPr txBox="1">
            <a:spLocks/>
          </p:cNvSpPr>
          <p:nvPr/>
        </p:nvSpPr>
        <p:spPr>
          <a:xfrm>
            <a:off x="723899" y="5566277"/>
            <a:ext cx="7365636" cy="597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24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24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24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182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334297" y="1138773"/>
            <a:ext cx="1095313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Térbeli letelepedés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Sajátos nemzetiségi struktúra: nem összefüggő, nyelvileg egységes tömb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Egymástól távol, eltérő földrajzi és ökológiai területeken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Északkelet-</a:t>
            </a:r>
            <a:r>
              <a:rPr lang="hu-HU" sz="3200" dirty="0" err="1"/>
              <a:t>Mo</a:t>
            </a:r>
            <a:r>
              <a:rPr lang="hu-HU" sz="3200" dirty="0"/>
              <a:t>.: Borsod-Abaúj-Zemplén </a:t>
            </a:r>
            <a:r>
              <a:rPr lang="hu-HU" sz="3200" dirty="0" err="1"/>
              <a:t>vm</a:t>
            </a:r>
            <a:r>
              <a:rPr lang="hu-HU" sz="32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Nógrád </a:t>
            </a:r>
            <a:r>
              <a:rPr lang="hu-HU" sz="3200" dirty="0" err="1"/>
              <a:t>vm</a:t>
            </a:r>
            <a:r>
              <a:rPr lang="hu-HU" sz="3200" dirty="0"/>
              <a:t>., Pest környéke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Dunántúl, Komárom, Esztergom, Pest, Fejér, Veszprém </a:t>
            </a:r>
            <a:r>
              <a:rPr lang="hu-HU" sz="3200" dirty="0" err="1"/>
              <a:t>vm</a:t>
            </a:r>
            <a:r>
              <a:rPr lang="hu-HU" sz="32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Délkelet-Alföld: Békés, Csongrád </a:t>
            </a:r>
            <a:r>
              <a:rPr lang="hu-HU" sz="3200" dirty="0" err="1"/>
              <a:t>vm</a:t>
            </a:r>
            <a:r>
              <a:rPr lang="hu-HU" sz="32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Kisebb egységek: kiskőrösi, nyíregyházi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Nyelvszigetek – sziget jellegű régiók </a:t>
            </a:r>
            <a:br>
              <a:rPr lang="hu-HU" sz="6600" b="1" i="0" dirty="0">
                <a:effectLst/>
                <a:latin typeface="Nunito" panose="020F0502020204030204" pitchFamily="2" charset="-18"/>
              </a:rPr>
            </a:br>
            <a:endParaRPr lang="hu-HU" sz="32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985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334297" y="1138773"/>
            <a:ext cx="1095313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/>
              <a:t>Földrajzi-ökológiai tényező:</a:t>
            </a:r>
          </a:p>
          <a:p>
            <a:pPr marL="514350" indent="-514350">
              <a:buAutoNum type="arabicPeriod"/>
            </a:pPr>
            <a:r>
              <a:rPr lang="hu-HU" sz="4400" dirty="0"/>
              <a:t>Alföldi települések</a:t>
            </a:r>
          </a:p>
          <a:p>
            <a:pPr marL="514350" indent="-514350">
              <a:buAutoNum type="arabicPeriod"/>
            </a:pPr>
            <a:r>
              <a:rPr lang="hu-HU" sz="4400" dirty="0"/>
              <a:t>Hegyi települések (pilisi, bükki, zempléni)</a:t>
            </a:r>
          </a:p>
          <a:p>
            <a:pPr marL="514350" indent="-514350">
              <a:buAutoNum type="arabicPeriod"/>
            </a:pPr>
            <a:r>
              <a:rPr lang="hu-HU" sz="4400" dirty="0"/>
              <a:t>Mátraaljai, nógrádi</a:t>
            </a:r>
          </a:p>
          <a:p>
            <a:pPr marL="514350" indent="-514350">
              <a:buAutoNum type="arabicPeriod"/>
            </a:pPr>
            <a:r>
              <a:rPr lang="hu-HU" sz="4400" dirty="0"/>
              <a:t>Délkelet-alföldi</a:t>
            </a:r>
          </a:p>
          <a:p>
            <a:pPr marL="514350" indent="-514350">
              <a:buAutoNum type="arabicPeriod"/>
            </a:pPr>
            <a:r>
              <a:rPr lang="hu-HU" sz="4400" dirty="0"/>
              <a:t>Duna-Tisza közi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Etnokulturális</a:t>
            </a:r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modell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233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20445" y="1138773"/>
            <a:ext cx="1116698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Gazdasági tényezők</a:t>
            </a:r>
          </a:p>
          <a:p>
            <a:r>
              <a:rPr lang="hu-HU" sz="3200" dirty="0"/>
              <a:t>A szűkebb, illetve tágabb gazdasági régióban elfoglalt hely</a:t>
            </a:r>
          </a:p>
          <a:p>
            <a:r>
              <a:rPr lang="hu-HU" sz="3200" dirty="0"/>
              <a:t>Gazdaságilag önellátó v. külső </a:t>
            </a:r>
            <a:r>
              <a:rPr lang="hu-HU" sz="3200" dirty="0" err="1"/>
              <a:t>gazd</a:t>
            </a:r>
            <a:r>
              <a:rPr lang="hu-HU" sz="3200" dirty="0"/>
              <a:t>. kapcsolatokra szorul?</a:t>
            </a:r>
          </a:p>
          <a:p>
            <a:r>
              <a:rPr lang="hu-HU" sz="3200" dirty="0"/>
              <a:t>Pozitív: </a:t>
            </a:r>
            <a:r>
              <a:rPr lang="hu-HU" sz="3200" dirty="0" err="1"/>
              <a:t>kéti</a:t>
            </a:r>
            <a:r>
              <a:rPr lang="hu-HU" sz="3200" dirty="0"/>
              <a:t> </a:t>
            </a:r>
            <a:r>
              <a:rPr lang="hu-HU" sz="3200" dirty="0" err="1"/>
              <a:t>rányú</a:t>
            </a:r>
            <a:r>
              <a:rPr lang="hu-HU" sz="3200" dirty="0"/>
              <a:t> (településről és településre irányuló) → gyengíti a közösséget</a:t>
            </a:r>
          </a:p>
          <a:p>
            <a:r>
              <a:rPr lang="hu-HU" sz="3200" dirty="0"/>
              <a:t>Negatív: egyirányú (településből indul ki)→ erősíti a szlovák nemzetiségi közösséget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Etnokulturális</a:t>
            </a:r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modell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404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86813" y="1138774"/>
            <a:ext cx="1211334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Közösségi mutatók</a:t>
            </a:r>
          </a:p>
          <a:p>
            <a:pPr marL="0" indent="0">
              <a:buNone/>
            </a:pPr>
            <a:r>
              <a:rPr lang="hu-HU" sz="2800" dirty="0"/>
              <a:t>- az anyaetnikum szűkebb vagy tágabb területéről származik a település, a nyelvsziget lakossága</a:t>
            </a:r>
          </a:p>
          <a:p>
            <a:pPr marL="0" indent="0">
              <a:buNone/>
            </a:pPr>
            <a:r>
              <a:rPr lang="hu-HU" sz="2800" dirty="0"/>
              <a:t>- vallási hovatartozás → kulturális viszonyok</a:t>
            </a:r>
          </a:p>
          <a:p>
            <a:pPr marL="0" indent="0">
              <a:buNone/>
            </a:pPr>
            <a:r>
              <a:rPr lang="hu-HU" sz="2800" dirty="0"/>
              <a:t>- társadalmi struktúra: összetett rétegzettség (paraszti társadalmakban is)</a:t>
            </a:r>
          </a:p>
          <a:p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Nemzetiségi intézmények </a:t>
            </a:r>
            <a:r>
              <a:rPr lang="hu-HU" sz="2800" dirty="0"/>
              <a:t>(szervezetten ápolt egyházi és világi kultúra; ösztönösen fennmaradó)</a:t>
            </a:r>
          </a:p>
          <a:p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Kapcsolat az anyaetnikummal </a:t>
            </a:r>
            <a:r>
              <a:rPr lang="hu-HU" sz="2800" dirty="0"/>
              <a:t>(egyéni, családi, intézményesített)</a:t>
            </a:r>
          </a:p>
          <a:p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Nemzetiségföldrajzi kapcsolatrendszer </a:t>
            </a:r>
            <a:r>
              <a:rPr lang="hu-HU" sz="2800" dirty="0"/>
              <a:t>(magányos nyelvsziget, területi láncolat tagja)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Etnokulturális</a:t>
            </a:r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modell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468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86813" y="1138774"/>
            <a:ext cx="1211334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A szlovákok délre vonulása több, mint 2 évszázadon át zajlott (nagyfokú mobilitás, gyakran cserélődő lakosság)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A magyarországi szlovák nyelvjárások nem azonosak a Szlovákia területén beszélt dialektusokkal (3 fő típus: nyugatszlovák, középszlovák, keletszlovák + számos nyelvjárási alcsoport)→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Új típusú nyelvjárások jöttek létre →nyelv(járás)keveredés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Heterogén nyelvjárási területekről származó lakosság esetén az eredetitől eltérő új nyelvjárási típusok nyelvjárási típusok alakultak ki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3200" dirty="0"/>
              <a:t>Az egységesülés viszonylag rövid ideig tartó folyamat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magyarországi szlovák nyelvjárásokról</a:t>
            </a:r>
            <a:endParaRPr lang="hu-HU" sz="32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855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86813" y="1138774"/>
            <a:ext cx="1211334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Átmeneti típusú nyelvjárások: két nyelvjárás között álló képződmény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Az idegen (másik szláv nyelvből / dialektusból származó) elemek szisztematikusak, beépültek a nyelvi rendszer egészébe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Gyakori jelenség: két szláv nyelv v. nyelvjárás érintkezési vonalain fordul elő ilyenfajta keveredés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Például: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Sári</a:t>
            </a:r>
            <a:r>
              <a:rPr lang="hu-HU" sz="2800" dirty="0"/>
              <a:t> (közép-szlovák és nyugat-szlovák nyelvjárási rendszerek keveredése);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Tótkomlós</a:t>
            </a:r>
            <a:r>
              <a:rPr lang="hu-HU" sz="2800" dirty="0"/>
              <a:t> (közép-szlovák alcsoportok);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Répáshuta</a:t>
            </a:r>
            <a:r>
              <a:rPr lang="hu-HU" sz="2800" dirty="0"/>
              <a:t>,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Bükkszentkereszt</a:t>
            </a:r>
            <a:r>
              <a:rPr lang="hu-HU" sz="2800" dirty="0"/>
              <a:t> (nyugat-sz.-közép-sz.-kelet-sz.)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magyarországi szlovák nyelvjárásokról</a:t>
            </a:r>
            <a:endParaRPr lang="hu-HU" sz="32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639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0" y="550606"/>
            <a:ext cx="1230015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meghatározások általában skálák mentén fogalmazódnak meg.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Megkülönböztetnek pl.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aktív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és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passzív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népi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és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elit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elsődleges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és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másodlagos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szerzett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és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tanult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produktív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és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receptív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kiegyensúlyozott 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és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domináns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stb. kétnyelvűsági dichotómiákat. (BARTHA 1999:34)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Diebold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értelmezéseben a kétnyelvűség meglehetősen tág fogalom: a kétnyelvűség kritériumának megfelel akár az írott nyelv passzív megértése is. (DIEBOLD 1961: 11) </a:t>
            </a:r>
            <a:r>
              <a:rPr lang="hu-H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Diebold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minimális meghatározása 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alapján kétnyelvűnek tekinthetők azok a nyelvhasználók is, akik csupán megértik mások beszédét, beszédrészletét, de nem képesek megnyilatkozásokat végezni a másik nyelven (BARTHA 1999: 36.)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Macnamara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definíciója értelmében kétnyelvűnek tekinthetők mindazon beszélők, akik a beszéd, a megértés, az olvasás és az írás alapvető nyelvi készségeivel rendelkeznek a második nyelven. (MACNAMARA 1967).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Szociolingvisztikai szempontból </a:t>
            </a:r>
            <a:r>
              <a:rPr lang="hu-HU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Grosjean</a:t>
            </a:r>
            <a:r>
              <a:rPr lang="hu-HU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u-H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definíciója alkalmazható a leghatékonyabban: „A kétnyelvűség két (vagy több) nyelv rendszeres használata, kétnyelvűek pedig azok az emberek, akiknek mindennapi életük során szükségük van két (vagy több) nyelvre, és ezeket használják is.” (GROSJEAN 1992: 51) </a:t>
            </a:r>
            <a:endParaRPr lang="hu-HU" sz="20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000" b="1" i="0" u="none" strike="noStrik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Weinreich</a:t>
            </a:r>
            <a:r>
              <a:rPr lang="hu-HU" sz="2000" b="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(1953/1974), definíciója alapján kétnyelvűnek beszélő az, aki a mindennapi nyelvhasználatban két nyelvet használ függetlenül a nyelvismeret mértékétől 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b="0" dirty="0">
                <a:solidFill>
                  <a:srgbClr val="000000"/>
                </a:solidFill>
                <a:latin typeface="Calibri" panose="020F0502020204030204" pitchFamily="34" charset="0"/>
              </a:rPr>
              <a:t>A kétnyelvűség speciális nyelvi kompetencia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Bilingvizmus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11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86813" y="1138774"/>
            <a:ext cx="117003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i="1" dirty="0">
                <a:solidFill>
                  <a:srgbClr val="FF0000"/>
                </a:solidFill>
              </a:rPr>
              <a:t>kétnyelvű beszélő </a:t>
            </a:r>
            <a:r>
              <a:rPr lang="hu-HU" sz="3200" dirty="0"/>
              <a:t>– a két nyelv használatának képességével rendelkezik; </a:t>
            </a:r>
            <a:r>
              <a:rPr lang="hu-HU" sz="3200" i="1" dirty="0">
                <a:solidFill>
                  <a:srgbClr val="FF0000"/>
                </a:solidFill>
              </a:rPr>
              <a:t>kétnyelvű beszélőközösség- </a:t>
            </a:r>
            <a:r>
              <a:rPr lang="hu-HU" sz="3200" dirty="0"/>
              <a:t>tagjainak többsége két nyelv használatának képességével rendelkezik. </a:t>
            </a:r>
          </a:p>
          <a:p>
            <a:r>
              <a:rPr lang="hu-HU" sz="3200" i="1" dirty="0">
                <a:solidFill>
                  <a:srgbClr val="FF0000"/>
                </a:solidFill>
              </a:rPr>
              <a:t>Elsődleges nyelv </a:t>
            </a:r>
            <a:r>
              <a:rPr lang="hu-HU" sz="3200" dirty="0"/>
              <a:t>(a diskurzusban): mennyiségileg és szerkezetileg domináns.</a:t>
            </a:r>
          </a:p>
          <a:p>
            <a:r>
              <a:rPr lang="hu-HU" sz="3200" i="1" dirty="0">
                <a:solidFill>
                  <a:srgbClr val="FF0000"/>
                </a:solidFill>
              </a:rPr>
              <a:t>Másodlagos nyelv</a:t>
            </a:r>
            <a:r>
              <a:rPr lang="hu-HU" sz="3200" dirty="0"/>
              <a:t>: elemei rendszeresen megjelennek az elsődleges nyelven folyó diskurzusban.</a:t>
            </a:r>
          </a:p>
          <a:p>
            <a:r>
              <a:rPr lang="hu-HU" sz="3200" dirty="0"/>
              <a:t>Megnyilatkozás esetén </a:t>
            </a:r>
            <a:r>
              <a:rPr lang="hu-HU" sz="3200" i="1" dirty="0">
                <a:solidFill>
                  <a:srgbClr val="FF0000"/>
                </a:solidFill>
              </a:rPr>
              <a:t>bázisnyelvről </a:t>
            </a:r>
            <a:r>
              <a:rPr lang="hu-HU" sz="3200" dirty="0"/>
              <a:t>és </a:t>
            </a:r>
            <a:r>
              <a:rPr lang="hu-HU" sz="3200" i="1" dirty="0">
                <a:solidFill>
                  <a:srgbClr val="FF0000"/>
                </a:solidFill>
              </a:rPr>
              <a:t>vendégnyelvi betétekről </a:t>
            </a:r>
            <a:r>
              <a:rPr lang="hu-HU" sz="3200" dirty="0"/>
              <a:t>beszélünk</a:t>
            </a:r>
            <a:endParaRPr lang="hu-HU" sz="32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Alapfogalmak</a:t>
            </a:r>
            <a:endParaRPr lang="hu-HU" sz="32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37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86813" y="884496"/>
            <a:ext cx="118183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800" dirty="0"/>
          </a:p>
          <a:p>
            <a:endParaRPr lang="hu-HU" sz="2800" dirty="0"/>
          </a:p>
          <a:p>
            <a:r>
              <a:rPr lang="hu-HU" sz="2800" dirty="0"/>
              <a:t>A kétnyelvű kommunikáció válfajai: </a:t>
            </a:r>
          </a:p>
          <a:p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Kódváltás</a:t>
            </a:r>
            <a:r>
              <a:rPr lang="hu-HU" sz="2800" dirty="0"/>
              <a:t>: a kétnyelvű kommunikáció válfaja – egyetlen diskurzuson belül 2 (vagy több) különböző nyelvhez tartozó elemeket használnak a beszélők</a:t>
            </a:r>
          </a:p>
          <a:p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Kódváltogatás</a:t>
            </a:r>
            <a:r>
              <a:rPr lang="hu-HU" sz="2800" dirty="0"/>
              <a:t> - kódkeveredés</a:t>
            </a:r>
          </a:p>
          <a:p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Bázisnyelv</a:t>
            </a:r>
            <a:r>
              <a:rPr lang="hu-HU" sz="2800" dirty="0"/>
              <a:t>: legalább egy megnyilatkozásnyi diskurzusrészletben SZERKEZETILEG/MENNYISÉGILEG domináns nyelv</a:t>
            </a:r>
          </a:p>
          <a:p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Vendégnyelv</a:t>
            </a:r>
            <a:r>
              <a:rPr lang="hu-HU" sz="2800" dirty="0"/>
              <a:t>: SZÓ/SZÓKAPCSOLAT/SZÓSZERKEZET formájában rendszeresen vagy alkalmilag jelenik meg a bázisnyelvi megnyilatkozásokban (VENDÉGNYELVI BETÉT)</a:t>
            </a:r>
            <a:endParaRPr lang="de-DE" sz="280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Beszédstratégiák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461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86812" y="1229031"/>
            <a:ext cx="118626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Grosjean</a:t>
            </a:r>
            <a:r>
              <a:rPr lang="hu-HU" sz="2800" dirty="0"/>
              <a:t>: két vagy több nyelv váltakozó használata ugyanazon megnyilatkozáson vagy diskurzuson belül</a:t>
            </a:r>
          </a:p>
          <a:p>
            <a:r>
              <a:rPr lang="hu-HU" sz="2800" dirty="0" err="1"/>
              <a:t>Alakilag</a:t>
            </a:r>
            <a:r>
              <a:rPr lang="hu-HU" sz="2800" dirty="0"/>
              <a:t> lehet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egyetlen szó</a:t>
            </a:r>
            <a:r>
              <a:rPr lang="hu-HU" sz="2800" dirty="0"/>
              <a:t>,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kifejezés</a:t>
            </a:r>
            <a:r>
              <a:rPr lang="hu-HU" sz="2800" dirty="0"/>
              <a:t>,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mondat</a:t>
            </a:r>
            <a:r>
              <a:rPr lang="hu-HU" sz="2800" dirty="0"/>
              <a:t> vagy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mondatok</a:t>
            </a:r>
          </a:p>
          <a:p>
            <a:r>
              <a:rPr lang="hu-HU" sz="2800" dirty="0"/>
              <a:t>Vizsgálható </a:t>
            </a:r>
            <a:r>
              <a:rPr lang="hu-H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pszicholingvisztikai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szociálpszichológiai, szociolingvisztikai szempontból </a:t>
            </a:r>
            <a:r>
              <a:rPr lang="hu-HU" sz="2800" dirty="0"/>
              <a:t>és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szigorúan nyelvészetileg </a:t>
            </a:r>
            <a:r>
              <a:rPr lang="hu-HU" sz="2800" dirty="0"/>
              <a:t>is</a:t>
            </a:r>
          </a:p>
          <a:p>
            <a:r>
              <a:rPr lang="hu-HU" sz="2800" dirty="0"/>
              <a:t>Lehet: </a:t>
            </a:r>
            <a:r>
              <a:rPr lang="hu-H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grammatikailag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jelöletlen, </a:t>
            </a:r>
            <a:r>
              <a:rPr lang="hu-HU" sz="2800" dirty="0"/>
              <a:t>ill.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szintaktikailag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és </a:t>
            </a:r>
            <a:r>
              <a:rPr lang="hu-H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morfológiailag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integrált</a:t>
            </a:r>
          </a:p>
          <a:p>
            <a:r>
              <a:rPr lang="hu-HU" sz="2800" dirty="0"/>
              <a:t>A megnyilatkozásban elfoglalt helyük szerint a kódváltás lehet: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mondaton kívüli, mondatok közötti </a:t>
            </a:r>
            <a:r>
              <a:rPr lang="hu-HU" sz="2800" dirty="0"/>
              <a:t>és 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mondaton belüli </a:t>
            </a:r>
            <a:r>
              <a:rPr lang="hu-HU" sz="2800" dirty="0"/>
              <a:t>(vendégnyelvi betét – kölcsönszó → alkalmi vagy meghonosodott kölcsönzés)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Kódváltás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19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838200" y="1544715"/>
            <a:ext cx="10738282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/>
              <a:t>Szlovákság: XI-XII. sz. a magyar államiság részese teljes egészében</a:t>
            </a:r>
          </a:p>
          <a:p>
            <a:r>
              <a:rPr lang="hu-HU" sz="3200" dirty="0"/>
              <a:t>A cseh, a lengyel és a keleti szlávoktól államhatár választotta el</a:t>
            </a:r>
          </a:p>
          <a:p>
            <a:r>
              <a:rPr lang="hu-HU" sz="3200" dirty="0"/>
              <a:t>A szlovákok betelepülésének okai Magyarország mai területére: török kiűzése, elnéptelenedett, kiváló termőföldű területek, munkaerőhiány</a:t>
            </a:r>
          </a:p>
          <a:p>
            <a:pPr marL="0" indent="0">
              <a:buNone/>
            </a:pPr>
            <a:r>
              <a:rPr lang="hu-H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Gazdasági, társadalmi (jobbágyok: szabad menetelű jogok) világnézeti tényezők (evangélikusok: szabad vallásgyakorlás) + vállalkozó kedv</a:t>
            </a:r>
          </a:p>
          <a:p>
            <a:r>
              <a:rPr lang="hu-HU" sz="3200" dirty="0"/>
              <a:t>Honnan? </a:t>
            </a:r>
          </a:p>
          <a:p>
            <a:r>
              <a:rPr lang="hu-HU" sz="3200" dirty="0"/>
              <a:t>Az ország túlnépesedett északi vármegyéiből (hegyvidék, sovány talaj, éhínség, járványok, röghöz kötöttség, vallási türelmetlenség) szlovák, magyar, német telepesek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838200" y="399495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magyarországi szlovákok </a:t>
            </a:r>
            <a:endParaRPr lang="hu-HU" sz="32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359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98323" y="560439"/>
            <a:ext cx="1190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800" dirty="0"/>
          </a:p>
          <a:p>
            <a:endParaRPr lang="hu-HU" sz="2800" dirty="0"/>
          </a:p>
          <a:p>
            <a:r>
              <a:rPr lang="hu-HU" sz="2800" dirty="0"/>
              <a:t>A bázisnyelv </a:t>
            </a:r>
            <a:r>
              <a:rPr lang="hu-HU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szerkezeti dominanciája </a:t>
            </a:r>
            <a:r>
              <a:rPr lang="hu-HU" sz="2800" dirty="0"/>
              <a:t>= meghatározza a megnyilatkozás nyelvtani viszonyait: </a:t>
            </a:r>
          </a:p>
          <a:p>
            <a:r>
              <a:rPr lang="hu-HU" sz="2800" dirty="0"/>
              <a:t>Pl. vendégnyelvi betét + bázisnyelvi toldalékok</a:t>
            </a:r>
          </a:p>
          <a:p>
            <a:r>
              <a:rPr lang="hu-HU" sz="2800" dirty="0"/>
              <a:t>A mondat szórendje a bázisnyelv szórendi szabályait követi</a:t>
            </a:r>
          </a:p>
          <a:p>
            <a:r>
              <a:rPr lang="hu-HU" sz="2800" dirty="0"/>
              <a:t>A bázisnyelv </a:t>
            </a:r>
            <a:r>
              <a:rPr lang="hu-HU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mennyiségi dominanciája</a:t>
            </a:r>
            <a:r>
              <a:rPr lang="hu-HU" sz="2800" dirty="0"/>
              <a:t>: a megnyilatkozásban a bázisnyelvből származó szekvenciák a megnyilatkozásban nagyobb számban fordulnak elő.</a:t>
            </a:r>
          </a:p>
          <a:p>
            <a:r>
              <a:rPr lang="hu-HU" sz="2800" dirty="0"/>
              <a:t>Diskurzus – </a:t>
            </a:r>
            <a:r>
              <a:rPr lang="hu-HU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elsődleges nyelv </a:t>
            </a:r>
            <a:r>
              <a:rPr lang="hu-HU" sz="2800" dirty="0"/>
              <a:t>–</a:t>
            </a:r>
            <a:r>
              <a:rPr lang="hu-HU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800" dirty="0"/>
              <a:t>sok esetben változatlan 1-1 beszédesemény során</a:t>
            </a:r>
          </a:p>
          <a:p>
            <a:r>
              <a:rPr lang="hu-HU" sz="2800" dirty="0"/>
              <a:t>Egyes megnyilatkozások nyelve – </a:t>
            </a:r>
            <a:r>
              <a:rPr lang="hu-HU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bázisnyelv</a:t>
            </a:r>
            <a:r>
              <a:rPr lang="hu-HU" sz="2800" dirty="0"/>
              <a:t> – számtalanszor megváltozhat.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Beszédstratégiák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249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304801" y="786581"/>
            <a:ext cx="1190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3200" dirty="0"/>
          </a:p>
          <a:p>
            <a:endParaRPr lang="hu-HU" sz="3200" dirty="0"/>
          </a:p>
          <a:p>
            <a:r>
              <a:rPr lang="hu-HU" sz="3200" dirty="0"/>
              <a:t>B-típusú VENDÉGNYELVI BETÉTEK+ BÁZISNYELVI MORFÉMÁK</a:t>
            </a:r>
          </a:p>
          <a:p>
            <a:r>
              <a:rPr lang="hu-HU" sz="3200" dirty="0"/>
              <a:t>Z-típusú A VENDÉGNYELVI BETÉTEK + ZÉRÓ MORFÉMÁK </a:t>
            </a:r>
          </a:p>
          <a:p>
            <a:r>
              <a:rPr lang="hu-HU" sz="3200" dirty="0"/>
              <a:t>V-típusú VENDÉGNYELVI BETÉTEK+ VENDÉGNYELVI MORFÉMÁK</a:t>
            </a:r>
          </a:p>
          <a:p>
            <a:r>
              <a:rPr lang="hu-HU" sz="3200" dirty="0"/>
              <a:t>H-típusú BEÉPÜLÉS FORMÁLIS ESZKÖZÖK ALKALMAZÁSA NÉLKÜL</a:t>
            </a:r>
          </a:p>
          <a:p>
            <a:r>
              <a:rPr lang="hu-HU" sz="3200" dirty="0"/>
              <a:t>X-típusú NINCS BEÉPÜLÉS</a:t>
            </a:r>
          </a:p>
          <a:p>
            <a:r>
              <a:rPr lang="hu-HU" sz="3200" dirty="0"/>
              <a:t>Bázisválogatás</a:t>
            </a:r>
          </a:p>
          <a:p>
            <a:r>
              <a:rPr lang="hu-HU" sz="3200" dirty="0"/>
              <a:t>(</a:t>
            </a:r>
            <a:r>
              <a:rPr lang="hu-HU" sz="3200" dirty="0" err="1"/>
              <a:t>Lanstyák</a:t>
            </a:r>
            <a:r>
              <a:rPr lang="hu-HU" sz="3200" dirty="0"/>
              <a:t> István által meghatározott kategóriák)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64422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kódváltás nyelvtani típusai 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376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86813" y="1138774"/>
            <a:ext cx="117003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VENDÉGNYELVI BETÉTEK+ BÁZISNYELVI MORFÉMÁK</a:t>
            </a:r>
          </a:p>
          <a:p>
            <a:r>
              <a:rPr lang="hu-HU" sz="2800" dirty="0"/>
              <a:t>A két nyelvből származó szekvenciák szorosabb egységet alkotnak</a:t>
            </a:r>
          </a:p>
          <a:p>
            <a:r>
              <a:rPr lang="hu-HU" sz="2800" dirty="0"/>
              <a:t>A megnyilatkozás egésze bázisnyelvű</a:t>
            </a:r>
          </a:p>
          <a:p>
            <a:r>
              <a:rPr lang="hu-HU" sz="2800" dirty="0"/>
              <a:t>A vendégnyelvi betétek alárendelt helyzetben vannak</a:t>
            </a:r>
          </a:p>
          <a:p>
            <a:r>
              <a:rPr lang="hu-HU" sz="2800" dirty="0"/>
              <a:t>A bázisnyelv uralkodik a vendégnyelvi betéteken</a:t>
            </a:r>
          </a:p>
          <a:p>
            <a:r>
              <a:rPr lang="hu-HU" sz="2800" dirty="0"/>
              <a:t>Aj </a:t>
            </a:r>
            <a:r>
              <a:rPr lang="hu-HU" sz="2800" dirty="0" err="1"/>
              <a:t>ňeska</a:t>
            </a:r>
            <a:r>
              <a:rPr lang="hu-HU" sz="2800" dirty="0"/>
              <a:t> som </a:t>
            </a:r>
            <a:r>
              <a:rPr lang="hu-HU" sz="2800" dirty="0" err="1"/>
              <a:t>spadla</a:t>
            </a:r>
            <a:r>
              <a:rPr lang="hu-HU" sz="2800" dirty="0"/>
              <a:t>, </a:t>
            </a:r>
            <a:r>
              <a:rPr lang="hu-HU" sz="2800" dirty="0" err="1">
                <a:solidFill>
                  <a:srgbClr val="FF0000"/>
                </a:solidFill>
              </a:rPr>
              <a:t>bukfencezujem</a:t>
            </a:r>
            <a:r>
              <a:rPr lang="hu-HU" sz="2800" dirty="0">
                <a:solidFill>
                  <a:srgbClr val="FF0000"/>
                </a:solidFill>
              </a:rPr>
              <a:t>. </a:t>
            </a:r>
            <a:r>
              <a:rPr lang="hu-HU" sz="2800" i="1" dirty="0"/>
              <a:t>(Ma is leestem, bukfencezek.)</a:t>
            </a:r>
          </a:p>
          <a:p>
            <a:r>
              <a:rPr lang="hu-HU" sz="2800" dirty="0"/>
              <a:t>A</a:t>
            </a:r>
            <a:r>
              <a:rPr lang="hu-HU" sz="2800" dirty="0">
                <a:solidFill>
                  <a:srgbClr val="FF0000"/>
                </a:solidFill>
              </a:rPr>
              <a:t> </a:t>
            </a:r>
            <a:r>
              <a:rPr lang="hu-HU" sz="2800" dirty="0" err="1">
                <a:solidFill>
                  <a:srgbClr val="FF0000"/>
                </a:solidFill>
              </a:rPr>
              <a:t>šakozuje</a:t>
            </a:r>
            <a:r>
              <a:rPr lang="hu-HU" sz="2800" dirty="0">
                <a:solidFill>
                  <a:srgbClr val="FF0000"/>
                </a:solidFill>
              </a:rPr>
              <a:t> se </a:t>
            </a:r>
            <a:r>
              <a:rPr lang="hu-HU" sz="2800" dirty="0" err="1"/>
              <a:t>slepi</a:t>
            </a:r>
            <a:r>
              <a:rPr lang="hu-HU" sz="2800" dirty="0"/>
              <a:t>, </a:t>
            </a:r>
            <a:r>
              <a:rPr lang="hu-HU" sz="2800" dirty="0" err="1"/>
              <a:t>tak</a:t>
            </a:r>
            <a:r>
              <a:rPr lang="hu-HU" sz="2800" dirty="0"/>
              <a:t> </a:t>
            </a:r>
            <a:r>
              <a:rPr lang="hu-HU" sz="2800" dirty="0">
                <a:solidFill>
                  <a:srgbClr val="FF0000"/>
                </a:solidFill>
              </a:rPr>
              <a:t>se </a:t>
            </a:r>
            <a:r>
              <a:rPr lang="hu-HU" sz="2800" dirty="0" err="1"/>
              <a:t>zna</a:t>
            </a:r>
            <a:r>
              <a:rPr lang="hu-HU" sz="2800" dirty="0"/>
              <a:t> </a:t>
            </a:r>
            <a:r>
              <a:rPr lang="hu-HU" sz="2800" dirty="0" err="1">
                <a:solidFill>
                  <a:srgbClr val="FF0000"/>
                </a:solidFill>
              </a:rPr>
              <a:t>šakozovať</a:t>
            </a:r>
            <a:r>
              <a:rPr lang="hu-HU" sz="2800" dirty="0">
                <a:solidFill>
                  <a:srgbClr val="FF0000"/>
                </a:solidFill>
              </a:rPr>
              <a:t>. </a:t>
            </a:r>
            <a:r>
              <a:rPr lang="hu-HU" sz="2800" i="1" dirty="0"/>
              <a:t>(És vakon sakkozik, így is tud sakkozni.)</a:t>
            </a:r>
          </a:p>
          <a:p>
            <a:r>
              <a:rPr lang="hu-HU" sz="2800" dirty="0"/>
              <a:t>Mindig</a:t>
            </a:r>
            <a:r>
              <a:rPr lang="hu-HU" sz="2800" dirty="0">
                <a:solidFill>
                  <a:srgbClr val="FF0000"/>
                </a:solidFill>
              </a:rPr>
              <a:t> </a:t>
            </a:r>
            <a:r>
              <a:rPr lang="hu-HU" sz="2800" dirty="0" err="1">
                <a:solidFill>
                  <a:srgbClr val="FF0000"/>
                </a:solidFill>
              </a:rPr>
              <a:t>lokšát</a:t>
            </a:r>
            <a:r>
              <a:rPr lang="hu-HU" sz="2800" dirty="0">
                <a:solidFill>
                  <a:srgbClr val="FF0000"/>
                </a:solidFill>
              </a:rPr>
              <a:t> </a:t>
            </a:r>
            <a:r>
              <a:rPr lang="hu-HU" sz="2800" dirty="0"/>
              <a:t>sütöttek. </a:t>
            </a:r>
            <a:r>
              <a:rPr lang="hu-HU" sz="2800" i="1" dirty="0"/>
              <a:t>(Mindig lebbencset sütöttek.)</a:t>
            </a:r>
          </a:p>
          <a:p>
            <a:r>
              <a:rPr lang="hu-HU" sz="2800" dirty="0" err="1"/>
              <a:t>Teras</a:t>
            </a:r>
            <a:r>
              <a:rPr lang="hu-HU" sz="2800" dirty="0"/>
              <a:t> </a:t>
            </a:r>
            <a:r>
              <a:rPr lang="hu-HU" sz="2800" dirty="0" err="1">
                <a:solidFill>
                  <a:srgbClr val="FF0000"/>
                </a:solidFill>
              </a:rPr>
              <a:t>ňeudvarlujú</a:t>
            </a:r>
            <a:r>
              <a:rPr lang="hu-HU" sz="2800" dirty="0">
                <a:solidFill>
                  <a:srgbClr val="FF0000"/>
                </a:solidFill>
              </a:rPr>
              <a:t>. </a:t>
            </a:r>
            <a:r>
              <a:rPr lang="hu-HU" sz="2800" i="1" dirty="0"/>
              <a:t>(Most nem udvarolnak.)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B-TÍPUSÚ KÓDVÁLTÁS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220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86813" y="1138774"/>
            <a:ext cx="1170038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dirty="0"/>
              <a:t>Z-típusú A VENDÉGNYELVI BETÉTEK + ZÉRÓ MORFÉMÁK </a:t>
            </a:r>
          </a:p>
          <a:p>
            <a:r>
              <a:rPr lang="hu-HU" sz="2200" dirty="0"/>
              <a:t>A vendégnyelvi betétek testetlen eszközökkel / formális eszközök alkalmazása nélkül/ épülnek be a bázisnyelvi megnyilatkozásba</a:t>
            </a:r>
          </a:p>
          <a:p>
            <a:r>
              <a:rPr lang="hu-HU" sz="2200" dirty="0"/>
              <a:t>A beépülés zéró morfémával történik</a:t>
            </a:r>
          </a:p>
          <a:p>
            <a:r>
              <a:rPr lang="hu-HU" sz="2200" dirty="0" err="1">
                <a:solidFill>
                  <a:srgbClr val="FF0000"/>
                </a:solidFill>
              </a:rPr>
              <a:t>Svekra</a:t>
            </a:r>
            <a:r>
              <a:rPr lang="hu-HU" sz="2200" dirty="0">
                <a:solidFill>
                  <a:srgbClr val="FF0000"/>
                </a:solidFill>
              </a:rPr>
              <a:t> buli </a:t>
            </a:r>
            <a:r>
              <a:rPr lang="hu-HU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kacifántos</a:t>
            </a:r>
            <a:r>
              <a:rPr lang="hu-HU" sz="2200" dirty="0">
                <a:solidFill>
                  <a:srgbClr val="FF0000"/>
                </a:solidFill>
              </a:rPr>
              <a:t>. </a:t>
            </a:r>
            <a:r>
              <a:rPr lang="hu-HU" sz="2200" dirty="0"/>
              <a:t>(Anyós kacifántos volt.)</a:t>
            </a:r>
            <a:endParaRPr lang="hu-HU" sz="2200" dirty="0">
              <a:solidFill>
                <a:srgbClr val="FF0000"/>
              </a:solidFill>
            </a:endParaRPr>
          </a:p>
          <a:p>
            <a:r>
              <a:rPr lang="hu-HU" sz="2200" dirty="0" err="1">
                <a:solidFill>
                  <a:srgbClr val="FF0000"/>
                </a:solidFill>
              </a:rPr>
              <a:t>To</a:t>
            </a:r>
            <a:r>
              <a:rPr lang="hu-HU" sz="2200" dirty="0">
                <a:solidFill>
                  <a:srgbClr val="FF0000"/>
                </a:solidFill>
              </a:rPr>
              <a:t> </a:t>
            </a:r>
            <a:r>
              <a:rPr lang="hu-HU" sz="2200" dirty="0" err="1">
                <a:solidFill>
                  <a:srgbClr val="FF0000"/>
                </a:solidFill>
              </a:rPr>
              <a:t>bulo</a:t>
            </a:r>
            <a:r>
              <a:rPr lang="hu-HU" sz="2200" dirty="0">
                <a:solidFill>
                  <a:srgbClr val="FF0000"/>
                </a:solidFill>
              </a:rPr>
              <a:t> jak </a:t>
            </a:r>
            <a:r>
              <a:rPr lang="hu-HU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banán</a:t>
            </a:r>
            <a:r>
              <a:rPr lang="hu-HU" sz="2200" dirty="0">
                <a:solidFill>
                  <a:srgbClr val="FF0000"/>
                </a:solidFill>
              </a:rPr>
              <a:t>. </a:t>
            </a:r>
            <a:r>
              <a:rPr lang="hu-HU" sz="2200" i="1" dirty="0"/>
              <a:t>(Ez olyan volt, mint a banán.)</a:t>
            </a:r>
          </a:p>
          <a:p>
            <a:r>
              <a:rPr lang="hu-HU" sz="2200" dirty="0" err="1">
                <a:solidFill>
                  <a:srgbClr val="FF0000"/>
                </a:solidFill>
              </a:rPr>
              <a:t>Pamataš</a:t>
            </a:r>
            <a:r>
              <a:rPr lang="hu-HU" sz="2200" dirty="0">
                <a:solidFill>
                  <a:srgbClr val="FF0000"/>
                </a:solidFill>
              </a:rPr>
              <a:t> </a:t>
            </a:r>
            <a:r>
              <a:rPr lang="hu-HU" sz="2200" dirty="0" err="1">
                <a:solidFill>
                  <a:srgbClr val="FF0000"/>
                </a:solidFill>
              </a:rPr>
              <a:t>ten</a:t>
            </a:r>
            <a:r>
              <a:rPr lang="hu-HU" sz="2200" dirty="0">
                <a:solidFill>
                  <a:srgbClr val="FF0000"/>
                </a:solidFill>
              </a:rPr>
              <a:t> „</a:t>
            </a:r>
            <a:r>
              <a:rPr lang="hu-HU" sz="2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lószar</a:t>
            </a:r>
            <a:r>
              <a:rPr lang="hu-HU" sz="2200" dirty="0">
                <a:solidFill>
                  <a:srgbClr val="FF0000"/>
                </a:solidFill>
              </a:rPr>
              <a:t>”? </a:t>
            </a:r>
            <a:r>
              <a:rPr lang="hu-HU" sz="2200" i="1" dirty="0"/>
              <a:t>(Emlékszel erre a „lószarra”?)</a:t>
            </a:r>
          </a:p>
          <a:p>
            <a:r>
              <a:rPr lang="hu-HU" sz="2200" dirty="0">
                <a:solidFill>
                  <a:srgbClr val="FF0000"/>
                </a:solidFill>
              </a:rPr>
              <a:t>A </a:t>
            </a:r>
            <a:r>
              <a:rPr lang="hu-HU" sz="2200" dirty="0" err="1">
                <a:solidFill>
                  <a:srgbClr val="FF0000"/>
                </a:solidFill>
              </a:rPr>
              <a:t>stari</a:t>
            </a:r>
            <a:r>
              <a:rPr lang="hu-HU" sz="2200" dirty="0">
                <a:solidFill>
                  <a:srgbClr val="FF0000"/>
                </a:solidFill>
              </a:rPr>
              <a:t> Balga, </a:t>
            </a:r>
            <a:r>
              <a:rPr lang="hu-HU" sz="2200" dirty="0" err="1">
                <a:solidFill>
                  <a:srgbClr val="FF0000"/>
                </a:solidFill>
              </a:rPr>
              <a:t>ten</a:t>
            </a:r>
            <a:r>
              <a:rPr lang="hu-HU" sz="2200" dirty="0">
                <a:solidFill>
                  <a:srgbClr val="FF0000"/>
                </a:solidFill>
              </a:rPr>
              <a:t> </a:t>
            </a:r>
            <a:r>
              <a:rPr lang="hu-HU" sz="22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kerul</a:t>
            </a:r>
            <a:r>
              <a:rPr lang="hu-HU" sz="2200" dirty="0">
                <a:solidFill>
                  <a:srgbClr val="FF0000"/>
                </a:solidFill>
              </a:rPr>
              <a:t> </a:t>
            </a:r>
            <a:r>
              <a:rPr lang="hu-HU" sz="2200" dirty="0" err="1">
                <a:solidFill>
                  <a:srgbClr val="FF0000"/>
                </a:solidFill>
              </a:rPr>
              <a:t>mňe</a:t>
            </a:r>
            <a:r>
              <a:rPr lang="hu-HU" sz="2200" dirty="0">
                <a:solidFill>
                  <a:srgbClr val="FF0000"/>
                </a:solidFill>
              </a:rPr>
              <a:t> tag </a:t>
            </a:r>
            <a:r>
              <a:rPr lang="hu-HU" sz="2200" dirty="0" err="1">
                <a:solidFill>
                  <a:srgbClr val="FF0000"/>
                </a:solidFill>
              </a:rPr>
              <a:t>hovoril</a:t>
            </a:r>
            <a:r>
              <a:rPr lang="hu-HU" sz="2200" dirty="0">
                <a:solidFill>
                  <a:srgbClr val="FF0000"/>
                </a:solidFill>
              </a:rPr>
              <a:t>, </a:t>
            </a:r>
            <a:r>
              <a:rPr lang="hu-HU" sz="2200" dirty="0" err="1">
                <a:solidFill>
                  <a:srgbClr val="FF0000"/>
                </a:solidFill>
              </a:rPr>
              <a:t>že</a:t>
            </a:r>
            <a:r>
              <a:rPr lang="hu-HU" sz="2200" dirty="0">
                <a:solidFill>
                  <a:srgbClr val="FF0000"/>
                </a:solidFill>
              </a:rPr>
              <a:t> </a:t>
            </a:r>
            <a:r>
              <a:rPr lang="hu-HU" sz="2200" dirty="0" err="1">
                <a:solidFill>
                  <a:srgbClr val="FF0000"/>
                </a:solidFill>
              </a:rPr>
              <a:t>už</a:t>
            </a:r>
            <a:r>
              <a:rPr lang="hu-HU" sz="2200" dirty="0">
                <a:solidFill>
                  <a:srgbClr val="FF0000"/>
                </a:solidFill>
              </a:rPr>
              <a:t> </a:t>
            </a:r>
            <a:r>
              <a:rPr lang="hu-HU" sz="2200" dirty="0" err="1">
                <a:solidFill>
                  <a:srgbClr val="FF0000"/>
                </a:solidFill>
              </a:rPr>
              <a:t>keď</a:t>
            </a:r>
            <a:r>
              <a:rPr lang="hu-HU" sz="2200" dirty="0">
                <a:solidFill>
                  <a:srgbClr val="FF0000"/>
                </a:solidFill>
              </a:rPr>
              <a:t> „</a:t>
            </a:r>
            <a:r>
              <a:rPr lang="hu-HU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negyedik Béla király</a:t>
            </a:r>
            <a:r>
              <a:rPr lang="hu-HU" sz="2200" dirty="0">
                <a:solidFill>
                  <a:srgbClr val="FF0000"/>
                </a:solidFill>
              </a:rPr>
              <a:t>” </a:t>
            </a:r>
            <a:r>
              <a:rPr lang="hu-HU" sz="2200" dirty="0" err="1">
                <a:solidFill>
                  <a:srgbClr val="FF0000"/>
                </a:solidFill>
              </a:rPr>
              <a:t>uťekal</a:t>
            </a:r>
            <a:r>
              <a:rPr lang="hu-HU" sz="2200" dirty="0">
                <a:solidFill>
                  <a:srgbClr val="FF0000"/>
                </a:solidFill>
              </a:rPr>
              <a:t> </a:t>
            </a:r>
            <a:r>
              <a:rPr lang="hu-HU" sz="2200" dirty="0" err="1"/>
              <a:t>ot</a:t>
            </a:r>
            <a:r>
              <a:rPr lang="hu-HU" sz="2200" dirty="0"/>
              <a:t> </a:t>
            </a:r>
            <a:r>
              <a:rPr lang="hu-HU" sz="2200" dirty="0" err="1"/>
              <a:t>tatároh</a:t>
            </a:r>
            <a:r>
              <a:rPr lang="hu-HU" sz="2200" dirty="0"/>
              <a:t>. </a:t>
            </a:r>
            <a:r>
              <a:rPr lang="hu-HU" sz="2200" i="1" dirty="0"/>
              <a:t>(És az öreg Balga, az erdőkerülő, nekem úgy mesélte, hogy amikor negyedik Béla király menekült a tatárok elől.)</a:t>
            </a:r>
            <a:endParaRPr lang="hu-HU" sz="2200" i="1" dirty="0">
              <a:solidFill>
                <a:srgbClr val="FF0000"/>
              </a:solidFill>
            </a:endParaRPr>
          </a:p>
          <a:p>
            <a:r>
              <a:rPr lang="hu-HU" sz="2200" dirty="0" err="1"/>
              <a:t>Lem</a:t>
            </a:r>
            <a:r>
              <a:rPr lang="hu-HU" sz="2200" dirty="0"/>
              <a:t> v </a:t>
            </a:r>
            <a:r>
              <a:rPr lang="hu-HU" sz="2200" dirty="0" err="1"/>
              <a:t>ňéďelu</a:t>
            </a:r>
            <a:r>
              <a:rPr lang="hu-HU" sz="2200" dirty="0"/>
              <a:t> </a:t>
            </a:r>
            <a:r>
              <a:rPr lang="hu-HU" sz="2200" dirty="0" err="1"/>
              <a:t>nam</a:t>
            </a:r>
            <a:r>
              <a:rPr lang="hu-HU" sz="2200" dirty="0"/>
              <a:t> dali </a:t>
            </a:r>
            <a:r>
              <a:rPr lang="hu-HU" sz="2200" dirty="0" err="1"/>
              <a:t>dajaki</a:t>
            </a:r>
            <a:r>
              <a:rPr lang="hu-HU" sz="2200" dirty="0"/>
              <a:t> „</a:t>
            </a:r>
            <a:r>
              <a:rPr lang="hu-HU" sz="2200" dirty="0" err="1">
                <a:solidFill>
                  <a:srgbClr val="FF0000"/>
                </a:solidFill>
              </a:rPr>
              <a:t>gulyáš</a:t>
            </a:r>
            <a:r>
              <a:rPr lang="hu-HU" sz="2200" dirty="0"/>
              <a:t>”, </a:t>
            </a:r>
            <a:r>
              <a:rPr lang="hu-HU" sz="2200" dirty="0" err="1">
                <a:solidFill>
                  <a:schemeClr val="accent1"/>
                </a:solidFill>
              </a:rPr>
              <a:t>biztoš</a:t>
            </a:r>
            <a:r>
              <a:rPr lang="hu-HU" sz="2200" dirty="0">
                <a:solidFill>
                  <a:schemeClr val="accent1"/>
                </a:solidFill>
              </a:rPr>
              <a:t>,</a:t>
            </a:r>
            <a:r>
              <a:rPr lang="hu-HU" sz="2200" dirty="0"/>
              <a:t> </a:t>
            </a:r>
            <a:r>
              <a:rPr lang="hu-HU" sz="2200" dirty="0" err="1"/>
              <a:t>keď</a:t>
            </a:r>
            <a:r>
              <a:rPr lang="hu-HU" sz="2200" dirty="0"/>
              <a:t> </a:t>
            </a:r>
            <a:r>
              <a:rPr lang="hu-HU" sz="2200" dirty="0" err="1"/>
              <a:t>dajaki</a:t>
            </a:r>
            <a:r>
              <a:rPr lang="hu-HU" sz="2200" dirty="0"/>
              <a:t> </a:t>
            </a:r>
            <a:r>
              <a:rPr lang="hu-HU" sz="2200" dirty="0" err="1"/>
              <a:t>koza</a:t>
            </a:r>
            <a:r>
              <a:rPr lang="hu-HU" sz="2200" dirty="0"/>
              <a:t> </a:t>
            </a:r>
            <a:r>
              <a:rPr lang="hu-HU" sz="2200" dirty="0" err="1"/>
              <a:t>zdehla</a:t>
            </a:r>
            <a:r>
              <a:rPr lang="hu-HU" sz="2200" dirty="0"/>
              <a:t>, </a:t>
            </a:r>
            <a:r>
              <a:rPr lang="hu-HU" sz="2200" dirty="0" err="1"/>
              <a:t>lebo</a:t>
            </a:r>
            <a:r>
              <a:rPr lang="hu-HU" sz="2200" dirty="0"/>
              <a:t> </a:t>
            </a:r>
            <a:r>
              <a:rPr lang="hu-HU" sz="2200" dirty="0" err="1"/>
              <a:t>dajaki</a:t>
            </a:r>
            <a:r>
              <a:rPr lang="hu-HU" sz="2200" dirty="0"/>
              <a:t> </a:t>
            </a:r>
            <a:r>
              <a:rPr lang="hu-HU" sz="2200" dirty="0" err="1"/>
              <a:t>baran</a:t>
            </a:r>
            <a:r>
              <a:rPr lang="hu-HU" sz="2200" dirty="0"/>
              <a:t>, </a:t>
            </a:r>
            <a:r>
              <a:rPr lang="hu-HU" sz="2200" dirty="0" err="1"/>
              <a:t>ale</a:t>
            </a:r>
            <a:r>
              <a:rPr lang="hu-HU" sz="2200" dirty="0"/>
              <a:t> </a:t>
            </a:r>
            <a:r>
              <a:rPr lang="hu-HU" sz="2200" dirty="0" err="1"/>
              <a:t>kažďi</a:t>
            </a:r>
            <a:r>
              <a:rPr lang="hu-HU" sz="2200" dirty="0"/>
              <a:t> </a:t>
            </a:r>
            <a:r>
              <a:rPr lang="hu-HU" sz="2200" dirty="0" err="1"/>
              <a:t>ďen</a:t>
            </a:r>
            <a:r>
              <a:rPr lang="hu-HU" sz="2200" dirty="0"/>
              <a:t> tam </a:t>
            </a:r>
            <a:r>
              <a:rPr lang="hu-HU" sz="2200" dirty="0" err="1"/>
              <a:t>bulo</a:t>
            </a:r>
            <a:r>
              <a:rPr lang="hu-HU" sz="2200" dirty="0"/>
              <a:t> </a:t>
            </a:r>
            <a:r>
              <a:rPr lang="hu-HU" sz="2200" dirty="0" err="1">
                <a:solidFill>
                  <a:srgbClr val="FF0000"/>
                </a:solidFill>
              </a:rPr>
              <a:t>retteneteš</a:t>
            </a:r>
            <a:r>
              <a:rPr lang="hu-HU" sz="2200" dirty="0"/>
              <a:t>. </a:t>
            </a:r>
            <a:r>
              <a:rPr lang="hu-HU" sz="2200" i="1" dirty="0"/>
              <a:t>(Csak vasárnap adtak valami gulyáslevest, biztos, hogy megdöglött valami kecske vagy valamilyen bárány, de minden nap rettenetes volt ott.)</a:t>
            </a:r>
          </a:p>
          <a:p>
            <a:r>
              <a:rPr lang="hu-HU" sz="2200" dirty="0" err="1"/>
              <a:t>Ale</a:t>
            </a:r>
            <a:r>
              <a:rPr lang="hu-HU" sz="2200" dirty="0"/>
              <a:t> </a:t>
            </a:r>
            <a:r>
              <a:rPr lang="hu-HU" sz="22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ajándék </a:t>
            </a:r>
            <a:r>
              <a:rPr lang="hu-HU" sz="2200" dirty="0" err="1"/>
              <a:t>ňebarz</a:t>
            </a:r>
            <a:r>
              <a:rPr lang="hu-HU" sz="2200" dirty="0"/>
              <a:t> </a:t>
            </a:r>
            <a:r>
              <a:rPr lang="hu-HU" sz="2200" dirty="0" err="1"/>
              <a:t>bul</a:t>
            </a:r>
            <a:r>
              <a:rPr lang="hu-HU" sz="2200" dirty="0"/>
              <a:t>. </a:t>
            </a:r>
            <a:r>
              <a:rPr lang="hu-HU" sz="2200" i="1" dirty="0"/>
              <a:t>(De ajándék nem nagyon volt.)</a:t>
            </a:r>
            <a:endParaRPr lang="de-DE" sz="2200" i="1" dirty="0"/>
          </a:p>
          <a:p>
            <a:endParaRPr lang="hu-HU" sz="400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Z-TÍPUSÚ KÓDVÁLTÁS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4266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86813" y="1138774"/>
            <a:ext cx="1170038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/>
              <a:t>Mondatrészi szerepet tölt be a kódváltott szó</a:t>
            </a:r>
          </a:p>
          <a:p>
            <a:r>
              <a:rPr lang="hu-HU" sz="3600" dirty="0"/>
              <a:t>Mondattani szempontból automatikusan beépül</a:t>
            </a:r>
          </a:p>
          <a:p>
            <a:r>
              <a:rPr lang="hu-H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Gazemberség</a:t>
            </a:r>
            <a:r>
              <a:rPr lang="hu-HU" sz="3600" dirty="0"/>
              <a:t> je. (Gazemberség.)</a:t>
            </a:r>
          </a:p>
          <a:p>
            <a:r>
              <a:rPr lang="hu-HU" sz="3600" dirty="0" err="1"/>
              <a:t>Ta</a:t>
            </a:r>
            <a:r>
              <a:rPr lang="hu-HU" sz="3600" dirty="0"/>
              <a:t>, </a:t>
            </a:r>
            <a:r>
              <a:rPr lang="hu-HU" sz="3600" dirty="0" err="1"/>
              <a:t>čo</a:t>
            </a:r>
            <a:r>
              <a:rPr lang="hu-HU" sz="3600" dirty="0"/>
              <a:t> </a:t>
            </a:r>
            <a:r>
              <a:rPr lang="hu-HU" sz="3600" dirty="0" err="1"/>
              <a:t>robiťe</a:t>
            </a:r>
            <a:r>
              <a:rPr lang="hu-HU" sz="3600" dirty="0"/>
              <a:t>, </a:t>
            </a:r>
            <a:r>
              <a:rPr lang="hu-HU" sz="3600" dirty="0" err="1"/>
              <a:t>ta</a:t>
            </a:r>
            <a:r>
              <a:rPr lang="hu-HU" sz="3600" dirty="0"/>
              <a:t> </a:t>
            </a:r>
            <a:r>
              <a:rPr lang="hu-HU" sz="3600" dirty="0" err="1"/>
              <a:t>žerťe</a:t>
            </a:r>
            <a:r>
              <a:rPr lang="hu-HU" sz="3600" dirty="0"/>
              <a:t> </a:t>
            </a:r>
            <a:r>
              <a:rPr lang="hu-HU" sz="3600" dirty="0" err="1"/>
              <a:t>ten</a:t>
            </a:r>
            <a:r>
              <a:rPr lang="hu-HU" sz="3600" dirty="0"/>
              <a:t> </a:t>
            </a:r>
            <a:r>
              <a:rPr lang="hu-HU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ďújtóš</a:t>
            </a:r>
            <a:r>
              <a:rPr lang="hu-HU" sz="3600" dirty="0"/>
              <a:t>? (Hát, mit csináltok, zabáljátok a gyújtóst?)</a:t>
            </a:r>
          </a:p>
          <a:p>
            <a:endParaRPr lang="hu-HU" sz="400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Z-TÍPUSÚ KÓDVÁLTÁS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562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86813" y="1138774"/>
            <a:ext cx="1170038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/>
              <a:t>VENDÉGNYELVI BETÉTEK+ VENDÉGNYELVI MORFÉMÁK</a:t>
            </a:r>
          </a:p>
          <a:p>
            <a:r>
              <a:rPr lang="hu-HU" sz="2800" dirty="0" err="1"/>
              <a:t>Mlada</a:t>
            </a:r>
            <a:r>
              <a:rPr lang="hu-HU" sz="2800" dirty="0"/>
              <a:t> </a:t>
            </a:r>
            <a:r>
              <a:rPr lang="hu-HU" sz="2800" dirty="0" err="1"/>
              <a:t>robila</a:t>
            </a:r>
            <a:r>
              <a:rPr lang="hu-HU" sz="2800" dirty="0"/>
              <a:t> </a:t>
            </a:r>
            <a:r>
              <a:rPr lang="hu-H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hentesboltban</a:t>
            </a:r>
            <a:r>
              <a:rPr lang="hu-HU" sz="2800" dirty="0"/>
              <a:t>. (A fiatalasszony a hentesboltban dolgozott)</a:t>
            </a:r>
          </a:p>
          <a:p>
            <a:r>
              <a:rPr lang="hu-HU" sz="2800" dirty="0"/>
              <a:t>V </a:t>
            </a:r>
            <a:r>
              <a:rPr lang="hu-HU" sz="2800" dirty="0" err="1"/>
              <a:t>Szolnoku</a:t>
            </a:r>
            <a:r>
              <a:rPr lang="hu-HU" sz="2800" dirty="0"/>
              <a:t> </a:t>
            </a:r>
            <a:r>
              <a:rPr lang="hu-HU" sz="2800" dirty="0" err="1"/>
              <a:t>vibrali</a:t>
            </a:r>
            <a:r>
              <a:rPr lang="hu-HU" sz="2800" dirty="0"/>
              <a:t> </a:t>
            </a:r>
            <a:r>
              <a:rPr lang="hu-HU" sz="2800" dirty="0" err="1"/>
              <a:t>hižu</a:t>
            </a:r>
            <a:r>
              <a:rPr lang="hu-HU" sz="2800" dirty="0"/>
              <a:t> </a:t>
            </a:r>
            <a:r>
              <a:rPr lang="hu-H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albérletbe</a:t>
            </a:r>
            <a:r>
              <a:rPr lang="hu-HU" sz="2800" dirty="0"/>
              <a:t>. (Szolnokon kivettek egy szobát albérletbe.)</a:t>
            </a:r>
          </a:p>
          <a:p>
            <a:r>
              <a:rPr lang="hu-HU" sz="2800" dirty="0" err="1"/>
              <a:t>Už</a:t>
            </a:r>
            <a:r>
              <a:rPr lang="hu-HU" sz="2800" dirty="0"/>
              <a:t> </a:t>
            </a:r>
            <a:r>
              <a:rPr lang="hu-H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tizenkét </a:t>
            </a:r>
            <a:r>
              <a:rPr lang="hu-H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éveš</a:t>
            </a:r>
            <a:r>
              <a:rPr lang="hu-HU" sz="2800" dirty="0"/>
              <a:t> som bula, </a:t>
            </a:r>
            <a:r>
              <a:rPr lang="hu-HU" sz="2800" dirty="0" err="1"/>
              <a:t>už</a:t>
            </a:r>
            <a:r>
              <a:rPr lang="hu-HU" sz="2800" dirty="0"/>
              <a:t> som </a:t>
            </a:r>
            <a:r>
              <a:rPr lang="hu-HU" sz="2800" dirty="0" err="1">
                <a:solidFill>
                  <a:srgbClr val="FF0000"/>
                </a:solidFill>
              </a:rPr>
              <a:t>Pešten</a:t>
            </a:r>
            <a:r>
              <a:rPr lang="hu-HU" sz="2800" dirty="0"/>
              <a:t> bula. Aj </a:t>
            </a:r>
            <a:r>
              <a:rPr lang="hu-H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Balatonon</a:t>
            </a:r>
            <a:r>
              <a:rPr lang="hu-HU" sz="2800" dirty="0"/>
              <a:t>. (Már tizenkét éves voltam, már voltam Pesten. A Balatonon is.)</a:t>
            </a:r>
          </a:p>
          <a:p>
            <a:r>
              <a:rPr lang="hu-HU" sz="2800" dirty="0"/>
              <a:t>... A tam </a:t>
            </a:r>
            <a:r>
              <a:rPr lang="hu-HU" sz="2800" dirty="0" err="1"/>
              <a:t>si</a:t>
            </a:r>
            <a:r>
              <a:rPr lang="hu-HU" sz="2800" dirty="0"/>
              <a:t> </a:t>
            </a:r>
            <a:r>
              <a:rPr lang="hu-HU" sz="2800" dirty="0" err="1"/>
              <a:t>otpočila</a:t>
            </a:r>
            <a:r>
              <a:rPr lang="hu-HU" sz="2800" dirty="0"/>
              <a:t> a </a:t>
            </a:r>
            <a:r>
              <a:rPr lang="hu-HU" sz="2800" dirty="0" err="1"/>
              <a:t>ftedi</a:t>
            </a:r>
            <a:r>
              <a:rPr lang="hu-HU" sz="2800" dirty="0"/>
              <a:t> te </a:t>
            </a:r>
            <a:r>
              <a:rPr lang="hu-HU" sz="2800" dirty="0" err="1"/>
              <a:t>skali</a:t>
            </a:r>
            <a:r>
              <a:rPr lang="hu-HU" sz="2800" dirty="0"/>
              <a:t> </a:t>
            </a:r>
            <a:r>
              <a:rPr lang="hu-HU" sz="2800" dirty="0" err="1"/>
              <a:t>meke</a:t>
            </a:r>
            <a:r>
              <a:rPr lang="hu-HU" sz="2800" dirty="0"/>
              <a:t> buli a </a:t>
            </a:r>
            <a:r>
              <a:rPr lang="hu-HU" sz="2800" dirty="0" err="1"/>
              <a:t>do</a:t>
            </a:r>
            <a:r>
              <a:rPr lang="hu-HU" sz="2800" dirty="0"/>
              <a:t> teho </a:t>
            </a:r>
            <a:r>
              <a:rPr lang="hu-HU" sz="2800" dirty="0" err="1"/>
              <a:t>si</a:t>
            </a:r>
            <a:r>
              <a:rPr lang="hu-HU" sz="2800" dirty="0"/>
              <a:t> </a:t>
            </a:r>
            <a:r>
              <a:rPr lang="hu-HU" sz="2800" dirty="0" err="1"/>
              <a:t>sedla</a:t>
            </a:r>
            <a:r>
              <a:rPr lang="hu-HU" sz="2800" dirty="0"/>
              <a:t> a tam </a:t>
            </a:r>
            <a:r>
              <a:rPr lang="hu-HU" sz="2800" dirty="0" err="1"/>
              <a:t>jej</a:t>
            </a:r>
            <a:r>
              <a:rPr lang="hu-HU" sz="2800" dirty="0"/>
              <a:t> </a:t>
            </a:r>
            <a:r>
              <a:rPr lang="hu-HU" sz="2800" dirty="0" err="1"/>
              <a:t>ostal</a:t>
            </a:r>
            <a:r>
              <a:rPr lang="hu-HU" sz="2800" dirty="0"/>
              <a:t>, na a </a:t>
            </a:r>
            <a:r>
              <a:rPr lang="hu-H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formája</a:t>
            </a:r>
            <a:r>
              <a:rPr lang="hu-HU" sz="2800" dirty="0"/>
              <a:t>. (Ott megpihent és akkor még a sziklák puhák voltak és beleült és ott maradt na, a formája.)</a:t>
            </a:r>
          </a:p>
          <a:p>
            <a:r>
              <a:rPr lang="hu-HU" sz="2800" dirty="0"/>
              <a:t>A </a:t>
            </a:r>
            <a:r>
              <a:rPr lang="hu-H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notáriuš</a:t>
            </a:r>
            <a:r>
              <a:rPr lang="hu-HU" sz="2800" dirty="0"/>
              <a:t> dal </a:t>
            </a:r>
            <a:r>
              <a:rPr lang="hu-HU" sz="2800" dirty="0" err="1"/>
              <a:t>spraviť</a:t>
            </a:r>
            <a:r>
              <a:rPr lang="hu-HU" sz="2800" dirty="0"/>
              <a:t> </a:t>
            </a:r>
            <a:r>
              <a:rPr lang="hu-HU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járdu</a:t>
            </a:r>
            <a:r>
              <a:rPr lang="hu-HU" sz="2800" dirty="0"/>
              <a:t> (B) </a:t>
            </a:r>
            <a:r>
              <a:rPr lang="hu-HU" sz="2800" dirty="0" err="1"/>
              <a:t>hore</a:t>
            </a:r>
            <a:r>
              <a:rPr lang="hu-HU" sz="2800" dirty="0"/>
              <a:t> </a:t>
            </a:r>
            <a:r>
              <a:rPr lang="hu-H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Újtelepen</a:t>
            </a:r>
            <a:r>
              <a:rPr lang="hu-HU" sz="2800" dirty="0"/>
              <a:t>. (A jegyző megcsináltatta a járdát fent Újtelepen.) </a:t>
            </a:r>
          </a:p>
          <a:p>
            <a:endParaRPr lang="hu-HU" sz="400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V-TÍPUSÚ KÓDVÁLTÁS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015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86813" y="1138774"/>
            <a:ext cx="1170038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BEÉPÜLÉS FORMÁLIS ESZKÖZÖK ALKALMAZÁSA NÉLKÜL</a:t>
            </a:r>
          </a:p>
          <a:p>
            <a:r>
              <a:rPr lang="hu-HU" sz="2400" dirty="0"/>
              <a:t>A vendégnyelvi elemek egyáltalán nem épülnek be formális eszközökkel a bázisnyelvbe, hanem toldaléktalanul „téblábolnak”, ennek ellenére érthető diskurzusrészletek jönnek létre</a:t>
            </a:r>
          </a:p>
          <a:p>
            <a:r>
              <a:rPr lang="hu-HU" sz="2400" dirty="0"/>
              <a:t>A testes morféma hiánya</a:t>
            </a:r>
          </a:p>
          <a:p>
            <a:r>
              <a:rPr lang="hu-HU" sz="2400" dirty="0"/>
              <a:t>...egyszer </a:t>
            </a:r>
            <a:r>
              <a:rPr lang="hu-HU" sz="2400" dirty="0" err="1"/>
              <a:t>vótam</a:t>
            </a:r>
            <a:r>
              <a:rPr lang="hu-HU" sz="2400" dirty="0"/>
              <a:t> a tábor Barbara </a:t>
            </a:r>
            <a:r>
              <a:rPr lang="hu-HU" sz="2400" dirty="0" err="1"/>
              <a:t>Konana</a:t>
            </a:r>
            <a:r>
              <a:rPr lang="hu-HU" sz="2400" dirty="0"/>
              <a:t>...az is tök jó vót. </a:t>
            </a:r>
            <a:r>
              <a:rPr lang="hu-HU" sz="2400" i="1" dirty="0"/>
              <a:t>(...egyszer </a:t>
            </a:r>
            <a:r>
              <a:rPr lang="hu-HU" sz="2400" i="1" dirty="0" err="1"/>
              <a:t>vótam</a:t>
            </a:r>
            <a:r>
              <a:rPr lang="hu-HU" sz="2400" i="1" dirty="0"/>
              <a:t> a </a:t>
            </a:r>
            <a:r>
              <a:rPr lang="hu-HU" sz="2400" i="1" dirty="0" err="1"/>
              <a:t>Konan</a:t>
            </a:r>
            <a:r>
              <a:rPr lang="hu-HU" sz="2400" i="1" dirty="0"/>
              <a:t> a barbár tábor... az is tök jó vót</a:t>
            </a:r>
            <a:r>
              <a:rPr lang="hu-HU" sz="2400" dirty="0"/>
              <a:t>.) (</a:t>
            </a:r>
            <a:r>
              <a:rPr lang="hu-HU" sz="2400" dirty="0" err="1"/>
              <a:t>Lanstyák</a:t>
            </a:r>
            <a:r>
              <a:rPr lang="hu-HU" sz="2400" dirty="0"/>
              <a:t> 2011)</a:t>
            </a:r>
          </a:p>
          <a:p>
            <a:r>
              <a:rPr lang="hu-HU" sz="2400" dirty="0"/>
              <a:t>Elsőre mentem </a:t>
            </a:r>
            <a:r>
              <a:rPr lang="hu-HU" sz="2400" dirty="0" err="1"/>
              <a:t>Prírodovedecká</a:t>
            </a:r>
            <a:r>
              <a:rPr lang="hu-HU" sz="2400" dirty="0"/>
              <a:t> fakulta. (</a:t>
            </a:r>
            <a:r>
              <a:rPr lang="hu-HU" sz="2400" i="1" dirty="0"/>
              <a:t>Elsőre mentem Természettudományi Kar</a:t>
            </a:r>
            <a:r>
              <a:rPr lang="hu-HU" sz="2400" dirty="0"/>
              <a:t>.) (</a:t>
            </a:r>
            <a:r>
              <a:rPr lang="hu-HU" sz="2400" dirty="0" err="1"/>
              <a:t>Lanstyák</a:t>
            </a:r>
            <a:r>
              <a:rPr lang="hu-HU" sz="2400" dirty="0"/>
              <a:t> 2011)</a:t>
            </a:r>
          </a:p>
          <a:p>
            <a:r>
              <a:rPr lang="hu-HU" sz="2400" dirty="0"/>
              <a:t>Meg egy asszony vett malacokat. Elszaladt a malac neki. És találkozott egy asszonnyal és mondja neki: „</a:t>
            </a:r>
            <a:r>
              <a:rPr lang="hu-HU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 tetszett látni enyém malac? Péntek vette, szombat szalad</a:t>
            </a:r>
            <a:r>
              <a:rPr lang="hu-HU" sz="2400" dirty="0"/>
              <a:t>.” (Az idézetet tekintem H-típusú kódváltásnak: a megnyilatkozás magyar nyelvű, az idézetben toldalék nélküli szavak és pontatlanul ragozott ige található.)</a:t>
            </a:r>
            <a:endParaRPr lang="de-DE" sz="2400" dirty="0"/>
          </a:p>
          <a:p>
            <a:endParaRPr lang="hu-HU" sz="400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H-TÍPUSÚ KÓDVÁLTÁS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258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86813" y="1138774"/>
            <a:ext cx="1170038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Grosjean</a:t>
            </a:r>
            <a:r>
              <a:rPr lang="hu-HU" sz="2800" dirty="0"/>
              <a:t>: két vagy több nyelv váltakozó használata ugyanazon megnyilatkozáson vagy diskurzuson belül</a:t>
            </a:r>
          </a:p>
          <a:p>
            <a:r>
              <a:rPr lang="hu-HU" sz="2800" dirty="0" err="1"/>
              <a:t>Alakilag</a:t>
            </a:r>
            <a:r>
              <a:rPr lang="hu-HU" sz="2800" dirty="0"/>
              <a:t> lehet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egyetlen szó</a:t>
            </a:r>
            <a:r>
              <a:rPr lang="hu-HU" sz="2800" dirty="0"/>
              <a:t>,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kifejezés</a:t>
            </a:r>
            <a:r>
              <a:rPr lang="hu-HU" sz="2800" dirty="0"/>
              <a:t>,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mondat</a:t>
            </a:r>
            <a:r>
              <a:rPr lang="hu-HU" sz="2800" dirty="0"/>
              <a:t> vagy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mondatok</a:t>
            </a:r>
          </a:p>
          <a:p>
            <a:r>
              <a:rPr lang="hu-HU" sz="2800" dirty="0"/>
              <a:t>Vizsgálható </a:t>
            </a:r>
            <a:r>
              <a:rPr lang="hu-H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pszicholingvisztikai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szociálpszichológiai, szociolingvisztikai szempontból </a:t>
            </a:r>
            <a:r>
              <a:rPr lang="hu-HU" sz="2800" dirty="0"/>
              <a:t>és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szigorúan nyelvészetileg </a:t>
            </a:r>
            <a:r>
              <a:rPr lang="hu-HU" sz="2800" dirty="0"/>
              <a:t>is</a:t>
            </a:r>
          </a:p>
          <a:p>
            <a:r>
              <a:rPr lang="hu-HU" sz="2800" dirty="0"/>
              <a:t>Lehet: </a:t>
            </a:r>
            <a:r>
              <a:rPr lang="hu-H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grammatikailag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jelöletlen, </a:t>
            </a:r>
            <a:r>
              <a:rPr lang="hu-HU" sz="2800" dirty="0"/>
              <a:t>ill.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szintaktikailag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és </a:t>
            </a:r>
            <a:r>
              <a:rPr lang="hu-H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morfológiailag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integrált</a:t>
            </a:r>
          </a:p>
          <a:p>
            <a:r>
              <a:rPr lang="hu-HU" sz="2800" dirty="0"/>
              <a:t>A megnyilatkozásban elfoglalt helyük szerint a kódváltás lehet: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mondaton kívüli, mondatok közötti </a:t>
            </a:r>
            <a:r>
              <a:rPr lang="hu-HU" sz="2800" dirty="0"/>
              <a:t>és  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mondaton belüli </a:t>
            </a:r>
            <a:r>
              <a:rPr lang="hu-HU" sz="2800" dirty="0"/>
              <a:t>(vendégnyelvi betét – kölcsönszó → alkalmi vagy meghonosodott kölcsönzés)</a:t>
            </a:r>
          </a:p>
          <a:p>
            <a:endParaRPr lang="hu-HU" sz="400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Kódváltás</a:t>
            </a:r>
            <a:br>
              <a:rPr lang="hu-HU" sz="3600" dirty="0"/>
            </a:b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6426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838200" y="399495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Példák a mondaton belüli és mondatok közötti kódváltásokra</a:t>
            </a:r>
            <a:endParaRPr lang="hu-HU" sz="32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" y="1244615"/>
            <a:ext cx="12192000" cy="407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čil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vám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ukážem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čo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mám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nove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 No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toto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víťe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čo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je?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Taizé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200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és itt vannak, akkor már búcsúztatták őket. 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No,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je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Miško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bol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u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nás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aj s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frajírku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(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Odkiaľ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?)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Už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aj sem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veďela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200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tudom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2000" b="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hogy, pedig valahol megvan a címe. Csak azt nem tudom, hol. Nem, nincs itt, 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tam. … Na,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už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tam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sú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tu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je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muž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aj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sinove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difčence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je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ňevesta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je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ot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prvej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ženi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ten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sin.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já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robívám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zo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zvezu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2000" b="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szörpöt csinálom én. Na gyorsan ezeket elpakolom innen, hogy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tuggyanak</a:t>
            </a:r>
            <a:r>
              <a:rPr lang="hu-HU" sz="2000" b="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inni. Tiszta vizet? Nem, szódával?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Víťe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gdo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ví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títo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pesňíčki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? </a:t>
            </a:r>
            <a:r>
              <a:rPr lang="hu-HU" sz="2000" b="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Cink Józsefné, ő olyan előimádkozó. 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Tam je aj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napísané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také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staré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modlitbi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aj na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pohrep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šdi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modli</a:t>
            </a:r>
            <a:r>
              <a:rPr lang="hu-H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14000"/>
              </a:lnSpc>
            </a:pPr>
            <a:r>
              <a:rPr lang="hu-HU" i="1" dirty="0">
                <a:solidFill>
                  <a:srgbClr val="000000"/>
                </a:solidFill>
                <a:latin typeface="Calibri" panose="020F0502020204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(És most megmutatom önöknek, milyen újdonságom van. Na, tudják, mi ez?</a:t>
            </a:r>
            <a:r>
              <a:rPr lang="hu-HU" b="0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hu-HU" b="0" i="1" u="none" strike="noStrike" dirty="0" err="1">
                <a:solidFill>
                  <a:srgbClr val="000000"/>
                </a:solidFill>
                <a:latin typeface="Calibri" panose="020F0502020204030204" pitchFamily="34" charset="0"/>
              </a:rPr>
              <a:t>Taizé</a:t>
            </a:r>
            <a:r>
              <a:rPr lang="hu-HU" b="0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hu-HU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és itt vannak, akkor már búcsúztatták őket. Na, ez itt Misi</a:t>
            </a:r>
            <a:r>
              <a:rPr lang="hu-HU" b="0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. A barátnőjével volt nálunk. (Honnan?) Tudtam is, </a:t>
            </a:r>
            <a:r>
              <a:rPr lang="hu-HU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tudom</a:t>
            </a:r>
            <a:r>
              <a:rPr lang="hu-HU" b="0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, hogy, pedig valahol megvan a címe. Csak azt nem tudom, hol. Nem, nincs itt, </a:t>
            </a:r>
            <a:r>
              <a:rPr lang="hu-HU" i="1" dirty="0">
                <a:solidFill>
                  <a:srgbClr val="000000"/>
                </a:solidFill>
                <a:latin typeface="Calibri" panose="020F0502020204030204" pitchFamily="34" charset="0"/>
              </a:rPr>
              <a:t>ott</a:t>
            </a:r>
            <a:r>
              <a:rPr lang="hu-HU" b="0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. … Na, már ott is vannak, itt van a férjem és a fiam lányai. Ez a menyem, ez az első feleségétől a fia. Ezt én a szövetségtől csinálom, szörpöt csinálom én. Na gyorsan ezeket elpakolom innen, hogy </a:t>
            </a:r>
            <a:r>
              <a:rPr lang="hu-HU" b="0" i="1" u="none" strike="noStrike" dirty="0" err="1">
                <a:solidFill>
                  <a:srgbClr val="000000"/>
                </a:solidFill>
                <a:latin typeface="Calibri" panose="020F0502020204030204" pitchFamily="34" charset="0"/>
              </a:rPr>
              <a:t>tuggyanak</a:t>
            </a:r>
            <a:r>
              <a:rPr lang="hu-HU" b="0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 inni. Tiszta vizet? Nem, szódával? Tudják, ki ismeri ezeket a dalokat? Cink Józsefné, ő olyan előimádkozó. Oda van írva, olyan régi imádságok, amiket a temetésen mindig imádkoztak.) </a:t>
            </a:r>
            <a:endParaRPr lang="hu-HU" i="1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945E4EB6-CF3D-A64F-8CCA-8A08BB013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36FC9FFA-DB03-478B-86EF-9EEA419F8852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36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36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36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14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17987" y="399496"/>
            <a:ext cx="11235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Bázisváltás/bázisváltogatás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" y="1244615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/>
              <a:t>Ha a </a:t>
            </a:r>
            <a:r>
              <a:rPr lang="hu-HU" sz="2400" dirty="0" err="1"/>
              <a:t>kóváltás</a:t>
            </a:r>
            <a:r>
              <a:rPr lang="hu-HU" sz="2400" dirty="0"/>
              <a:t> 1 megnyilatkozásnyi vagy annál nagyobb nyelvi egységet (egyszerű mondatot, </a:t>
            </a:r>
            <a:r>
              <a:rPr lang="hu-HU" sz="2400" dirty="0" err="1"/>
              <a:t>öszetett</a:t>
            </a:r>
            <a:r>
              <a:rPr lang="hu-HU" sz="2400" dirty="0"/>
              <a:t> mondat 1 vagy több tagmondatát, de nem mondatszókat érint.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/>
              <a:t>Sorozatos bázisváltás= bázisváltogatás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Matilo</a:t>
            </a:r>
            <a:r>
              <a:rPr lang="hu-HU" sz="2400" dirty="0"/>
              <a:t>, este, mikor ment elaludni,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Matilo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zamkňi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Czeglédi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šol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dole</a:t>
            </a:r>
            <a:r>
              <a:rPr lang="hu-HU" sz="2400" dirty="0"/>
              <a:t>, és mire mondta, mer régen nem csukták be az ajtókat úgy, mint most.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Biztoš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opije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se,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pojďe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hore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véjďe</a:t>
            </a:r>
            <a:r>
              <a:rPr lang="hu-HU" sz="2400" dirty="0"/>
              <a:t>.(</a:t>
            </a:r>
            <a:r>
              <a:rPr lang="hu-HU" sz="2400" i="1" dirty="0" err="1"/>
              <a:t>Matil</a:t>
            </a:r>
            <a:r>
              <a:rPr lang="hu-HU" sz="2400" i="1" dirty="0"/>
              <a:t>, este, mikor ment elaludni, </a:t>
            </a:r>
            <a:r>
              <a:rPr lang="hu-HU" sz="2400" i="1" dirty="0" err="1"/>
              <a:t>Matil</a:t>
            </a:r>
            <a:r>
              <a:rPr lang="hu-HU" sz="2400" i="1" dirty="0"/>
              <a:t>, csukd be az ajtót, mert Czeglédi ment lefele, és mire mondta, mer régen nem csukták be az ajtókat úgy, mint most. Biztos leissza magát, jön felfele és bejön</a:t>
            </a:r>
            <a:r>
              <a:rPr lang="hu-HU" sz="2400" dirty="0"/>
              <a:t>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/>
              <a:t>No de csak gond...,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pomisli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Éviko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mésďáru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tudod,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znaš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ďe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mésďár</a:t>
            </a:r>
            <a:r>
              <a:rPr lang="hu-HU" sz="2400" dirty="0"/>
              <a:t>? Dehogynem, a kőbánya csak a másik oldalon, és ott,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stamaď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šikovali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ďárskeho</a:t>
            </a: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korházu</a:t>
            </a:r>
            <a:r>
              <a:rPr lang="hu-HU" sz="2400" dirty="0"/>
              <a:t>. (</a:t>
            </a:r>
            <a:r>
              <a:rPr lang="hu-HU" sz="2400" i="1" dirty="0"/>
              <a:t>No de csak gond..., gondold el, Évike azt, hogy a mészgyárból, tudod, tudod, hol a mészgyár? Dehogynem, a kőbánya csak a másik oldalon, és ott, onnan vitték a gyári kórházba</a:t>
            </a:r>
            <a:r>
              <a:rPr lang="hu-HU" sz="2400" dirty="0"/>
              <a:t>.)</a:t>
            </a:r>
            <a:endParaRPr lang="de-DE" sz="2400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945E4EB6-CF3D-A64F-8CCA-8A08BB013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36FC9FFA-DB03-478B-86EF-9EEA419F8852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36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36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36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88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549150" y="1306171"/>
            <a:ext cx="107382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Migráció</a:t>
            </a:r>
          </a:p>
          <a:p>
            <a:pPr marL="0" indent="0">
              <a:buNone/>
            </a:pPr>
            <a:r>
              <a:rPr lang="hu-HU" i="1" dirty="0"/>
              <a:t>Ösztönös:</a:t>
            </a:r>
            <a:r>
              <a:rPr lang="hu-HU" dirty="0"/>
              <a:t> jobbágyszökések (visszaszármaztatás kontra kiváltságok)</a:t>
            </a:r>
          </a:p>
          <a:p>
            <a:pPr marL="0" indent="0">
              <a:buNone/>
            </a:pPr>
            <a:r>
              <a:rPr lang="hu-HU" i="1" dirty="0"/>
              <a:t>Szervezett:</a:t>
            </a:r>
            <a:r>
              <a:rPr lang="hu-HU" dirty="0"/>
              <a:t> </a:t>
            </a:r>
            <a:r>
              <a:rPr lang="hu-HU" dirty="0" err="1"/>
              <a:t>impopulátorok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3 időszak:</a:t>
            </a:r>
          </a:p>
          <a:p>
            <a:pPr marL="0" indent="0">
              <a:buNone/>
            </a:pP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időszak: 1690-1711 </a:t>
            </a:r>
            <a:r>
              <a:rPr lang="hu-HU" dirty="0"/>
              <a:t>főleg szökött jobbágyok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Az ország nyugati területein: Észak- Dunántúl;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Az ország középső és keleti területein: először a nyelvhatáron lévő megyék déli helységeibe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Pilisszántó, Kesztölc, Piliscsév, Oroszlány, Súr, Bánk, Vanyarc, Acsa, Csővár, </a:t>
            </a:r>
            <a:r>
              <a:rPr lang="hu-HU" dirty="0" err="1"/>
              <a:t>Óhuta</a:t>
            </a:r>
            <a:r>
              <a:rPr lang="hu-HU" dirty="0"/>
              <a:t> (Zemplén) …</a:t>
            </a:r>
          </a:p>
          <a:p>
            <a:r>
              <a:rPr lang="hu-HU" dirty="0"/>
              <a:t>Az ország túlnépesedett északi vármegyéiből (hegyvidék, sovány talaj, éhínség, járványok, röghöz kötöttség, vallási türelmetlenség) szlovák, magyar, német telepesek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838200" y="399495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magyarországi szlovákok </a:t>
            </a:r>
            <a:endParaRPr lang="hu-HU" sz="32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6482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" y="88492"/>
            <a:ext cx="1135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Elemzés több szempontból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>
            <a:cxnSpLocks/>
          </p:cNvCxnSpPr>
          <p:nvPr/>
        </p:nvCxnSpPr>
        <p:spPr>
          <a:xfrm>
            <a:off x="137652" y="734823"/>
            <a:ext cx="11631561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0" y="629266"/>
            <a:ext cx="1234931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Len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jačal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kostel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keď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ňeďelu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omšu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začali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spívať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začali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spívať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slovenské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pesňički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tí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majú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velice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pekní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dallam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sz="2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Csak úgy zengett a templom, amikor vasárnap szlovák dalokat kezdtek énekelni, ezeknek nagyon szép dallamuk van</a:t>
            </a: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bázisnyelv a szlovák. </a:t>
            </a:r>
            <a:endParaRPr lang="hu-HU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22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Dallam:</a:t>
            </a: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Alakilag</a:t>
            </a: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egyszavas kódváltás, </a:t>
            </a:r>
            <a:r>
              <a:rPr lang="hu-HU" sz="2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grammatikailag</a:t>
            </a: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nullmorfémával jelölt  (Z típusú). A </a:t>
            </a:r>
            <a:r>
              <a:rPr lang="hu-HU" sz="22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mať</a:t>
            </a:r>
            <a:r>
              <a:rPr lang="hu-HU" sz="2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(birtokol) ige </a:t>
            </a:r>
            <a:r>
              <a:rPr lang="hu-HU" sz="2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akkuzatívuszt</a:t>
            </a:r>
            <a:r>
              <a:rPr lang="hu-HU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vonz. A beszélő  a magyar dallam főnevet a hímnemű, élettelen főnévi paradigmába sorolja, amely meghatározza a neki alárendelt melléknév nyelvtani </a:t>
            </a:r>
            <a:r>
              <a:rPr lang="hu-HU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nemét, esetét és számát → </a:t>
            </a:r>
            <a:r>
              <a:rPr lang="hu-HU" sz="2200" kern="100" dirty="0" err="1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pekní</a:t>
            </a:r>
            <a:r>
              <a:rPr lang="hu-HU" sz="2200" kern="100" dirty="0"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2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dallam . 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kódváltást motiválhatta a </a:t>
            </a:r>
            <a:r>
              <a:rPr lang="hu-HU" sz="2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hu-HU" sz="2200" b="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exikális hiány</a:t>
            </a:r>
            <a:r>
              <a:rPr lang="hu-HU" sz="2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u-HU" sz="2200" b="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lapszus</a:t>
            </a:r>
            <a:r>
              <a:rPr lang="hu-HU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 beszélő nem ismeri a fogalom szlovák megfelelőjét vagy nem jut az eszébe.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vendégnyelvi betét integrálódott a szlovák nyelv morfológiai rendszerébe, ezért kölcsönszóként is tekinthetünk rá.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Mondaton belüli kódváltás.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hu-HU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945E4EB6-CF3D-A64F-8CCA-8A08BB013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36FC9FFA-DB03-478B-86EF-9EEA419F8852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36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36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36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2503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27819" y="975437"/>
            <a:ext cx="1170038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400" kern="100" dirty="0">
              <a:effectLst/>
              <a:highlight>
                <a:srgbClr val="D3D3D3"/>
              </a:highligh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hu-HU" sz="2400" kern="100" dirty="0" err="1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2400" kern="100" dirty="0" err="1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bol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jak </a:t>
            </a:r>
            <a:r>
              <a:rPr lang="hu-HU" sz="2400" kern="100" dirty="0" err="1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voják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hu-HU" sz="2400" kern="100" dirty="0" err="1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pravda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hu-HU" sz="2400" kern="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šorkatona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no. </a:t>
            </a:r>
            <a:r>
              <a:rPr lang="hu-HU" sz="24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 </a:t>
            </a:r>
            <a:r>
              <a:rPr lang="hu-HU" sz="2400" kern="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laktaňi</a:t>
            </a:r>
            <a:r>
              <a:rPr lang="hu-HU" sz="24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hu-HU" sz="2400" kern="100" dirty="0" err="1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ottál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ix </a:t>
            </a:r>
            <a:r>
              <a:rPr lang="hu-HU" sz="2400" kern="100" dirty="0" err="1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pobrali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2400" kern="100" dirty="0" err="1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šeckíx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2400" kern="100" dirty="0" err="1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ňemci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</a:t>
            </a:r>
            <a:r>
              <a:rPr lang="hu-HU" sz="2400" kern="100" dirty="0" err="1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2400" kern="100" dirty="0" err="1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nebol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front?) </a:t>
            </a:r>
            <a:r>
              <a:rPr lang="hu-HU" sz="2400" kern="100" dirty="0" err="1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</a:t>
            </a:r>
            <a:r>
              <a:rPr lang="hu-HU" sz="2400" i="1" kern="100" dirty="0" err="1"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Katona</a:t>
            </a:r>
            <a:r>
              <a:rPr lang="hu-HU" sz="2400" i="1" kern="100" dirty="0"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volt, igaz, sorkatona, no. A laktanyából, onnan vitték el mindnyájukat a németek. /Itt nem volt front?/ Itt volt.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u-HU" sz="2400" kern="100" dirty="0" err="1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bol</a:t>
            </a:r>
            <a:r>
              <a:rPr lang="hu-HU" sz="2400" kern="100" dirty="0">
                <a:effectLst/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() </a:t>
            </a:r>
            <a:endParaRPr lang="hu-HU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 egyszavas vendégnyelvi betétek szervesen beilleszkedtek a bázisnyelvi közegbe.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400" kern="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D3D3D3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šorkatona</a:t>
            </a:r>
            <a:r>
              <a:rPr lang="hu-HU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vendégnyelvi betét nullmorfémával (Z-típusú), a </a:t>
            </a:r>
            <a:r>
              <a:rPr lang="hu-HU" sz="2400" b="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laktanya </a:t>
            </a:r>
            <a:r>
              <a:rPr lang="hu-HU" sz="2400" b="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(B-típusú)</a:t>
            </a:r>
            <a:r>
              <a:rPr lang="hu-HU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pedi</a:t>
            </a:r>
            <a:r>
              <a:rPr lang="hu-H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bázisnyelvi morfológiai eszközökkel illeszkedett be. </a:t>
            </a:r>
            <a:endParaRPr lang="hu-HU" sz="2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Helyzetüket tekintve mondaton belüli kódváltások.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kódváltást motiválhatta a </a:t>
            </a:r>
            <a:r>
              <a:rPr lang="hu-H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hu-HU" sz="2400" b="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exikális hiány</a:t>
            </a:r>
            <a:r>
              <a:rPr lang="hu-HU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sz="2400" b="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lapszus, </a:t>
            </a:r>
            <a:r>
              <a:rPr lang="hu-HU" sz="2400" b="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illetve a </a:t>
            </a:r>
            <a:r>
              <a:rPr lang="hu-HU" sz="2400" b="0" i="0" u="none" strike="noStrik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voják</a:t>
            </a:r>
            <a:r>
              <a:rPr lang="hu-HU" sz="2400" b="0" i="0" u="none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b="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szó lefordításával a beszélő </a:t>
            </a:r>
            <a:r>
              <a:rPr lang="hu-HU" sz="2400" b="0" i="0" u="none" strike="noStrike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nyomatékosíthatta</a:t>
            </a:r>
            <a:r>
              <a:rPr lang="hu-HU" sz="2400" b="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pontosíthatta a szó jelentését.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Mondaton belüli kódváltás.</a:t>
            </a:r>
            <a:endParaRPr lang="hu-HU" sz="2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400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Elemzés több szempontból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088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" y="646332"/>
            <a:ext cx="1182820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Nyelvcsere folyamata: nyelvi változás, amely elsősorban „alárendelt”</a:t>
            </a:r>
          </a:p>
          <a:p>
            <a:r>
              <a:rPr lang="hu-HU" sz="2800" dirty="0"/>
              <a:t>kétnyelvű közösségekre jellemző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Nyelvcsere: egynyelvűség → kétnyelvűség → egynyelvűség</a:t>
            </a:r>
          </a:p>
          <a:p>
            <a:r>
              <a:rPr lang="hu-HU" sz="2800" dirty="0"/>
              <a:t>Legidősebb korosztály: stabil kétnyelvűség, közel azonos szinten</a:t>
            </a:r>
          </a:p>
          <a:p>
            <a:r>
              <a:rPr lang="hu-HU" sz="2800" dirty="0"/>
              <a:t>ismerik a két nyelvet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Cél: minél nagyobb mennyiségű, jó minőségű, összefüggő</a:t>
            </a:r>
          </a:p>
          <a:p>
            <a:r>
              <a:rPr lang="hu-HU" sz="2800" dirty="0" err="1"/>
              <a:t>vernakuláris</a:t>
            </a:r>
            <a:r>
              <a:rPr lang="hu-HU" sz="2800" dirty="0"/>
              <a:t> (szlovák nyelvű) szöveg összegyűjtése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A </a:t>
            </a:r>
            <a:r>
              <a:rPr lang="hu-HU" sz="2800" dirty="0" err="1"/>
              <a:t>vernakuláris</a:t>
            </a:r>
            <a:r>
              <a:rPr lang="hu-HU" sz="2800" dirty="0"/>
              <a:t> stílus a legkisebb odafigyelést igényli a beszélőtől,</a:t>
            </a:r>
          </a:p>
          <a:p>
            <a:r>
              <a:rPr lang="hu-HU" sz="2800" dirty="0"/>
              <a:t>legszabályosabb, legrendszerszerűbb fonológiai, grammatikai formák</a:t>
            </a:r>
          </a:p>
          <a:p>
            <a:r>
              <a:rPr lang="hu-HU" sz="2800" dirty="0"/>
              <a:t>(W. </a:t>
            </a:r>
            <a:r>
              <a:rPr lang="hu-HU" sz="2800" dirty="0" err="1"/>
              <a:t>Lakov</a:t>
            </a:r>
            <a:r>
              <a:rPr lang="hu-HU" sz="2800" dirty="0"/>
              <a:t>)</a:t>
            </a:r>
          </a:p>
          <a:p>
            <a:endParaRPr lang="hu-HU" sz="4000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Nyelvcsere, nyelvi revitalizáció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>
            <a:cxnSpLocks/>
          </p:cNvCxnSpPr>
          <p:nvPr/>
        </p:nvCxnSpPr>
        <p:spPr>
          <a:xfrm>
            <a:off x="127819" y="570271"/>
            <a:ext cx="11386519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8196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ép 9">
            <a:extLst>
              <a:ext uri="{FF2B5EF4-FFF2-40B4-BE49-F238E27FC236}">
                <a16:creationId xmlns:a16="http://schemas.microsoft.com/office/drawing/2014/main" id="{EA3B5272-5CAC-8548-8305-1B276B62C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ím 1">
            <a:extLst>
              <a:ext uri="{FF2B5EF4-FFF2-40B4-BE49-F238E27FC236}">
                <a16:creationId xmlns:a16="http://schemas.microsoft.com/office/drawing/2014/main" id="{7526A6D4-531E-7D43-81CA-954398D2809F}"/>
              </a:ext>
            </a:extLst>
          </p:cNvPr>
          <p:cNvSpPr txBox="1">
            <a:spLocks/>
          </p:cNvSpPr>
          <p:nvPr/>
        </p:nvSpPr>
        <p:spPr>
          <a:xfrm>
            <a:off x="723899" y="2110720"/>
            <a:ext cx="7365636" cy="2185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48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Köszönön a figyelmet</a:t>
            </a:r>
            <a:r>
              <a:rPr lang="en-US" sz="48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  <a:endParaRPr lang="hu-HU" sz="4800" dirty="0">
              <a:solidFill>
                <a:schemeClr val="bg1"/>
              </a:solidFill>
            </a:endParaRPr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AA9478DD-715D-4A8A-A6BD-85A4F855DF8E}"/>
              </a:ext>
            </a:extLst>
          </p:cNvPr>
          <p:cNvSpPr txBox="1">
            <a:spLocks/>
          </p:cNvSpPr>
          <p:nvPr/>
        </p:nvSpPr>
        <p:spPr>
          <a:xfrm>
            <a:off x="723899" y="4383760"/>
            <a:ext cx="7365636" cy="1079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4000"/>
              </a:lnSpc>
            </a:pPr>
            <a:r>
              <a:rPr lang="hu-HU" sz="21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Császári Éva</a:t>
            </a:r>
            <a:endParaRPr lang="hu-HU" sz="14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D7A21185-FF9F-4E99-A9CB-3E79EB5EE0C7}"/>
              </a:ext>
            </a:extLst>
          </p:cNvPr>
          <p:cNvSpPr txBox="1">
            <a:spLocks/>
          </p:cNvSpPr>
          <p:nvPr/>
        </p:nvSpPr>
        <p:spPr>
          <a:xfrm>
            <a:off x="723899" y="5566278"/>
            <a:ext cx="7365636" cy="597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24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24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24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95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549150" y="1306171"/>
            <a:ext cx="1073828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Migráció</a:t>
            </a:r>
          </a:p>
          <a:p>
            <a:pPr marL="0" indent="0">
              <a:buNone/>
            </a:pP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időszak: 1711-1740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/>
              <a:t>1720-ig földesúri betelepítések:</a:t>
            </a:r>
          </a:p>
          <a:p>
            <a:pPr marL="0" indent="0">
              <a:buNone/>
            </a:pPr>
            <a:r>
              <a:rPr lang="hu-HU" sz="2400" dirty="0"/>
              <a:t>-saját alattvalóikat déli birtokaikra</a:t>
            </a:r>
          </a:p>
          <a:p>
            <a:pPr marL="0" indent="0">
              <a:buNone/>
            </a:pPr>
            <a:r>
              <a:rPr lang="hu-HU" sz="2400" dirty="0"/>
              <a:t>-szervezett telepítés állami engedéllyel</a:t>
            </a:r>
          </a:p>
          <a:p>
            <a:pPr marL="0" indent="0">
              <a:buNone/>
            </a:pPr>
            <a:r>
              <a:rPr lang="hu-HU" sz="2400" dirty="0"/>
              <a:t>-szerződés: </a:t>
            </a:r>
            <a:r>
              <a:rPr lang="hu-HU" sz="2400" dirty="0" err="1"/>
              <a:t>jogok+kötelességek</a:t>
            </a:r>
            <a:endParaRPr lang="hu-HU" sz="2400" dirty="0"/>
          </a:p>
          <a:p>
            <a:pPr marL="0" indent="0">
              <a:buNone/>
            </a:pPr>
            <a:r>
              <a:rPr lang="hu-HU" sz="2400" dirty="0"/>
              <a:t>-nemzetiségi és vallási szempontból homogén helységek jöttek létre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/>
              <a:t>Első önálló települések sorai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/>
              <a:t>Dunántúl: Pilisszentlászló, Öskü, Bánhida, Sárisáp, Vértesszőlős, Bakonycsernye, Tardosbánya→ Duna-Tisza köze (Bénye, Alberti, Csömör, Kiskőrös); délkelet-alföldi régió felé (Békéscsaba, Szarvas, Mezőberény); Bükkszentlászló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838200" y="399495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magyarországi szlovákok </a:t>
            </a:r>
            <a:endParaRPr lang="hu-HU" sz="32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552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549150" y="1306171"/>
            <a:ext cx="1073828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Migráció</a:t>
            </a:r>
          </a:p>
          <a:p>
            <a:pPr marL="0" indent="0">
              <a:buNone/>
            </a:pP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szakasz: 1740-től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/>
              <a:t>bácskai, bánáti lakatlan területek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/>
              <a:t>Dunántúl: Jásd (1754)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/>
              <a:t>Duna-kanyar: Pilisszentkereszt (1747)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/>
              <a:t>Zemplén: Kishuta (1752), Nagyhuta, Füzér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/>
              <a:t>Bükk: Újhuta, Répáshuta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/>
              <a:t>Mátra: Mátraszentistván (1740), Mátraszentimre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/>
              <a:t>Nagyalföld: Tótkomlós (1746 békéscsabai, szarvasi szlovákok),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400" dirty="0"/>
              <a:t>Nyíregyháza (békéscsabai, szarvasi, </a:t>
            </a:r>
            <a:r>
              <a:rPr lang="hu-HU" sz="2400" dirty="0" err="1"/>
              <a:t>tótkomlósi</a:t>
            </a:r>
            <a:r>
              <a:rPr lang="hu-HU" sz="2400" dirty="0"/>
              <a:t> szlovákok)</a:t>
            </a:r>
          </a:p>
          <a:p>
            <a:pPr marL="0" indent="0">
              <a:buNone/>
            </a:pPr>
            <a:r>
              <a:rPr 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Utolsó szervezett migráció</a:t>
            </a:r>
            <a:r>
              <a:rPr lang="hu-HU" sz="2400" dirty="0"/>
              <a:t>: 1946-48 → csehszlovák-magyar lakosságcsere (73 000 fő)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838200" y="399495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magyarországi szlovákok </a:t>
            </a:r>
            <a:endParaRPr lang="hu-HU" sz="32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79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549150" y="1306171"/>
            <a:ext cx="1073828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b="0" i="0" dirty="0">
                <a:solidFill>
                  <a:srgbClr val="454545"/>
                </a:solidFill>
                <a:effectLst/>
              </a:rPr>
              <a:t>A nemzetiségi kötődésre vonatkozó önkéntesen megválaszolható kérdésekre a lakosság 86%-a válaszolt.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b="0" i="0" dirty="0">
                <a:solidFill>
                  <a:srgbClr val="454545"/>
                </a:solidFill>
                <a:effectLst/>
              </a:rPr>
              <a:t>A nemzetiségi törvény 13 hazai nemzetiséget sorol fel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b="0" i="0" dirty="0">
                <a:solidFill>
                  <a:srgbClr val="454545"/>
                </a:solidFill>
                <a:effectLst/>
              </a:rPr>
              <a:t> A nemzetiséghez tartozás, az anyanyelv és a családi, baráti körben használt nyelv alapján a legnépesebb hazai nemzetiség a roma, a válaszadók 2,5%-a, 210 ezer fő tartozik a roma közösségbe.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b="0" i="0" dirty="0">
                <a:solidFill>
                  <a:srgbClr val="454545"/>
                </a:solidFill>
                <a:effectLst/>
              </a:rPr>
              <a:t> A német nemzetiségi kötődésűek létszáma 143 ezer, a szlovákoké 30 ezer, a románoké 28 ezer, az ukránoké 25 ezer volt 2022-ben.</a:t>
            </a:r>
            <a:endParaRPr lang="hu-HU" sz="2800" b="1" i="0" dirty="0">
              <a:solidFill>
                <a:srgbClr val="336699"/>
              </a:solidFill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b="1" i="0" dirty="0">
                <a:solidFill>
                  <a:srgbClr val="336699"/>
                </a:solidFill>
                <a:effectLst/>
              </a:rPr>
              <a:t>30.000 állampolgár vallotta magát szlovák nemzetiségűnek Magyarország</a:t>
            </a:r>
            <a:endParaRPr lang="hu-HU" sz="2800" b="0" i="0" dirty="0">
              <a:solidFill>
                <a:srgbClr val="333333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Nemzetiségi kötődés</a:t>
            </a:r>
            <a:br>
              <a:rPr lang="hu-HU" sz="6600" b="1" i="0" dirty="0">
                <a:effectLst/>
                <a:latin typeface="Nunito" panose="020F0502020204030204" pitchFamily="2" charset="-18"/>
              </a:rPr>
            </a:br>
            <a:endParaRPr lang="hu-HU" sz="32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72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186813" y="1"/>
            <a:ext cx="111669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2022. évi népszámlálási eredmények szlovák nemzetiségre vonatkozó adatai</a:t>
            </a:r>
            <a:endParaRPr lang="hu-HU" sz="32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  <p:graphicFrame>
        <p:nvGraphicFramePr>
          <p:cNvPr id="11" name="Táblázat 10">
            <a:extLst>
              <a:ext uri="{FF2B5EF4-FFF2-40B4-BE49-F238E27FC236}">
                <a16:creationId xmlns:a16="http://schemas.microsoft.com/office/drawing/2014/main" id="{DA8CE992-D900-E8AE-8508-7FA05CEC8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889663"/>
              </p:ext>
            </p:extLst>
          </p:nvPr>
        </p:nvGraphicFramePr>
        <p:xfrm>
          <a:off x="363794" y="1383385"/>
          <a:ext cx="10500850" cy="4270122"/>
        </p:xfrm>
        <a:graphic>
          <a:graphicData uri="http://schemas.openxmlformats.org/drawingml/2006/table">
            <a:tbl>
              <a:tblPr/>
              <a:tblGrid>
                <a:gridCol w="4930106">
                  <a:extLst>
                    <a:ext uri="{9D8B030D-6E8A-4147-A177-3AD203B41FA5}">
                      <a16:colId xmlns:a16="http://schemas.microsoft.com/office/drawing/2014/main" val="3964441891"/>
                    </a:ext>
                  </a:extLst>
                </a:gridCol>
                <a:gridCol w="2438749">
                  <a:extLst>
                    <a:ext uri="{9D8B030D-6E8A-4147-A177-3AD203B41FA5}">
                      <a16:colId xmlns:a16="http://schemas.microsoft.com/office/drawing/2014/main" val="2698283494"/>
                    </a:ext>
                  </a:extLst>
                </a:gridCol>
                <a:gridCol w="334018">
                  <a:extLst>
                    <a:ext uri="{9D8B030D-6E8A-4147-A177-3AD203B41FA5}">
                      <a16:colId xmlns:a16="http://schemas.microsoft.com/office/drawing/2014/main" val="298251219"/>
                    </a:ext>
                  </a:extLst>
                </a:gridCol>
                <a:gridCol w="2797977">
                  <a:extLst>
                    <a:ext uri="{9D8B030D-6E8A-4147-A177-3AD203B41FA5}">
                      <a16:colId xmlns:a16="http://schemas.microsoft.com/office/drawing/2014/main" val="3740016144"/>
                    </a:ext>
                  </a:extLst>
                </a:gridCol>
              </a:tblGrid>
              <a:tr h="1136088">
                <a:tc>
                  <a:txBody>
                    <a:bodyPr/>
                    <a:lstStyle/>
                    <a:p>
                      <a:pPr algn="l"/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ÖSSZESEN</a:t>
                      </a:r>
                      <a:endParaRPr lang="hu-HU" sz="2400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u-HU" sz="2400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u-HU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u-HU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600158"/>
                  </a:ext>
                </a:extLst>
              </a:tr>
              <a:tr h="1136088">
                <a:tc>
                  <a:txBody>
                    <a:bodyPr/>
                    <a:lstStyle/>
                    <a:p>
                      <a:pPr algn="l"/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Nemzetiséghez tartozó</a:t>
                      </a:r>
                      <a:endParaRPr lang="hu-HU" sz="2400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29 881</a:t>
                      </a:r>
                      <a:endParaRPr lang="hu-HU" sz="2400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u-HU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u-HU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118275"/>
                  </a:ext>
                </a:extLst>
              </a:tr>
              <a:tr h="665982">
                <a:tc>
                  <a:txBody>
                    <a:bodyPr/>
                    <a:lstStyle/>
                    <a:p>
                      <a:pPr algn="l"/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Nemzetiségű</a:t>
                      </a:r>
                      <a:endParaRPr lang="hu-HU" sz="2400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25 534</a:t>
                      </a:r>
                      <a:endParaRPr lang="hu-HU" sz="2400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u-HU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u-HU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642379"/>
                  </a:ext>
                </a:extLst>
              </a:tr>
              <a:tr h="665982">
                <a:tc>
                  <a:txBody>
                    <a:bodyPr/>
                    <a:lstStyle/>
                    <a:p>
                      <a:pPr algn="l"/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Anyanyelvű</a:t>
                      </a:r>
                      <a:endParaRPr lang="hu-HU" sz="2400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10 123</a:t>
                      </a:r>
                      <a:endParaRPr lang="hu-HU" sz="2400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u-HU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u-HU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979572"/>
                  </a:ext>
                </a:extLst>
              </a:tr>
              <a:tr h="665982">
                <a:tc>
                  <a:txBody>
                    <a:bodyPr/>
                    <a:lstStyle/>
                    <a:p>
                      <a:pPr algn="l"/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Használja</a:t>
                      </a:r>
                      <a:endParaRPr lang="hu-HU" sz="2400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12 521</a:t>
                      </a:r>
                      <a:endParaRPr lang="hu-HU" sz="2400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u-HU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u-HU" dirty="0">
                        <a:effectLst/>
                      </a:endParaRPr>
                    </a:p>
                  </a:txBody>
                  <a:tcPr marL="38100" marR="38100" marT="381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65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26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psza22 MegyeSzlov">
            <a:extLst>
              <a:ext uri="{FF2B5EF4-FFF2-40B4-BE49-F238E27FC236}">
                <a16:creationId xmlns:a16="http://schemas.microsoft.com/office/drawing/2014/main" id="{8F8B6248-4AA2-84B1-A724-3F61EAA7D871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700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961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285135" y="1306171"/>
            <a:ext cx="1100229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2125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települési nemzetiségi önkormányzatok nemzetiségek szerint: 2023. január 1.</a:t>
            </a:r>
            <a:br>
              <a:rPr lang="hu-HU" sz="3600" dirty="0">
                <a:solidFill>
                  <a:srgbClr val="2125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u-HU" sz="3600" dirty="0">
              <a:solidFill>
                <a:srgbClr val="0128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111 szlovák nemzetiségi önkormányzat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3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2022. népszámlálás:  szlovák nemzetiséghez tartozónak 552 településen vallották magukat</a:t>
            </a:r>
            <a:endParaRPr lang="hu-HU" sz="3600" b="0" i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ép 7">
            <a:extLst>
              <a:ext uri="{FF2B5EF4-FFF2-40B4-BE49-F238E27FC236}">
                <a16:creationId xmlns:a16="http://schemas.microsoft.com/office/drawing/2014/main" id="{BAE7BCF5-B0FA-7F45-9548-ADE493AE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33055"/>
            <a:ext cx="12192000" cy="850900"/>
          </a:xfrm>
          <a:prstGeom prst="rect">
            <a:avLst/>
          </a:prstGeom>
        </p:spPr>
      </p:pic>
      <p:sp>
        <p:nvSpPr>
          <p:cNvPr id="9" name="Cím 1">
            <a:extLst>
              <a:ext uri="{FF2B5EF4-FFF2-40B4-BE49-F238E27FC236}">
                <a16:creationId xmlns:a16="http://schemas.microsoft.com/office/drawing/2014/main" id="{FDFB7B38-B773-5044-9816-253A1F3CB2F6}"/>
              </a:ext>
            </a:extLst>
          </p:cNvPr>
          <p:cNvSpPr txBox="1">
            <a:spLocks/>
          </p:cNvSpPr>
          <p:nvPr/>
        </p:nvSpPr>
        <p:spPr>
          <a:xfrm>
            <a:off x="2336037" y="6271219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hu-HU" sz="21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MNHP-műhelytalálkozó</a:t>
            </a:r>
          </a:p>
          <a:p>
            <a:pPr>
              <a:lnSpc>
                <a:spcPct val="100000"/>
              </a:lnSpc>
            </a:pPr>
            <a:r>
              <a:rPr lang="hu-HU" sz="40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</a:rPr>
              <a:t>2023. október 11–12. Síkfőkút</a:t>
            </a:r>
            <a:r>
              <a:rPr lang="hu-HU" sz="4000" b="0" i="0" dirty="0">
                <a:solidFill>
                  <a:schemeClr val="bg1"/>
                </a:solidFill>
                <a:effectLst/>
                <a:latin typeface="Segoe UI Web (East European)"/>
              </a:rPr>
              <a:t> 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192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9E3F52223072E6448E133D42AC821CFF" ma:contentTypeVersion="13" ma:contentTypeDescription="Új dokumentum létrehozása." ma:contentTypeScope="" ma:versionID="979f3ba77cf615f556ea2465c0e080bd">
  <xsd:schema xmlns:xsd="http://www.w3.org/2001/XMLSchema" xmlns:xs="http://www.w3.org/2001/XMLSchema" xmlns:p="http://schemas.microsoft.com/office/2006/metadata/properties" xmlns:ns2="dd3f2cc3-fb5e-4dd6-95d2-33cefb907ce0" xmlns:ns3="5de043ce-df81-4b6e-b89a-e0b5e1cd8f9f" targetNamespace="http://schemas.microsoft.com/office/2006/metadata/properties" ma:root="true" ma:fieldsID="014f492a17484009e732b761e397af3c" ns2:_="" ns3:_="">
    <xsd:import namespace="dd3f2cc3-fb5e-4dd6-95d2-33cefb907ce0"/>
    <xsd:import namespace="5de043ce-df81-4b6e-b89a-e0b5e1cd8f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3f2cc3-fb5e-4dd6-95d2-33cefb907c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e043ce-df81-4b6e-b89a-e0b5e1cd8f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51B534-4F67-4E8A-9744-8F9A726B74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8DC22D-6BE3-4E08-A576-B60B5066B34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C567709-B69A-48A0-87CC-45C21AC43D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3f2cc3-fb5e-4dd6-95d2-33cefb907ce0"/>
    <ds:schemaRef ds:uri="5de043ce-df81-4b6e-b89a-e0b5e1cd8f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4916</TotalTime>
  <Words>3118</Words>
  <Application>Microsoft Office PowerPoint</Application>
  <PresentationFormat>Szélesvásznú</PresentationFormat>
  <Paragraphs>325</Paragraphs>
  <Slides>33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33</vt:i4>
      </vt:variant>
    </vt:vector>
  </HeadingPairs>
  <TitlesOfParts>
    <vt:vector size="43" baseType="lpstr">
      <vt:lpstr>Arial</vt:lpstr>
      <vt:lpstr>Calibri</vt:lpstr>
      <vt:lpstr>Calibri Light</vt:lpstr>
      <vt:lpstr>Nunito</vt:lpstr>
      <vt:lpstr>Open Sans</vt:lpstr>
      <vt:lpstr>Segoe UI Web (East European)</vt:lpstr>
      <vt:lpstr>times new roman</vt:lpstr>
      <vt:lpstr>times new roman</vt:lpstr>
      <vt:lpstr>Wingdings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PREZENTÁCIÓ CÍME prezentáció alcíme</dc:title>
  <dc:creator>Microsoft Office User</dc:creator>
  <cp:lastModifiedBy>Dr. Tóth Valéria</cp:lastModifiedBy>
  <cp:revision>42</cp:revision>
  <dcterms:created xsi:type="dcterms:W3CDTF">2021-07-01T15:39:11Z</dcterms:created>
  <dcterms:modified xsi:type="dcterms:W3CDTF">2023-11-02T11:46:32Z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0x0101009E3F52223072E6448E133D42AC821CFF</vt:lpwstr>
  </property>
</Properties>
</file>