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61" r:id="rId5"/>
    <p:sldId id="263" r:id="rId6"/>
    <p:sldId id="269" r:id="rId7"/>
    <p:sldId id="270" r:id="rId8"/>
    <p:sldId id="290" r:id="rId9"/>
    <p:sldId id="296" r:id="rId10"/>
    <p:sldId id="297" r:id="rId11"/>
    <p:sldId id="298" r:id="rId12"/>
    <p:sldId id="299" r:id="rId13"/>
    <p:sldId id="300" r:id="rId14"/>
    <p:sldId id="271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293" r:id="rId23"/>
    <p:sldId id="289" r:id="rId24"/>
    <p:sldId id="291" r:id="rId25"/>
    <p:sldId id="294" r:id="rId26"/>
    <p:sldId id="308" r:id="rId27"/>
    <p:sldId id="264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851"/>
    <a:srgbClr val="012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Világos stílus 2 – 2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26" autoAdjust="0"/>
    <p:restoredTop sz="95256" autoAdjust="0"/>
  </p:normalViewPr>
  <p:slideViewPr>
    <p:cSldViewPr snapToGrid="0" snapToObjects="1">
      <p:cViewPr varScale="1">
        <p:scale>
          <a:sx n="82" d="100"/>
          <a:sy n="82" d="100"/>
        </p:scale>
        <p:origin x="94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" y="37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FFE4-5136-4C93-A29D-77916F4B4C02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6EB36-4BD4-470E-82F6-2F77BD2F46C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6EB36-4BD4-470E-82F6-2F77BD2F46C0}" type="slidenum">
              <a:rPr lang="hu-HU" smtClean="0"/>
              <a:pPr/>
              <a:t>2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7E45EC-E857-984F-8379-10CA33E70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2B867FF-3DD2-3745-B706-AC701B7DF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7AE546B-4E7E-E547-9D80-07E655B0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75290C3-6C58-2E4A-8424-D73D86FA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A29E28C-056B-A645-B058-2EE956BA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068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545467-4FEB-AC4B-86DB-3FD3F146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65892B6-EF09-3B46-9ED5-497097EED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A5E4A4E-8912-334F-8D89-2FBF158C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98BD7A6-876F-734E-B813-5A6BA17F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104CC0E-6CBB-D64C-BF1B-08A795AE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948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1133CCC-AF07-184C-876D-D74B91AD39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7878B64-CD80-C241-9481-92B2ED863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1819BC4-C938-874F-97B6-78FEC093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D6C2461-B42C-554E-9291-357E9E2F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E423E59-173B-0743-85AA-4E16C640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927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FE9060-7EEE-4A44-8102-3682CBE96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04336AF-62CC-C443-B562-71A31CC0F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8537EEE-B4E7-5E4E-87BA-CF4C0F2D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023910D-698C-364E-AE93-62930A6D1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666EDC-A796-E049-AD2B-7E0CC39F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134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2E0768-69DD-F748-9589-AFBF48F6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509AE6D-5FCA-024A-8930-77A63BB9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320CDD8-8E72-0D49-8265-1819EBC45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EB66E96-9F74-C842-879A-7FAC5A72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A509121-0443-5546-8EB3-FC0433F9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339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8D64E7-9DF5-7849-B50B-F4CFDF41F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82EC89-DE48-4B49-8494-8EF55975D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AAC62C9-535D-674C-BAB1-9FFC0069C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3E2C7C6-B91C-7545-89A2-4D87534A1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7F536E3-9EC2-7C42-A5A6-DD946AAE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9239D36-2F9D-5E47-A91D-CB4ECF4D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675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6E212D-EFC9-E843-AEF9-4697F435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0F4C0F8-A495-6242-8F9E-34A6AEED9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12D6E2A-C35D-C240-AAB7-324EE81F6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81330E7-B625-424C-8217-22573F56F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3F22E5C-A586-AB40-A686-186F5106A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6070531-A794-454B-AC6D-98AB51FB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7F4896FC-7628-F84A-834A-87FC631E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095E2F2-F3BA-7F41-BB1C-6346416B4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14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8C240B-11F8-B34C-8BFB-1FE5AB553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5954971-DEEB-3244-8632-9615BD209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5F868A1-5A8C-274D-AC44-95414589A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4375EDA-CE8D-2542-9A84-592CB860A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3035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DCA46F65-79E5-6640-BB8A-88AC37447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76F9CD8-62E8-A344-8837-0E8848AD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FE744F3-F316-EC4D-A357-B10CF610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75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121203-76E8-CF48-AFDD-C08BD94A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8C0D2F-119B-5D42-8A65-746B723B3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CF4AF3-AB8F-4F40-A5BC-5938AF9E1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B2DC796-CB61-4641-A562-F133196FE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E6BC2EB-A5D4-9649-BCCF-DB7FB647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6E71873-612B-FD46-98D9-5EE27F46F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083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C57719-3DA3-F840-BF88-A98938D7E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86DB84D-E331-2D4D-B110-8579350ED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4F07BD4-77ED-A24F-8126-77639250F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353D5D8-8518-BF43-A85D-494896B74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1E4CF2F-3330-B147-93CE-BCEE7C9C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F91B097-73EA-454C-9770-E7201C41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913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BF4A4A6-0F8B-8C48-B454-E43C26D0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55834CF-022D-E94D-8E0A-E917ADE6B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EF9CCE1-DE1B-C447-A4F1-CA789A4E5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98268-C1E1-5C45-A952-D7B95B0AE97A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7C2F029-7EC5-EF46-8DEA-E7DAC381D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0E9C6E1-4BD7-454B-90C2-FAB8A2FC1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EAA7F-C62B-F246-A793-9ED832A9CC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22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3B28C07-9FE2-D645-876C-6405696E1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7526A6D4-531E-7D43-81CA-954398D2809F}"/>
              </a:ext>
            </a:extLst>
          </p:cNvPr>
          <p:cNvSpPr txBox="1">
            <a:spLocks/>
          </p:cNvSpPr>
          <p:nvPr/>
        </p:nvSpPr>
        <p:spPr>
          <a:xfrm>
            <a:off x="723899" y="2125969"/>
            <a:ext cx="7365636" cy="2185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hr-HR" sz="6000" b="1" dirty="0">
                <a:solidFill>
                  <a:schemeClr val="bg1"/>
                </a:solidFill>
              </a:rPr>
              <a:t>A magyarországi horvátok nyelvhasználatáról</a:t>
            </a:r>
            <a:endParaRPr lang="hu-HU" sz="6000" b="1" dirty="0">
              <a:solidFill>
                <a:schemeClr val="bg1"/>
              </a:solidFill>
            </a:endParaRP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B46220C8-18AF-4FD2-A0E3-B402C4421CA8}"/>
              </a:ext>
            </a:extLst>
          </p:cNvPr>
          <p:cNvSpPr txBox="1">
            <a:spLocks/>
          </p:cNvSpPr>
          <p:nvPr/>
        </p:nvSpPr>
        <p:spPr>
          <a:xfrm>
            <a:off x="723899" y="4383759"/>
            <a:ext cx="7365636" cy="1079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34000"/>
              </a:lnSpc>
            </a:pPr>
            <a:r>
              <a:rPr lang="hu-HU" sz="21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Dudás Előd</a:t>
            </a:r>
          </a:p>
          <a:p>
            <a:pPr algn="r">
              <a:lnSpc>
                <a:spcPct val="134000"/>
              </a:lnSpc>
            </a:pPr>
            <a:r>
              <a:rPr lang="hu-HU" sz="21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BTK Szláv és Balti Filológiai Intézet </a:t>
            </a:r>
          </a:p>
          <a:p>
            <a:pPr algn="r">
              <a:lnSpc>
                <a:spcPct val="134000"/>
              </a:lnSpc>
            </a:pPr>
            <a:r>
              <a:rPr lang="hu-HU" sz="21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Szláv Filológiai Tanszék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881288BA-6D9D-4519-B627-D3320E1CCA2E}"/>
              </a:ext>
            </a:extLst>
          </p:cNvPr>
          <p:cNvSpPr txBox="1">
            <a:spLocks/>
          </p:cNvSpPr>
          <p:nvPr/>
        </p:nvSpPr>
        <p:spPr>
          <a:xfrm>
            <a:off x="723899" y="5566277"/>
            <a:ext cx="7365636" cy="597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hu-HU" sz="21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sl-SI" sz="2200" dirty="0">
                <a:solidFill>
                  <a:schemeClr val="bg1"/>
                </a:solidFill>
              </a:rPr>
              <a:t>MNHP Műhelytalálkozó,  2023. október 12.</a:t>
            </a:r>
            <a:endParaRPr lang="hu-HU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82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447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sl-SI" b="1" dirty="0"/>
              <a:t>A magyarországi horvát nyelvjárások kutatása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1" y="1562635"/>
            <a:ext cx="9341559" cy="4351338"/>
          </a:xfrm>
        </p:spPr>
        <p:txBody>
          <a:bodyPr>
            <a:normAutofit/>
          </a:bodyPr>
          <a:lstStyle/>
          <a:p>
            <a:r>
              <a:rPr lang="hr-HR" sz="2800" u="sng" dirty="0"/>
              <a:t>Općeslavenski lingvistički atlas (Általános Szláv Nyelvatlasz):</a:t>
            </a:r>
          </a:p>
          <a:p>
            <a:r>
              <a:rPr lang="hr-HR" i="1" dirty="0"/>
              <a:t>Fertőhomok</a:t>
            </a:r>
            <a:r>
              <a:rPr lang="hr-HR" sz="2800" dirty="0"/>
              <a:t> (153.)</a:t>
            </a:r>
            <a:r>
              <a:rPr lang="hu-HU" sz="2800" dirty="0"/>
              <a:t>, </a:t>
            </a:r>
            <a:r>
              <a:rPr lang="sl-SI" sz="2800" i="1" dirty="0"/>
              <a:t>Pogány </a:t>
            </a:r>
            <a:r>
              <a:rPr lang="sl-SI" sz="2800" dirty="0"/>
              <a:t>(150.), </a:t>
            </a:r>
            <a:r>
              <a:rPr lang="bs-Latn-BA" sz="2800" i="1" dirty="0"/>
              <a:t>Dusnok </a:t>
            </a:r>
            <a:r>
              <a:rPr lang="bs-Latn-BA" sz="2800" dirty="0"/>
              <a:t>(151.)</a:t>
            </a:r>
          </a:p>
          <a:p>
            <a:r>
              <a:rPr lang="bs-Latn-BA" sz="2800" u="sng" dirty="0"/>
              <a:t>Hrvatski jezični atlas (Horvát Nyelvatlasz):</a:t>
            </a:r>
          </a:p>
          <a:p>
            <a:r>
              <a:rPr lang="bs-Latn-BA" sz="2800" i="1" dirty="0"/>
              <a:t>Bezenye, Kópháza, Horvátzsidány, Felsőcsatár, Hajmás</a:t>
            </a:r>
            <a:r>
              <a:rPr lang="bs-Latn-BA" sz="2800" dirty="0"/>
              <a:t>; </a:t>
            </a:r>
            <a:r>
              <a:rPr lang="bs-Latn-BA" i="1" dirty="0"/>
              <a:t>Fertőhomok</a:t>
            </a:r>
            <a:r>
              <a:rPr lang="bs-Latn-BA" sz="2800" i="1" dirty="0"/>
              <a:t>, Lakócsa, Somogyszentpál, Tótszerdahely</a:t>
            </a:r>
            <a:r>
              <a:rPr lang="bs-Latn-BA" sz="2800" dirty="0"/>
              <a:t>; </a:t>
            </a:r>
            <a:r>
              <a:rPr lang="bs-Latn-BA" i="1" dirty="0"/>
              <a:t>Felsőszentmárton</a:t>
            </a:r>
            <a:r>
              <a:rPr lang="bs-Latn-BA" sz="2800" i="1" dirty="0"/>
              <a:t>, Kökény, Pogány, Kátoly, Szentendre, Tököl, Bátya, Dusnok, </a:t>
            </a:r>
            <a:r>
              <a:rPr lang="bs-Latn-BA" i="1" dirty="0"/>
              <a:t>Hercegszántó</a:t>
            </a:r>
            <a:r>
              <a:rPr lang="bs-Latn-BA" sz="2800" i="1" dirty="0"/>
              <a:t>, Katymár</a:t>
            </a:r>
            <a:endParaRPr lang="hr-HR" sz="2800" dirty="0">
              <a:effectLst/>
              <a:ea typeface="Calibri" panose="020F0502020204030204" pitchFamily="34" charset="0"/>
            </a:endParaRPr>
          </a:p>
          <a:p>
            <a:endParaRPr lang="hr-HR" sz="28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576E7A-79BF-8808-56CD-49C068219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94303" y="2446612"/>
            <a:ext cx="875522" cy="1964776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12727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447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hr-HR" b="1" dirty="0"/>
              <a:t>A magyarországi horvát népcsoportok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ea typeface="Calibri" panose="020F0502020204030204" pitchFamily="34" charset="0"/>
              </a:rPr>
              <a:t>bunyevácok</a:t>
            </a:r>
            <a:endParaRPr lang="hr-HR" sz="2800" dirty="0">
              <a:effectLst/>
              <a:ea typeface="Calibri" panose="020F0502020204030204" pitchFamily="34" charset="0"/>
            </a:endParaRPr>
          </a:p>
          <a:p>
            <a:r>
              <a:rPr lang="hr-HR" dirty="0">
                <a:ea typeface="Calibri" panose="020F0502020204030204" pitchFamily="34" charset="0"/>
              </a:rPr>
              <a:t>sokácok</a:t>
            </a:r>
            <a:endParaRPr lang="hr-HR" sz="2800" dirty="0">
              <a:effectLst/>
              <a:ea typeface="Calibri" panose="020F0502020204030204" pitchFamily="34" charset="0"/>
            </a:endParaRPr>
          </a:p>
          <a:p>
            <a:r>
              <a:rPr lang="hr-HR" dirty="0">
                <a:ea typeface="Calibri" panose="020F0502020204030204" pitchFamily="34" charset="0"/>
              </a:rPr>
              <a:t>bosnyákok</a:t>
            </a:r>
            <a:endParaRPr lang="hr-HR" sz="2800" dirty="0">
              <a:effectLst/>
              <a:ea typeface="Calibri" panose="020F0502020204030204" pitchFamily="34" charset="0"/>
            </a:endParaRPr>
          </a:p>
          <a:p>
            <a:r>
              <a:rPr lang="hr-HR" dirty="0">
                <a:ea typeface="Calibri" panose="020F0502020204030204" pitchFamily="34" charset="0"/>
              </a:rPr>
              <a:t>Dráva menti horvátok</a:t>
            </a:r>
            <a:endParaRPr lang="hr-HR" sz="2800" dirty="0">
              <a:effectLst/>
              <a:ea typeface="Calibri" panose="020F0502020204030204" pitchFamily="34" charset="0"/>
            </a:endParaRPr>
          </a:p>
          <a:p>
            <a:r>
              <a:rPr lang="hr-HR" dirty="0">
                <a:ea typeface="Calibri" panose="020F0502020204030204" pitchFamily="34" charset="0"/>
              </a:rPr>
              <a:t>Mura menti horvátok</a:t>
            </a:r>
            <a:endParaRPr lang="hr-HR" sz="2800" dirty="0">
              <a:effectLst/>
              <a:ea typeface="Calibri" panose="020F0502020204030204" pitchFamily="34" charset="0"/>
            </a:endParaRPr>
          </a:p>
          <a:p>
            <a:r>
              <a:rPr lang="hr-HR" dirty="0">
                <a:ea typeface="Calibri" panose="020F0502020204030204" pitchFamily="34" charset="0"/>
              </a:rPr>
              <a:t>gradistyei horvátok</a:t>
            </a:r>
            <a:endParaRPr lang="hr-HR" sz="2800" dirty="0">
              <a:effectLst/>
              <a:ea typeface="Calibri" panose="020F0502020204030204" pitchFamily="34" charset="0"/>
            </a:endParaRPr>
          </a:p>
          <a:p>
            <a:r>
              <a:rPr lang="hr-HR" dirty="0">
                <a:ea typeface="Calibri" panose="020F0502020204030204" pitchFamily="34" charset="0"/>
              </a:rPr>
              <a:t>Duna menti horvátok</a:t>
            </a:r>
            <a:endParaRPr lang="hr-HR" sz="28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93EF767-828E-DA96-5791-752933579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677" y="1339843"/>
            <a:ext cx="6299759" cy="459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59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447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hr-HR" b="1" dirty="0"/>
              <a:t>Bunyevácok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2" y="1562635"/>
            <a:ext cx="6003534" cy="4351338"/>
          </a:xfrm>
        </p:spPr>
        <p:txBody>
          <a:bodyPr>
            <a:normAutofit/>
          </a:bodyPr>
          <a:lstStyle/>
          <a:p>
            <a:r>
              <a:rPr lang="sl-SI" dirty="0"/>
              <a:t>Délkelet-</a:t>
            </a:r>
            <a:r>
              <a:rPr lang="sl-SI" sz="2800" dirty="0"/>
              <a:t>Bosznia, Nyugat-Hercegovina</a:t>
            </a:r>
            <a:endParaRPr lang="hu-HU" sz="2800" dirty="0"/>
          </a:p>
          <a:p>
            <a:r>
              <a:rPr lang="hr-HR" dirty="0"/>
              <a:t>olasz</a:t>
            </a:r>
            <a:r>
              <a:rPr lang="hr-HR" sz="2800" dirty="0"/>
              <a:t> </a:t>
            </a:r>
            <a:r>
              <a:rPr lang="hr-HR" sz="2800" i="1" dirty="0"/>
              <a:t>bugna, bugno &gt; </a:t>
            </a:r>
            <a:r>
              <a:rPr lang="hr-HR" sz="2800" dirty="0"/>
              <a:t>horvát </a:t>
            </a:r>
            <a:r>
              <a:rPr lang="hr-HR" sz="2800" i="1" dirty="0"/>
              <a:t>bunja</a:t>
            </a:r>
            <a:r>
              <a:rPr lang="hr-HR" sz="2800" dirty="0"/>
              <a:t> </a:t>
            </a:r>
            <a:endParaRPr lang="hu-HU" sz="2800" dirty="0"/>
          </a:p>
          <a:p>
            <a:r>
              <a:rPr lang="sl-SI" sz="2800" dirty="0"/>
              <a:t>16–17. s</a:t>
            </a:r>
            <a:r>
              <a:rPr lang="sl-SI" dirty="0"/>
              <a:t>z</a:t>
            </a:r>
            <a:r>
              <a:rPr lang="sl-SI" sz="2800" dirty="0"/>
              <a:t>. → Bácska</a:t>
            </a:r>
            <a:endParaRPr lang="hu-HU" sz="2800" dirty="0"/>
          </a:p>
          <a:p>
            <a:r>
              <a:rPr lang="hu-HU" sz="2800" dirty="0"/>
              <a:t>Baja – </a:t>
            </a:r>
            <a:r>
              <a:rPr lang="bs-Latn-BA" sz="2800" dirty="0"/>
              <a:t>Szabadka – Zombor</a:t>
            </a:r>
          </a:p>
          <a:p>
            <a:endParaRPr lang="hr-HR" sz="2800" dirty="0">
              <a:effectLst/>
              <a:ea typeface="Calibri" panose="020F0502020204030204" pitchFamily="34" charset="0"/>
            </a:endParaRPr>
          </a:p>
          <a:p>
            <a:endParaRPr lang="hr-HR" sz="28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576E7A-79BF-8808-56CD-49C068219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94303" y="2446612"/>
            <a:ext cx="875522" cy="1964776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6C8619E-BC18-9E77-8350-91D3FFF75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596" y="1443552"/>
            <a:ext cx="5212224" cy="458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92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447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sl-SI" b="1" dirty="0"/>
              <a:t>Sokácok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1" y="1562635"/>
            <a:ext cx="9341559" cy="4150145"/>
          </a:xfrm>
        </p:spPr>
        <p:txBody>
          <a:bodyPr>
            <a:normAutofit lnSpcReduction="10000"/>
          </a:bodyPr>
          <a:lstStyle/>
          <a:p>
            <a:r>
              <a:rPr lang="bs-Latn-BA" sz="2800" dirty="0"/>
              <a:t>A pravoszláv lakosság körében a sokác a katolikusok ragadványneve volt</a:t>
            </a:r>
          </a:p>
          <a:p>
            <a:r>
              <a:rPr lang="bs-Latn-BA" dirty="0"/>
              <a:t>szlavóniai</a:t>
            </a:r>
            <a:r>
              <a:rPr lang="bs-Latn-BA" sz="2800" dirty="0"/>
              <a:t>, baranyai, szerémségi </a:t>
            </a:r>
            <a:r>
              <a:rPr lang="bs-Latn-BA" dirty="0"/>
              <a:t>és</a:t>
            </a:r>
            <a:r>
              <a:rPr lang="bs-Latn-BA" sz="2800" dirty="0"/>
              <a:t> nyugat-bácskai horvát</a:t>
            </a:r>
            <a:endParaRPr lang="hu-HU" sz="2800" dirty="0"/>
          </a:p>
          <a:p>
            <a:r>
              <a:rPr lang="bs-Latn-BA" dirty="0"/>
              <a:t>1606-ból származó defterben fordul elő először a sokác kifejezés</a:t>
            </a:r>
            <a:endParaRPr lang="hu-HU" sz="2800" dirty="0"/>
          </a:p>
          <a:p>
            <a:r>
              <a:rPr lang="hr-HR" sz="2800" dirty="0"/>
              <a:t>17–18. sz. – </a:t>
            </a:r>
            <a:r>
              <a:rPr lang="hr-HR" dirty="0"/>
              <a:t>Száva mente</a:t>
            </a:r>
            <a:r>
              <a:rPr lang="hr-HR" sz="2800" dirty="0"/>
              <a:t>, f</a:t>
            </a:r>
            <a:r>
              <a:rPr lang="hr-HR" dirty="0"/>
              <a:t>erencesek</a:t>
            </a:r>
            <a:endParaRPr lang="hu-HU" sz="2800" dirty="0"/>
          </a:p>
          <a:p>
            <a:r>
              <a:rPr lang="bs-Latn-BA" dirty="0"/>
              <a:t>Baranya: Pécs – Mohács országút melletti terület, Baranyai-dombság</a:t>
            </a:r>
            <a:endParaRPr lang="bs-Latn-BA" sz="2800" dirty="0"/>
          </a:p>
          <a:p>
            <a:r>
              <a:rPr lang="bs-Latn-BA" dirty="0"/>
              <a:t>Bácska: Hercegszántó</a:t>
            </a:r>
            <a:endParaRPr lang="hu-HU" sz="2800" dirty="0"/>
          </a:p>
          <a:p>
            <a:endParaRPr lang="hu-HU" sz="2800" dirty="0"/>
          </a:p>
          <a:p>
            <a:pPr lvl="4"/>
            <a:endParaRPr lang="hr-HR" dirty="0">
              <a:effectLst/>
              <a:ea typeface="Calibri" panose="020F0502020204030204" pitchFamily="34" charset="0"/>
            </a:endParaRPr>
          </a:p>
          <a:p>
            <a:pPr lvl="8"/>
            <a:endParaRPr lang="hr-HR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576E7A-79BF-8808-56CD-49C068219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94303" y="2446612"/>
            <a:ext cx="875522" cy="1964776"/>
          </a:xfrm>
        </p:spPr>
        <p:txBody>
          <a:bodyPr>
            <a:normAutofit lnSpcReduction="10000"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01314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447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sl-SI" b="1" dirty="0"/>
              <a:t>Bosnyákok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2" y="1562635"/>
            <a:ext cx="4651524" cy="3732721"/>
          </a:xfrm>
        </p:spPr>
        <p:txBody>
          <a:bodyPr>
            <a:normAutofit/>
          </a:bodyPr>
          <a:lstStyle/>
          <a:p>
            <a:r>
              <a:rPr lang="hu-HU" sz="2800" dirty="0"/>
              <a:t>17–18. </a:t>
            </a:r>
            <a:r>
              <a:rPr lang="sl-SI" sz="2800" dirty="0"/>
              <a:t>sz., Bosznia</a:t>
            </a:r>
            <a:endParaRPr lang="hu-HU" sz="2800" dirty="0"/>
          </a:p>
          <a:p>
            <a:r>
              <a:rPr lang="bs-Latn-BA" sz="2800" dirty="0"/>
              <a:t>katolikusok</a:t>
            </a:r>
            <a:endParaRPr lang="hu-HU" sz="2800" dirty="0"/>
          </a:p>
          <a:p>
            <a:r>
              <a:rPr lang="hr-HR" dirty="0"/>
              <a:t>Pécstől délre Villányi-hegység lába</a:t>
            </a:r>
            <a:endParaRPr lang="hu-HU" sz="2800" dirty="0"/>
          </a:p>
          <a:p>
            <a:pPr marL="0" indent="0">
              <a:buNone/>
            </a:pPr>
            <a:endParaRPr lang="hr-HR" sz="2800" dirty="0">
              <a:effectLst/>
              <a:ea typeface="Calibri" panose="020F0502020204030204" pitchFamily="34" charset="0"/>
            </a:endParaRPr>
          </a:p>
          <a:p>
            <a:endParaRPr lang="hr-HR" sz="28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576E7A-79BF-8808-56CD-49C068219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94303" y="2446612"/>
            <a:ext cx="875522" cy="1964776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2" name="Tartalom helye 5">
            <a:extLst>
              <a:ext uri="{FF2B5EF4-FFF2-40B4-BE49-F238E27FC236}">
                <a16:creationId xmlns:a16="http://schemas.microsoft.com/office/drawing/2014/main" id="{20290230-E366-DC44-F797-4F92DF4F6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586" y="1562635"/>
            <a:ext cx="6325509" cy="42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10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447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sl-SI" b="1" dirty="0"/>
              <a:t>Dráva menti horvátok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791239" y="2495817"/>
            <a:ext cx="4049849" cy="1866365"/>
          </a:xfrm>
        </p:spPr>
        <p:txBody>
          <a:bodyPr>
            <a:normAutofit/>
          </a:bodyPr>
          <a:lstStyle/>
          <a:p>
            <a:r>
              <a:rPr lang="sl-SI" dirty="0"/>
              <a:t>A Dráva mentén minden bizonnyal már a honfoglalás idején is élt szláv (horvát) lakosság</a:t>
            </a:r>
            <a:endParaRPr lang="hr-HR" sz="2800" dirty="0">
              <a:effectLst/>
              <a:ea typeface="Calibri" panose="020F0502020204030204" pitchFamily="34" charset="0"/>
            </a:endParaRPr>
          </a:p>
          <a:p>
            <a:endParaRPr lang="hr-HR" sz="28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576E7A-79BF-8808-56CD-49C068219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94303" y="2446612"/>
            <a:ext cx="875522" cy="1964776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2" name="Tartalom helye 5">
            <a:extLst>
              <a:ext uri="{FF2B5EF4-FFF2-40B4-BE49-F238E27FC236}">
                <a16:creationId xmlns:a16="http://schemas.microsoft.com/office/drawing/2014/main" id="{8492D102-4B80-5A52-CC76-954A76CBE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049" y="1383385"/>
            <a:ext cx="6735394" cy="437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447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sl-SI" b="1" dirty="0"/>
              <a:t>Mura menti horvátok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746086" y="3043170"/>
            <a:ext cx="4508717" cy="1049935"/>
          </a:xfrm>
        </p:spPr>
        <p:txBody>
          <a:bodyPr>
            <a:normAutofit/>
          </a:bodyPr>
          <a:lstStyle/>
          <a:p>
            <a:r>
              <a:rPr lang="hr-HR" dirty="0"/>
              <a:t>őslakosok</a:t>
            </a:r>
            <a:r>
              <a:rPr lang="hr-HR" sz="2800" dirty="0"/>
              <a:t>? – </a:t>
            </a:r>
            <a:r>
              <a:rPr lang="hr-HR" dirty="0"/>
              <a:t>16. században érkeztek</a:t>
            </a:r>
            <a:r>
              <a:rPr lang="hr-HR" sz="2800" dirty="0"/>
              <a:t>?</a:t>
            </a:r>
            <a:endParaRPr lang="hu-HU" sz="2800" dirty="0"/>
          </a:p>
          <a:p>
            <a:endParaRPr lang="hu-HU" sz="2800" dirty="0"/>
          </a:p>
          <a:p>
            <a:endParaRPr lang="hu-HU" sz="2800" dirty="0"/>
          </a:p>
          <a:p>
            <a:endParaRPr lang="hr-HR" sz="2800" dirty="0">
              <a:effectLst/>
              <a:ea typeface="Calibri" panose="020F0502020204030204" pitchFamily="34" charset="0"/>
            </a:endParaRPr>
          </a:p>
          <a:p>
            <a:endParaRPr lang="hr-HR" sz="28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576E7A-79BF-8808-56CD-49C068219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94303" y="2446612"/>
            <a:ext cx="875522" cy="1964776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5CF7DE4E-7FFA-9981-DCE2-663D72E08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316" y="1612691"/>
            <a:ext cx="6015022" cy="414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26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447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sl-SI" b="1" dirty="0"/>
              <a:t>Gradistyei (burgenlandi) horvátok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2" y="1562635"/>
            <a:ext cx="5720028" cy="3429243"/>
          </a:xfrm>
        </p:spPr>
        <p:txBody>
          <a:bodyPr>
            <a:normAutofit/>
          </a:bodyPr>
          <a:lstStyle/>
          <a:p>
            <a:r>
              <a:rPr lang="sl-SI" dirty="0"/>
              <a:t>A </a:t>
            </a:r>
            <a:r>
              <a:rPr lang="sl-SI" sz="2800" dirty="0"/>
              <a:t>16. században telepedtek le Északnyugat-Magyarországon – </a:t>
            </a:r>
            <a:r>
              <a:rPr lang="sl-SI" dirty="0"/>
              <a:t>Tengermellék</a:t>
            </a:r>
            <a:r>
              <a:rPr lang="sl-SI" sz="2800" dirty="0"/>
              <a:t>, Isztriai-félsziget</a:t>
            </a:r>
            <a:endParaRPr lang="hu-HU" sz="2800" dirty="0"/>
          </a:p>
          <a:p>
            <a:r>
              <a:rPr lang="bs-Latn-BA" sz="2800" dirty="0"/>
              <a:t>18–19. sz.: regionális irodalmi nyelv</a:t>
            </a:r>
            <a:endParaRPr lang="hu-HU" sz="2800" dirty="0"/>
          </a:p>
          <a:p>
            <a:r>
              <a:rPr lang="sl-SI" dirty="0"/>
              <a:t>Ma három országban élnek</a:t>
            </a:r>
            <a:r>
              <a:rPr lang="sl-SI" sz="2800" dirty="0"/>
              <a:t>: Ausztria, Magyarország, Szlovákia</a:t>
            </a:r>
          </a:p>
          <a:p>
            <a:endParaRPr lang="hu-HU" sz="2800" dirty="0"/>
          </a:p>
          <a:p>
            <a:endParaRPr lang="hu-HU" sz="2800" dirty="0"/>
          </a:p>
          <a:p>
            <a:endParaRPr lang="hr-HR" sz="2800" dirty="0">
              <a:effectLst/>
              <a:ea typeface="Calibri" panose="020F0502020204030204" pitchFamily="34" charset="0"/>
            </a:endParaRPr>
          </a:p>
          <a:p>
            <a:endParaRPr lang="hr-HR" sz="28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576E7A-79BF-8808-56CD-49C068219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23918" y="1862998"/>
            <a:ext cx="2435290" cy="2858292"/>
          </a:xfrm>
        </p:spPr>
        <p:txBody>
          <a:bodyPr>
            <a:normAutofit/>
          </a:bodyPr>
          <a:lstStyle/>
          <a:p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5EAFD87-57CA-1D9B-AE50-EA75110D8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486" y="1383385"/>
            <a:ext cx="5811841" cy="457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31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447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sl-SI" b="1" dirty="0"/>
              <a:t>Duna menti horvátok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2" y="1562635"/>
            <a:ext cx="516161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/>
              <a:t>Két csoport</a:t>
            </a:r>
            <a:r>
              <a:rPr lang="hr-HR" sz="2800" dirty="0"/>
              <a:t>: rácok, dalmátok</a:t>
            </a:r>
            <a:endParaRPr lang="hu-HU" sz="2800" dirty="0"/>
          </a:p>
          <a:p>
            <a:r>
              <a:rPr lang="sl-SI" u="sng" dirty="0"/>
              <a:t>r</a:t>
            </a:r>
            <a:r>
              <a:rPr lang="sl-SI" sz="2800" u="sng" dirty="0"/>
              <a:t>ácok:</a:t>
            </a:r>
            <a:r>
              <a:rPr lang="sl-SI" sz="2800" dirty="0"/>
              <a:t> Szlavóniából érkeztek (</a:t>
            </a:r>
            <a:r>
              <a:rPr lang="sl-SI" dirty="0"/>
              <a:t>Eszék környéke</a:t>
            </a:r>
            <a:r>
              <a:rPr lang="sl-SI" sz="2800" dirty="0"/>
              <a:t>)</a:t>
            </a:r>
          </a:p>
          <a:p>
            <a:r>
              <a:rPr lang="bs-Latn-BA" sz="2800" dirty="0"/>
              <a:t>15. sz. előtt</a:t>
            </a:r>
            <a:endParaRPr lang="hu-HU" sz="2800" dirty="0"/>
          </a:p>
          <a:p>
            <a:r>
              <a:rPr lang="hr-HR" sz="2800" dirty="0"/>
              <a:t>Dusnok, Bátya</a:t>
            </a:r>
          </a:p>
          <a:p>
            <a:r>
              <a:rPr lang="bs-Latn-BA" u="sng" dirty="0"/>
              <a:t>dalmátok:</a:t>
            </a:r>
            <a:endParaRPr lang="bs-Latn-BA" sz="2800" u="sng" dirty="0"/>
          </a:p>
          <a:p>
            <a:r>
              <a:rPr lang="bs-Latn-BA" sz="2800" dirty="0"/>
              <a:t>16. </a:t>
            </a:r>
            <a:r>
              <a:rPr lang="bs-Latn-BA" dirty="0"/>
              <a:t>sz.</a:t>
            </a:r>
            <a:r>
              <a:rPr lang="bs-Latn-BA" sz="2800" dirty="0"/>
              <a:t> – Benkovac</a:t>
            </a:r>
            <a:endParaRPr lang="hu-HU" sz="2800" dirty="0"/>
          </a:p>
          <a:p>
            <a:r>
              <a:rPr lang="hr-HR" sz="2800" dirty="0"/>
              <a:t>Szentendre – </a:t>
            </a:r>
            <a:r>
              <a:rPr lang="hr-HR" dirty="0"/>
              <a:t>Szamár-hegy</a:t>
            </a:r>
            <a:endParaRPr lang="hu-HU" sz="2800" dirty="0"/>
          </a:p>
          <a:p>
            <a:r>
              <a:rPr lang="sl-SI" dirty="0"/>
              <a:t>Teljesen asszimilálódtak</a:t>
            </a:r>
            <a:endParaRPr lang="sl-SI" sz="2800" dirty="0"/>
          </a:p>
          <a:p>
            <a:pPr marL="3657600" lvl="8" indent="0">
              <a:buNone/>
            </a:pPr>
            <a:endParaRPr lang="hr-HR" dirty="0">
              <a:effectLst/>
              <a:ea typeface="Calibri" panose="020F0502020204030204" pitchFamily="34" charset="0"/>
            </a:endParaRPr>
          </a:p>
          <a:p>
            <a:endParaRPr lang="hr-HR" sz="28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576E7A-79BF-8808-56CD-49C068219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94303" y="2446612"/>
            <a:ext cx="875522" cy="1964776"/>
          </a:xfrm>
        </p:spPr>
        <p:txBody>
          <a:bodyPr>
            <a:normAutofit lnSpcReduction="10000"/>
          </a:bodyPr>
          <a:lstStyle/>
          <a:p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5FDC836-4122-58F8-62C7-0953D14D0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681" y="1562635"/>
            <a:ext cx="58861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00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11199" y="1511856"/>
            <a:ext cx="7371748" cy="2526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hr-HR" b="1" dirty="0"/>
              <a:t>A magyarországi horvátok nyelvhasználata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2" y="1383385"/>
            <a:ext cx="4647007" cy="4530587"/>
          </a:xfrm>
        </p:spPr>
        <p:txBody>
          <a:bodyPr>
            <a:normAutofit/>
          </a:bodyPr>
          <a:lstStyle/>
          <a:p>
            <a:r>
              <a:rPr lang="bs-Latn-BA" dirty="0"/>
              <a:t>A magyarországi horvátok kétnyelvűségben és diglossziában élnek</a:t>
            </a:r>
          </a:p>
          <a:p>
            <a:r>
              <a:rPr lang="bs-Latn-BA" dirty="0"/>
              <a:t>kétnyelvűség – horvát és magyar</a:t>
            </a:r>
          </a:p>
          <a:p>
            <a:r>
              <a:rPr lang="bs-Latn-BA" dirty="0"/>
              <a:t>diglosszia – horvát standard és a helyi horvát dialektus</a:t>
            </a:r>
          </a:p>
          <a:p>
            <a:r>
              <a:rPr lang="bs-Latn-BA" dirty="0"/>
              <a:t>A magyarországi horvátok anyanyelve jelentősen eltér a horvát standardtól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8FCAEAAE-F8D9-F7EF-152E-D2C4A45049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59639" y="1284053"/>
            <a:ext cx="6504843" cy="470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99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838200" y="399495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b="1" dirty="0">
                <a:ea typeface="Open Sans" panose="020B0606030504020204" pitchFamily="34" charset="0"/>
                <a:cs typeface="Open Sans" panose="020B0606030504020204" pitchFamily="34" charset="0"/>
              </a:rPr>
              <a:t>Bevezetés</a:t>
            </a:r>
            <a:endParaRPr lang="hu-HU" sz="44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1153523" y="1914661"/>
            <a:ext cx="902401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ea typeface="Open Sans" panose="020B0606030504020204" pitchFamily="34" charset="0"/>
                <a:cs typeface="Open Sans" panose="020B0606030504020204" pitchFamily="34" charset="0"/>
              </a:rPr>
              <a:t>A horvátok a Magyarországon élő 13 hivatalosan elismert nemzetiség egyike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ea typeface="Open Sans" panose="020B0606030504020204" pitchFamily="34" charset="0"/>
                <a:cs typeface="Open Sans" panose="020B0606030504020204" pitchFamily="34" charset="0"/>
              </a:rPr>
              <a:t>Legfrissebb népszámlálási adat – 21 824 fő (2022) a 2011-es állapothoz képest mintegy 5000 fővel csökkent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ea typeface="Open Sans" panose="020B0606030504020204" pitchFamily="34" charset="0"/>
                <a:cs typeface="Open Sans" panose="020B0606030504020204" pitchFamily="34" charset="0"/>
              </a:rPr>
              <a:t>Országos Horvát Önkormányzat (elnök: </a:t>
            </a:r>
            <a:r>
              <a:rPr lang="hu-HU" sz="2800" dirty="0" err="1">
                <a:ea typeface="Open Sans" panose="020B0606030504020204" pitchFamily="34" charset="0"/>
                <a:cs typeface="Open Sans" panose="020B0606030504020204" pitchFamily="34" charset="0"/>
              </a:rPr>
              <a:t>Gugán</a:t>
            </a:r>
            <a:r>
              <a:rPr lang="hu-HU" sz="2800" dirty="0">
                <a:ea typeface="Open Sans" panose="020B0606030504020204" pitchFamily="34" charset="0"/>
                <a:cs typeface="Open Sans" panose="020B0606030504020204" pitchFamily="34" charset="0"/>
              </a:rPr>
              <a:t> János)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ea typeface="Open Sans" panose="020B0606030504020204" pitchFamily="34" charset="0"/>
                <a:cs typeface="Open Sans" panose="020B0606030504020204" pitchFamily="34" charset="0"/>
              </a:rPr>
              <a:t>Horvát nemzetiségi szószóló (Szolga József)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45E4EB6-CF3D-A64F-8CCA-8A08BB013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36FC9FFA-DB03-478B-86EF-9EEA419F8852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hu-HU" sz="21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7200" spc="100" dirty="0">
                <a:solidFill>
                  <a:schemeClr val="bg1"/>
                </a:solidFill>
              </a:rPr>
              <a:t>2023. október 12. </a:t>
            </a:r>
          </a:p>
        </p:txBody>
      </p:sp>
    </p:spTree>
    <p:extLst>
      <p:ext uri="{BB962C8B-B14F-4D97-AF65-F5344CB8AC3E}">
        <p14:creationId xmlns:p14="http://schemas.microsoft.com/office/powerpoint/2010/main" val="212114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726859" y="778951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sl-SI" b="1" dirty="0"/>
              <a:t>A magyarországi horvátok nyelvhasználata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2" y="1562635"/>
            <a:ext cx="5181600" cy="4259667"/>
          </a:xfrm>
        </p:spPr>
        <p:txBody>
          <a:bodyPr>
            <a:normAutofit lnSpcReduction="10000"/>
          </a:bodyPr>
          <a:lstStyle/>
          <a:p>
            <a:r>
              <a:rPr lang="bs-Latn-BA" dirty="0"/>
              <a:t>A magyarországi horvátok nyelvállapota stagnál</a:t>
            </a:r>
          </a:p>
          <a:p>
            <a:r>
              <a:rPr lang="bs-Latn-BA" dirty="0"/>
              <a:t>A horvát nyelvet beszélőik leggyakrabban kizárólag családi körben használják → fenn tud maradni, de képtelen fejlődni</a:t>
            </a:r>
          </a:p>
          <a:p>
            <a:r>
              <a:rPr lang="bs-Latn-BA" dirty="0"/>
              <a:t>Jelentős generációs különbségek figyelhetők meg a nyelhasználatban (jellemzően az idősebb generáció őrzi ősei nyelvét)</a:t>
            </a:r>
          </a:p>
          <a:p>
            <a:endParaRPr lang="bs-Latn-BA" dirty="0"/>
          </a:p>
          <a:p>
            <a:pPr lvl="8"/>
            <a:endParaRPr lang="bs-Latn-BA" dirty="0"/>
          </a:p>
        </p:txBody>
      </p:sp>
      <p:pic>
        <p:nvPicPr>
          <p:cNvPr id="13" name="Tartalom helye 12">
            <a:extLst>
              <a:ext uri="{FF2B5EF4-FFF2-40B4-BE49-F238E27FC236}">
                <a16:creationId xmlns:a16="http://schemas.microsoft.com/office/drawing/2014/main" id="{7C236DB8-4F51-E338-7B83-B99EF0E166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14566" y="1436796"/>
            <a:ext cx="4096867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30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443553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hr-HR" b="1" dirty="0"/>
              <a:t>A magyarországi horvátok nyelvhasználata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2" y="1562635"/>
            <a:ext cx="4789952" cy="4351338"/>
          </a:xfrm>
        </p:spPr>
        <p:txBody>
          <a:bodyPr/>
          <a:lstStyle/>
          <a:p>
            <a:pPr marL="0" indent="0">
              <a:buNone/>
            </a:pPr>
            <a:r>
              <a:rPr lang="bs-Latn-BA" u="sng" dirty="0"/>
              <a:t>Negatív hatások</a:t>
            </a:r>
            <a:r>
              <a:rPr lang="bs-Latn-BA" dirty="0"/>
              <a:t>:</a:t>
            </a:r>
          </a:p>
          <a:p>
            <a:pPr marL="0" indent="0">
              <a:buNone/>
            </a:pPr>
            <a:r>
              <a:rPr lang="bs-Latn-BA" dirty="0"/>
              <a:t>- asszimiláció</a:t>
            </a:r>
          </a:p>
          <a:p>
            <a:pPr marL="0" indent="0">
              <a:buNone/>
            </a:pPr>
            <a:r>
              <a:rPr lang="bs-Latn-BA" dirty="0"/>
              <a:t>- emigráció és migráció</a:t>
            </a:r>
          </a:p>
          <a:p>
            <a:pPr marL="0" indent="0">
              <a:buNone/>
            </a:pPr>
            <a:r>
              <a:rPr lang="bs-Latn-BA" dirty="0"/>
              <a:t>- változás az etnikai szocializációban</a:t>
            </a:r>
          </a:p>
          <a:p>
            <a:pPr marL="0" indent="0">
              <a:buNone/>
            </a:pPr>
            <a:r>
              <a:rPr lang="bs-Latn-BA" dirty="0"/>
              <a:t>- elöregedő lakosság</a:t>
            </a:r>
          </a:p>
          <a:p>
            <a:pPr marL="0" indent="0">
              <a:buNone/>
            </a:pPr>
            <a:endParaRPr lang="bs-Latn-BA" dirty="0"/>
          </a:p>
          <a:p>
            <a:endParaRPr lang="bs-Latn-BA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4060FBF4-5CFF-C2E5-609F-F4622628F5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62644" y="1443553"/>
            <a:ext cx="5956468" cy="44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4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11199" y="1511857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sl-SI" b="1" dirty="0"/>
              <a:t>A magyarországi horvátok nyelvhasználata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2" y="1562635"/>
            <a:ext cx="5181600" cy="4351338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prstClr val="black"/>
                </a:solidFill>
                <a:latin typeface="Calibri"/>
              </a:rPr>
              <a:t>Egyirányú kétnyelvűség</a:t>
            </a:r>
          </a:p>
          <a:p>
            <a:r>
              <a:rPr lang="hr-HR" dirty="0">
                <a:solidFill>
                  <a:prstClr val="black"/>
                </a:solidFill>
                <a:latin typeface="Calibri"/>
              </a:rPr>
              <a:t>Ezt erősítik a nemzetiségi iskolák is – a horvát idegen nyelvként jelenik meg az oktatásban, nem pedig az oktatás nyelveként</a:t>
            </a:r>
          </a:p>
          <a:p>
            <a:r>
              <a:rPr lang="hr-HR" dirty="0">
                <a:solidFill>
                  <a:prstClr val="black"/>
                </a:solidFill>
                <a:latin typeface="Calibri"/>
              </a:rPr>
              <a:t>A fiatalabb korosztályokat egyértelműen magyar nyelvi dominanciájú kétnyelvűség jellemzi</a:t>
            </a:r>
          </a:p>
        </p:txBody>
      </p:sp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AAD3AB78-AAFF-64BF-E578-C3FF994865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511857"/>
            <a:ext cx="5584371" cy="44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64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11199" y="1511857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sl-SI" b="1" dirty="0"/>
              <a:t>A magyarországi horvát helynévkutatás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2" y="1562635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hr-HR" dirty="0">
                <a:solidFill>
                  <a:prstClr val="black"/>
                </a:solidFill>
                <a:latin typeface="Calibri"/>
              </a:rPr>
              <a:t>Mándity Zsivkó</a:t>
            </a:r>
          </a:p>
          <a:p>
            <a:r>
              <a:rPr lang="hr-HR" i="1" dirty="0">
                <a:solidFill>
                  <a:prstClr val="black"/>
                </a:solidFill>
                <a:latin typeface="Calibri"/>
              </a:rPr>
              <a:t>Antroponimija i toponimija bunjevačkih Hrvata u Mađarskoj </a:t>
            </a:r>
            <a:r>
              <a:rPr lang="hr-HR" dirty="0">
                <a:solidFill>
                  <a:prstClr val="black"/>
                </a:solidFill>
                <a:latin typeface="Calibri"/>
              </a:rPr>
              <a:t>(2005)</a:t>
            </a:r>
          </a:p>
          <a:p>
            <a:r>
              <a:rPr lang="hr-HR" i="1" dirty="0">
                <a:solidFill>
                  <a:prstClr val="black"/>
                </a:solidFill>
                <a:latin typeface="Calibri"/>
              </a:rPr>
              <a:t>Na izvoru bistrom: Antroponimija i toponimija Hrvata u nekadašnjoj Santovačkoj župi </a:t>
            </a:r>
            <a:r>
              <a:rPr lang="hr-HR" dirty="0">
                <a:solidFill>
                  <a:prstClr val="black"/>
                </a:solidFill>
                <a:latin typeface="Calibri"/>
              </a:rPr>
              <a:t>(2013)</a:t>
            </a:r>
            <a:endParaRPr lang="hr-HR" i="1" dirty="0">
              <a:solidFill>
                <a:prstClr val="black"/>
              </a:solidFill>
              <a:latin typeface="Calibri"/>
            </a:endParaRPr>
          </a:p>
          <a:p>
            <a:r>
              <a:rPr lang="hr-HR" dirty="0">
                <a:solidFill>
                  <a:prstClr val="black"/>
                </a:solidFill>
                <a:latin typeface="Calibri"/>
              </a:rPr>
              <a:t>Mikrotoponimija bunjevačkih Hrvata u Madžarskoj FOC 10. (2001)</a:t>
            </a:r>
          </a:p>
          <a:p>
            <a:r>
              <a:rPr lang="hr-HR" dirty="0">
                <a:solidFill>
                  <a:prstClr val="black"/>
                </a:solidFill>
                <a:latin typeface="Calibri"/>
              </a:rPr>
              <a:t>Hrvatska imena naseljenih mjesta u Madžarskoj FOC 14 (2005)</a:t>
            </a:r>
          </a:p>
          <a:p>
            <a:r>
              <a:rPr lang="hr-HR" dirty="0">
                <a:solidFill>
                  <a:prstClr val="black"/>
                </a:solidFill>
                <a:latin typeface="Calibri"/>
              </a:rPr>
              <a:t>Iz antroponimije i toponimije dalmatinskih Hrvata na sjeveru Madžarske FOC 15 (2006)</a:t>
            </a:r>
          </a:p>
        </p:txBody>
      </p:sp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AAD3AB78-AAFF-64BF-E578-C3FF994865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7959012" y="1511857"/>
            <a:ext cx="3797558" cy="301803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F0F49B2-86B4-F810-F38E-3B051B185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532" y="3809888"/>
            <a:ext cx="3841479" cy="200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56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EA3B5272-5CAC-8548-8305-1B276B62C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7526A6D4-531E-7D43-81CA-954398D2809F}"/>
              </a:ext>
            </a:extLst>
          </p:cNvPr>
          <p:cNvSpPr txBox="1">
            <a:spLocks/>
          </p:cNvSpPr>
          <p:nvPr/>
        </p:nvSpPr>
        <p:spPr>
          <a:xfrm>
            <a:off x="723899" y="2110720"/>
            <a:ext cx="8363540" cy="3352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sl-SI" sz="40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Köszönöm szépen a figyelmet!</a:t>
            </a:r>
            <a:endParaRPr lang="hu-HU" sz="4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AA9478DD-715D-4A8A-A6BD-85A4F855DF8E}"/>
              </a:ext>
            </a:extLst>
          </p:cNvPr>
          <p:cNvSpPr txBox="1">
            <a:spLocks/>
          </p:cNvSpPr>
          <p:nvPr/>
        </p:nvSpPr>
        <p:spPr>
          <a:xfrm>
            <a:off x="723899" y="4383760"/>
            <a:ext cx="7365636" cy="1079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endParaRPr lang="hu-HU" sz="14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D7A21185-FF9F-4E99-A9CB-3E79EB5EE0C7}"/>
              </a:ext>
            </a:extLst>
          </p:cNvPr>
          <p:cNvSpPr txBox="1">
            <a:spLocks/>
          </p:cNvSpPr>
          <p:nvPr/>
        </p:nvSpPr>
        <p:spPr>
          <a:xfrm>
            <a:off x="723899" y="5566278"/>
            <a:ext cx="7365636" cy="597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hu-HU" sz="21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952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862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 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hr-HR" b="1" dirty="0">
                <a:latin typeface="+mn-lt"/>
              </a:rPr>
              <a:t>Bevezetés</a:t>
            </a:r>
            <a:endParaRPr lang="hu-HU" b="1" dirty="0">
              <a:latin typeface="+mn-lt"/>
            </a:endParaRPr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8200" y="1399063"/>
            <a:ext cx="10283890" cy="4189974"/>
          </a:xfrm>
        </p:spPr>
        <p:txBody>
          <a:bodyPr>
            <a:normAutofit/>
          </a:bodyPr>
          <a:lstStyle/>
          <a:p>
            <a:r>
              <a:rPr lang="sl-SI" sz="2800" dirty="0"/>
              <a:t>Nem egy nagy tömbben élnek, hanem az ország különböző tájain</a:t>
            </a:r>
            <a:endParaRPr lang="hu-HU" sz="2800" dirty="0"/>
          </a:p>
          <a:p>
            <a:r>
              <a:rPr lang="hr-HR" dirty="0"/>
              <a:t>Dél-Dunántúl</a:t>
            </a:r>
            <a:r>
              <a:rPr lang="hr-HR" sz="2800" dirty="0"/>
              <a:t> – a horvát–magyar határ mentén, legtöbben Baranyában</a:t>
            </a:r>
            <a:endParaRPr lang="hu-HU" sz="2800" dirty="0"/>
          </a:p>
          <a:p>
            <a:r>
              <a:rPr lang="hr-HR" dirty="0"/>
              <a:t>Bácska magyarországi részén</a:t>
            </a:r>
            <a:endParaRPr lang="hu-HU" sz="2800" dirty="0"/>
          </a:p>
          <a:p>
            <a:r>
              <a:rPr lang="hr-HR" dirty="0"/>
              <a:t>Az osztrák–magyar határ mentén</a:t>
            </a:r>
            <a:endParaRPr lang="hu-HU" sz="2800" dirty="0"/>
          </a:p>
          <a:p>
            <a:r>
              <a:rPr lang="hr-HR" dirty="0"/>
              <a:t>A legnagyobb központ Pécs, de Budapest is jelentős</a:t>
            </a:r>
          </a:p>
          <a:p>
            <a:r>
              <a:rPr lang="hr-HR" sz="2800" dirty="0"/>
              <a:t>A ma</a:t>
            </a:r>
            <a:r>
              <a:rPr lang="hr-HR" dirty="0"/>
              <a:t> Magyarországon élő horvátok elődei a 16. századtól kezdődően telepedtek le mai lakóhelyükön, legnagyobb látszámban a 17–18. században érkeztek</a:t>
            </a:r>
            <a:endParaRPr lang="hr-HR" sz="2800" dirty="0"/>
          </a:p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DA07DA0-580A-D8FB-2C5B-C476F54D5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4086" y="5464849"/>
            <a:ext cx="5181600" cy="544351"/>
          </a:xfrm>
        </p:spPr>
        <p:txBody>
          <a:bodyPr>
            <a:normAutofit/>
          </a:bodyPr>
          <a:lstStyle/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58359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447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2. </a:t>
            </a:r>
            <a:r>
              <a:rPr lang="hu-HU" sz="3700" spc="100" dirty="0" err="1">
                <a:solidFill>
                  <a:schemeClr val="bg1"/>
                </a:solidFill>
              </a:rPr>
              <a:t>svibnja</a:t>
            </a:r>
            <a:r>
              <a:rPr lang="hu-HU" sz="3700" spc="100" dirty="0">
                <a:solidFill>
                  <a:schemeClr val="bg1"/>
                </a:solidFill>
              </a:rPr>
              <a:t> 2023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hr-HR" b="1" dirty="0"/>
              <a:t>Mađarska</a:t>
            </a:r>
            <a:endParaRPr lang="hu-HU" b="1" dirty="0"/>
          </a:p>
        </p:txBody>
      </p:sp>
      <p:pic>
        <p:nvPicPr>
          <p:cNvPr id="2" name="Tartalom helye 1">
            <a:extLst>
              <a:ext uri="{FF2B5EF4-FFF2-40B4-BE49-F238E27FC236}">
                <a16:creationId xmlns:a16="http://schemas.microsoft.com/office/drawing/2014/main" id="{D175FC45-12E4-4683-37CA-8CCC5592C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23018" y="0"/>
            <a:ext cx="12415018" cy="71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59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447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sl-SI" b="1" dirty="0"/>
              <a:t>A magyarországi horvát nyelvjárások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1" y="1240676"/>
            <a:ext cx="4700183" cy="4792379"/>
          </a:xfrm>
        </p:spPr>
        <p:txBody>
          <a:bodyPr>
            <a:normAutofit fontScale="92500" lnSpcReduction="10000"/>
          </a:bodyPr>
          <a:lstStyle/>
          <a:p>
            <a:r>
              <a:rPr lang="hr-HR" dirty="0">
                <a:ea typeface="Calibri" panose="020F0502020204030204" pitchFamily="34" charset="0"/>
              </a:rPr>
              <a:t>Magyarországon mindhárom nagy horvát nyelvjárás megtalálható</a:t>
            </a:r>
            <a:endParaRPr lang="hr-HR" sz="2800" dirty="0">
              <a:effectLst/>
              <a:ea typeface="Calibri" panose="020F0502020204030204" pitchFamily="34" charset="0"/>
            </a:endParaRPr>
          </a:p>
          <a:p>
            <a:r>
              <a:rPr lang="hr-HR" dirty="0">
                <a:ea typeface="Calibri" panose="020F0502020204030204" pitchFamily="34" charset="0"/>
              </a:rPr>
              <a:t>A mi/mit? kérdő névmás alapján </a:t>
            </a:r>
            <a:r>
              <a:rPr lang="hr-HR" b="1" dirty="0">
                <a:ea typeface="Calibri" panose="020F0502020204030204" pitchFamily="34" charset="0"/>
              </a:rPr>
              <a:t>što</a:t>
            </a:r>
            <a:r>
              <a:rPr lang="hr-HR" dirty="0">
                <a:ea typeface="Calibri" panose="020F0502020204030204" pitchFamily="34" charset="0"/>
              </a:rPr>
              <a:t>, </a:t>
            </a:r>
            <a:r>
              <a:rPr lang="hr-HR" b="1" dirty="0">
                <a:ea typeface="Calibri" panose="020F0502020204030204" pitchFamily="34" charset="0"/>
              </a:rPr>
              <a:t>kaj</a:t>
            </a:r>
            <a:r>
              <a:rPr lang="hr-HR" dirty="0">
                <a:ea typeface="Calibri" panose="020F0502020204030204" pitchFamily="34" charset="0"/>
              </a:rPr>
              <a:t> és </a:t>
            </a:r>
            <a:r>
              <a:rPr lang="hr-HR" b="1" dirty="0">
                <a:ea typeface="Calibri" panose="020F0502020204030204" pitchFamily="34" charset="0"/>
              </a:rPr>
              <a:t>ča</a:t>
            </a:r>
            <a:r>
              <a:rPr lang="hr-HR" dirty="0">
                <a:ea typeface="Calibri" panose="020F0502020204030204" pitchFamily="34" charset="0"/>
              </a:rPr>
              <a:t> nyelvjárást különböztetünk meg</a:t>
            </a:r>
            <a:endParaRPr lang="hr-HR" sz="2800" dirty="0">
              <a:effectLst/>
              <a:ea typeface="Calibri" panose="020F0502020204030204" pitchFamily="34" charset="0"/>
            </a:endParaRPr>
          </a:p>
          <a:p>
            <a:r>
              <a:rPr lang="hr-HR" b="1" dirty="0">
                <a:ea typeface="Calibri" panose="020F0502020204030204" pitchFamily="34" charset="0"/>
              </a:rPr>
              <a:t>što nyelvjárás: </a:t>
            </a:r>
            <a:r>
              <a:rPr lang="hr-HR" dirty="0">
                <a:ea typeface="Calibri" panose="020F0502020204030204" pitchFamily="34" charset="0"/>
              </a:rPr>
              <a:t>Baranya, Bácska, Duna mente, Budapest környéke</a:t>
            </a:r>
            <a:endParaRPr lang="hr-HR" sz="2800" dirty="0">
              <a:effectLst/>
              <a:ea typeface="Calibri" panose="020F0502020204030204" pitchFamily="34" charset="0"/>
            </a:endParaRPr>
          </a:p>
          <a:p>
            <a:r>
              <a:rPr lang="hr-HR" b="1" dirty="0">
                <a:ea typeface="Calibri" panose="020F0502020204030204" pitchFamily="34" charset="0"/>
              </a:rPr>
              <a:t>k</a:t>
            </a:r>
            <a:r>
              <a:rPr lang="hr-HR" sz="2800" b="1" dirty="0">
                <a:effectLst/>
                <a:ea typeface="Calibri" panose="020F0502020204030204" pitchFamily="34" charset="0"/>
              </a:rPr>
              <a:t>aj nyelvjárás: </a:t>
            </a:r>
            <a:r>
              <a:rPr lang="hr-HR" sz="2800" dirty="0">
                <a:effectLst/>
                <a:ea typeface="Calibri" panose="020F0502020204030204" pitchFamily="34" charset="0"/>
              </a:rPr>
              <a:t>Dráva mente, Mura mente, Fertő-tó</a:t>
            </a:r>
          </a:p>
          <a:p>
            <a:r>
              <a:rPr lang="hr-HR" b="1" dirty="0">
                <a:ea typeface="Calibri" panose="020F0502020204030204" pitchFamily="34" charset="0"/>
              </a:rPr>
              <a:t>ča nyelvjárás: </a:t>
            </a:r>
            <a:r>
              <a:rPr lang="hr-HR" dirty="0">
                <a:ea typeface="Calibri" panose="020F0502020204030204" pitchFamily="34" charset="0"/>
              </a:rPr>
              <a:t>Északnyugat-Magyarország</a:t>
            </a:r>
            <a:endParaRPr lang="hr-HR" sz="2800" b="1" dirty="0">
              <a:effectLst/>
              <a:ea typeface="Calibri" panose="020F0502020204030204" pitchFamily="34" charset="0"/>
            </a:endParaRPr>
          </a:p>
          <a:p>
            <a:endParaRPr lang="hr-HR" sz="28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72A092D4-A1A2-D69E-2020-44B7170570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54351" y="1240676"/>
            <a:ext cx="6046237" cy="4779923"/>
          </a:xfrm>
        </p:spPr>
      </p:pic>
    </p:spTree>
    <p:extLst>
      <p:ext uri="{BB962C8B-B14F-4D97-AF65-F5344CB8AC3E}">
        <p14:creationId xmlns:p14="http://schemas.microsoft.com/office/powerpoint/2010/main" val="2945679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447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sl-SI" b="1" dirty="0"/>
              <a:t>A magyarországi horvát nyelvjárások kutatása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1" y="1562635"/>
            <a:ext cx="9341559" cy="4351338"/>
          </a:xfrm>
        </p:spPr>
        <p:txBody>
          <a:bodyPr>
            <a:normAutofit/>
          </a:bodyPr>
          <a:lstStyle/>
          <a:p>
            <a:r>
              <a:rPr lang="sl-SI" sz="2800" dirty="0"/>
              <a:t>1960: Pavle Ivić szerb dialektológus (Tömörd, Narda, Szalánta, Pogány, Kozár, Kátoly) → </a:t>
            </a:r>
            <a:r>
              <a:rPr lang="sl-SI" sz="2800" i="1" dirty="0"/>
              <a:t>Prilog rekonstrukciji predmigracione dijalekatske slike srpskohrvatske jezičke oblasti</a:t>
            </a:r>
            <a:r>
              <a:rPr lang="sl-SI" sz="2800" dirty="0"/>
              <a:t> (Zbornik za filologiju i lingvistiku, Novi Sad)</a:t>
            </a:r>
          </a:p>
          <a:p>
            <a:r>
              <a:rPr lang="sl-SI" sz="2800" dirty="0"/>
              <a:t>Ivan Brabec: </a:t>
            </a:r>
            <a:r>
              <a:rPr lang="sl-SI" sz="2800" i="1" dirty="0"/>
              <a:t>Hrvatskosrpski govori u mađarskom dijelu Baranje;</a:t>
            </a:r>
            <a:r>
              <a:rPr lang="sl-SI" sz="2800" dirty="0"/>
              <a:t> </a:t>
            </a:r>
            <a:r>
              <a:rPr lang="sl-SI" sz="2800" i="1" dirty="0"/>
              <a:t>Hrvati uz Muru i Dravu te u Vedešinu </a:t>
            </a:r>
            <a:r>
              <a:rPr lang="sl-SI" sz="2800" dirty="0"/>
              <a:t>(Ljetopis JAZU)</a:t>
            </a:r>
          </a:p>
          <a:p>
            <a:r>
              <a:rPr lang="sl-SI" sz="2800" dirty="0"/>
              <a:t>Stjepan Sekereš: </a:t>
            </a:r>
            <a:r>
              <a:rPr lang="sl-SI" sz="2800" i="1" dirty="0"/>
              <a:t>Govori Hrvata u južnoj Baranji</a:t>
            </a:r>
            <a:r>
              <a:rPr lang="sl-SI" sz="2800" dirty="0"/>
              <a:t> (Hrvatski dijalektološki zbornik)</a:t>
            </a:r>
            <a:endParaRPr lang="hr-HR" sz="2800" dirty="0">
              <a:effectLst/>
              <a:ea typeface="Calibri" panose="020F0502020204030204" pitchFamily="34" charset="0"/>
            </a:endParaRPr>
          </a:p>
          <a:p>
            <a:endParaRPr lang="hr-HR" sz="28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576E7A-79BF-8808-56CD-49C068219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94303" y="2446612"/>
            <a:ext cx="875522" cy="1964776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89302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447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sl-SI" b="1" dirty="0"/>
              <a:t>A magyarországi horvát nyelvjárások kutatása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1" y="1562635"/>
            <a:ext cx="5654715" cy="4324981"/>
          </a:xfrm>
        </p:spPr>
        <p:txBody>
          <a:bodyPr>
            <a:normAutofit/>
          </a:bodyPr>
          <a:lstStyle/>
          <a:p>
            <a:r>
              <a:rPr lang="sl-SI" sz="2800" dirty="0"/>
              <a:t>1970-es évek: Predrag Stepanović a magyarországi što nyelvjárást kutatta </a:t>
            </a:r>
          </a:p>
          <a:p>
            <a:r>
              <a:rPr lang="sl-SI" sz="2800" i="1" dirty="0"/>
              <a:t>A taxonomic description of the dialects of Serbs and Croats in Hungary – The štokavian dialect</a:t>
            </a:r>
            <a:r>
              <a:rPr lang="sl-SI" sz="2800" dirty="0"/>
              <a:t>, Budapest–Köln–Wien, 1986</a:t>
            </a:r>
          </a:p>
          <a:p>
            <a:r>
              <a:rPr lang="sl-SI" sz="2800" dirty="0"/>
              <a:t>Szerb fordítás: </a:t>
            </a:r>
            <a:r>
              <a:rPr lang="az-Cyrl-AZ" sz="2800" i="1" dirty="0"/>
              <a:t>Говори</a:t>
            </a:r>
            <a:r>
              <a:rPr lang="hu-HU" sz="2800" i="1" dirty="0"/>
              <a:t> </a:t>
            </a:r>
            <a:r>
              <a:rPr lang="az-Cyrl-AZ" sz="2800" i="1" dirty="0"/>
              <a:t>Срба</a:t>
            </a:r>
            <a:r>
              <a:rPr lang="hu-HU" sz="2800" i="1" dirty="0"/>
              <a:t> </a:t>
            </a:r>
            <a:r>
              <a:rPr lang="az-Cyrl-AZ" sz="2800" i="1" dirty="0"/>
              <a:t>и</a:t>
            </a:r>
            <a:r>
              <a:rPr lang="hu-HU" sz="2800" i="1" dirty="0"/>
              <a:t> </a:t>
            </a:r>
            <a:r>
              <a:rPr lang="az-Cyrl-AZ" sz="2800" i="1" dirty="0"/>
              <a:t>Хрвата</a:t>
            </a:r>
            <a:r>
              <a:rPr lang="hu-HU" sz="2800" i="1" dirty="0"/>
              <a:t> </a:t>
            </a:r>
            <a:r>
              <a:rPr lang="az-Cyrl-AZ" sz="2800" i="1" dirty="0"/>
              <a:t>у</a:t>
            </a:r>
            <a:r>
              <a:rPr lang="hu-HU" sz="2800" i="1" dirty="0"/>
              <a:t> </a:t>
            </a:r>
            <a:r>
              <a:rPr lang="az-Cyrl-AZ" sz="2800" i="1" dirty="0"/>
              <a:t>Мађарској</a:t>
            </a:r>
            <a:r>
              <a:rPr lang="sl-SI" sz="2800" dirty="0"/>
              <a:t>, Beograd–Novi Sad–Gornji Milanovac, 1994</a:t>
            </a:r>
            <a:endParaRPr lang="hu-HU" sz="2800" dirty="0"/>
          </a:p>
          <a:p>
            <a:pPr marL="0" indent="0">
              <a:buNone/>
            </a:pPr>
            <a:endParaRPr lang="hr-HR" sz="28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6593438B-88F3-CC20-64C5-4F61F36DB0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80719" y="1145220"/>
            <a:ext cx="4083698" cy="4721168"/>
          </a:xfrm>
        </p:spPr>
      </p:pic>
    </p:spTree>
    <p:extLst>
      <p:ext uri="{BB962C8B-B14F-4D97-AF65-F5344CB8AC3E}">
        <p14:creationId xmlns:p14="http://schemas.microsoft.com/office/powerpoint/2010/main" val="3822979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447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sl-SI" b="1" dirty="0"/>
              <a:t>A magyarországi horvát nyelvjárások kutatása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1" y="1562635"/>
            <a:ext cx="9341559" cy="4351338"/>
          </a:xfrm>
        </p:spPr>
        <p:txBody>
          <a:bodyPr>
            <a:normAutofit/>
          </a:bodyPr>
          <a:lstStyle/>
          <a:p>
            <a:r>
              <a:rPr lang="sl-SI" sz="2800" dirty="0"/>
              <a:t>Što dialektusok: Barics Ernő, Gorjanác Zsivko, Mándity Zsivko</a:t>
            </a:r>
          </a:p>
          <a:p>
            <a:r>
              <a:rPr lang="sl-SI" sz="2800" dirty="0"/>
              <a:t>Kaj dialektusok: Đuro Blažeka, Mijo Lončarić, Peter Houtzagers, Rácz Erika</a:t>
            </a:r>
          </a:p>
          <a:p>
            <a:r>
              <a:rPr lang="sl-SI" sz="2800" dirty="0"/>
              <a:t>Ča dialektusok: Gerhard Neweklowsky, Antun Šojat, Peter Houtzagers, Sanja Vulić, </a:t>
            </a:r>
            <a:r>
              <a:rPr lang="sl-SI" dirty="0"/>
              <a:t>Zádrovich Bernadett</a:t>
            </a:r>
            <a:endParaRPr lang="hu-HU" sz="2800" dirty="0"/>
          </a:p>
          <a:p>
            <a:endParaRPr lang="hr-HR" sz="2800" dirty="0">
              <a:effectLst/>
              <a:ea typeface="Calibri" panose="020F0502020204030204" pitchFamily="34" charset="0"/>
            </a:endParaRPr>
          </a:p>
          <a:p>
            <a:endParaRPr lang="hr-HR" sz="28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576E7A-79BF-8808-56CD-49C068219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94303" y="2446612"/>
            <a:ext cx="875522" cy="1964776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2174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544715"/>
            <a:ext cx="1073828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bg-BG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BAE7BCF5-B0FA-7F45-9548-ADE493AE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055"/>
            <a:ext cx="12192000" cy="850900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DFB7B38-B773-5044-9816-253A1F3CB2F6}"/>
              </a:ext>
            </a:extLst>
          </p:cNvPr>
          <p:cNvSpPr txBox="1">
            <a:spLocks/>
          </p:cNvSpPr>
          <p:nvPr/>
        </p:nvSpPr>
        <p:spPr>
          <a:xfrm>
            <a:off x="2336037" y="6271219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spc="100" dirty="0">
                <a:solidFill>
                  <a:schemeClr val="bg1"/>
                </a:solidFill>
              </a:rPr>
              <a:t>2023. október 12.</a:t>
            </a:r>
          </a:p>
        </p:txBody>
      </p:sp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50000"/>
              </a:lnSpc>
            </a:pPr>
            <a:r>
              <a:rPr lang="sl-SI" b="1" dirty="0"/>
              <a:t>A magyarországi horvát nyelvjárások kutatása</a:t>
            </a:r>
            <a:endParaRPr lang="hu-HU" b="1" dirty="0"/>
          </a:p>
        </p:txBody>
      </p:sp>
      <p:sp>
        <p:nvSpPr>
          <p:cNvPr id="12" name="Tartalom helye 11"/>
          <p:cNvSpPr>
            <a:spLocks noGrp="1"/>
          </p:cNvSpPr>
          <p:nvPr>
            <p:ph sz="half" idx="1"/>
          </p:nvPr>
        </p:nvSpPr>
        <p:spPr>
          <a:xfrm>
            <a:off x="830061" y="1562635"/>
            <a:ext cx="9341559" cy="4351338"/>
          </a:xfrm>
        </p:spPr>
        <p:txBody>
          <a:bodyPr>
            <a:normAutofit/>
          </a:bodyPr>
          <a:lstStyle/>
          <a:p>
            <a:r>
              <a:rPr lang="hr-HR" u="sng" dirty="0"/>
              <a:t>Tájszótárak</a:t>
            </a:r>
            <a:r>
              <a:rPr lang="hr-HR" sz="2800" u="sng" dirty="0"/>
              <a:t>:</a:t>
            </a:r>
            <a:r>
              <a:rPr lang="hr-HR" sz="2800" dirty="0"/>
              <a:t> </a:t>
            </a:r>
          </a:p>
          <a:p>
            <a:r>
              <a:rPr lang="hr-HR" sz="2800" dirty="0"/>
              <a:t>Erika Rácz – Đuro Blažeka – István Nyomárkay: </a:t>
            </a:r>
            <a:r>
              <a:rPr lang="hr-HR" sz="2800" i="1" dirty="0"/>
              <a:t>Rječnik pomurskih Hrvata</a:t>
            </a:r>
            <a:r>
              <a:rPr lang="hr-HR" sz="2800" dirty="0"/>
              <a:t> (2009)</a:t>
            </a:r>
          </a:p>
          <a:p>
            <a:r>
              <a:rPr lang="hr-HR" sz="2800" dirty="0"/>
              <a:t>Živko Mandić: </a:t>
            </a:r>
            <a:r>
              <a:rPr lang="hr-HR" sz="2800" i="1" dirty="0"/>
              <a:t>Rječnik govora santovačkih Hrvata </a:t>
            </a:r>
            <a:r>
              <a:rPr lang="hr-HR" sz="2800" dirty="0"/>
              <a:t>(2016)</a:t>
            </a:r>
          </a:p>
          <a:p>
            <a:r>
              <a:rPr lang="hr-HR" sz="2800" dirty="0"/>
              <a:t>Ernest Barić: </a:t>
            </a:r>
            <a:r>
              <a:rPr lang="hr-HR" sz="2800" i="1" dirty="0"/>
              <a:t>Rječničko blago i pučka kultura Martinaca</a:t>
            </a:r>
            <a:r>
              <a:rPr lang="hr-HR" sz="2800" dirty="0"/>
              <a:t> (2021)</a:t>
            </a:r>
            <a:endParaRPr lang="hu-HU" sz="2800" dirty="0"/>
          </a:p>
          <a:p>
            <a:endParaRPr lang="hu-HU" sz="2800" dirty="0"/>
          </a:p>
          <a:p>
            <a:endParaRPr lang="hr-HR" sz="2800" dirty="0">
              <a:effectLst/>
              <a:ea typeface="Calibri" panose="020F0502020204030204" pitchFamily="34" charset="0"/>
            </a:endParaRPr>
          </a:p>
          <a:p>
            <a:endParaRPr lang="hr-HR" sz="28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576E7A-79BF-8808-56CD-49C068219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94303" y="2446612"/>
            <a:ext cx="875522" cy="1964776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1792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9E3F52223072E6448E133D42AC821CFF" ma:contentTypeVersion="13" ma:contentTypeDescription="Új dokumentum létrehozása." ma:contentTypeScope="" ma:versionID="979f3ba77cf615f556ea2465c0e080bd">
  <xsd:schema xmlns:xsd="http://www.w3.org/2001/XMLSchema" xmlns:xs="http://www.w3.org/2001/XMLSchema" xmlns:p="http://schemas.microsoft.com/office/2006/metadata/properties" xmlns:ns2="dd3f2cc3-fb5e-4dd6-95d2-33cefb907ce0" xmlns:ns3="5de043ce-df81-4b6e-b89a-e0b5e1cd8f9f" targetNamespace="http://schemas.microsoft.com/office/2006/metadata/properties" ma:root="true" ma:fieldsID="014f492a17484009e732b761e397af3c" ns2:_="" ns3:_="">
    <xsd:import namespace="dd3f2cc3-fb5e-4dd6-95d2-33cefb907ce0"/>
    <xsd:import namespace="5de043ce-df81-4b6e-b89a-e0b5e1cd8f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f2cc3-fb5e-4dd6-95d2-33cefb907c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e043ce-df81-4b6e-b89a-e0b5e1cd8f9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8DC22D-6BE3-4E08-A576-B60B5066B34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C567709-B69A-48A0-87CC-45C21AC43D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3f2cc3-fb5e-4dd6-95d2-33cefb907ce0"/>
    <ds:schemaRef ds:uri="5de043ce-df81-4b6e-b89a-e0b5e1cd8f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51B534-4F67-4E8A-9744-8F9A726B7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3694</TotalTime>
  <Words>1000</Words>
  <Application>Microsoft Office PowerPoint</Application>
  <PresentationFormat>Szélesvásznú</PresentationFormat>
  <Paragraphs>250</Paragraphs>
  <Slides>24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Open Sans</vt:lpstr>
      <vt:lpstr>Office-téma</vt:lpstr>
      <vt:lpstr>PowerPoint-bemutató</vt:lpstr>
      <vt:lpstr>PowerPoint-bemutató</vt:lpstr>
      <vt:lpstr>Bevezetés</vt:lpstr>
      <vt:lpstr>Mađarska</vt:lpstr>
      <vt:lpstr>A magyarországi horvát nyelvjárások</vt:lpstr>
      <vt:lpstr>A magyarországi horvát nyelvjárások kutatása</vt:lpstr>
      <vt:lpstr>A magyarországi horvát nyelvjárások kutatása</vt:lpstr>
      <vt:lpstr>A magyarországi horvát nyelvjárások kutatása</vt:lpstr>
      <vt:lpstr>A magyarországi horvát nyelvjárások kutatása</vt:lpstr>
      <vt:lpstr>A magyarországi horvát nyelvjárások kutatása</vt:lpstr>
      <vt:lpstr>A magyarországi horvát népcsoportok</vt:lpstr>
      <vt:lpstr>Bunyevácok</vt:lpstr>
      <vt:lpstr>Sokácok</vt:lpstr>
      <vt:lpstr>Bosnyákok</vt:lpstr>
      <vt:lpstr>Dráva menti horvátok</vt:lpstr>
      <vt:lpstr>Mura menti horvátok</vt:lpstr>
      <vt:lpstr>Gradistyei (burgenlandi) horvátok</vt:lpstr>
      <vt:lpstr>Duna menti horvátok</vt:lpstr>
      <vt:lpstr>A magyarországi horvátok nyelvhasználata</vt:lpstr>
      <vt:lpstr>A magyarországi horvátok nyelvhasználata</vt:lpstr>
      <vt:lpstr>A magyarországi horvátok nyelvhasználata</vt:lpstr>
      <vt:lpstr>A magyarországi horvátok nyelvhasználata</vt:lpstr>
      <vt:lpstr>A magyarországi horvát helynévkutatás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 prezentáció alcíme</dc:title>
  <dc:creator>Microsoft Office User</dc:creator>
  <cp:lastModifiedBy>Dr. Tóth Valéria</cp:lastModifiedBy>
  <cp:revision>144</cp:revision>
  <dcterms:created xsi:type="dcterms:W3CDTF">2021-07-01T15:39:11Z</dcterms:created>
  <dcterms:modified xsi:type="dcterms:W3CDTF">2023-10-16T05:21:50Z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0x0101009E3F52223072E6448E133D42AC821CFF</vt:lpwstr>
  </property>
</Properties>
</file>