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4" r:id="rId3"/>
    <p:sldId id="263" r:id="rId4"/>
    <p:sldId id="266" r:id="rId5"/>
    <p:sldId id="276" r:id="rId6"/>
    <p:sldId id="267" r:id="rId7"/>
    <p:sldId id="270" r:id="rId8"/>
    <p:sldId id="269" r:id="rId9"/>
    <p:sldId id="268" r:id="rId10"/>
    <p:sldId id="272" r:id="rId11"/>
    <p:sldId id="273" r:id="rId12"/>
    <p:sldId id="274" r:id="rId13"/>
    <p:sldId id="275" r:id="rId14"/>
    <p:sldId id="262" r:id="rId1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F04C0-5F21-4372-A836-E96C8B347950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B720E-194F-4204-A896-DF2C90F9D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59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99775-CF1B-4A69-9F82-B1BE5589DFF4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8836F-B96C-4C74-818E-2FED7EF7C5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08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54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Magyarország vízrajzát alapvetően meghatározza az a tény, hogy a Kárpát-medence közepén fekszik, a Kárpátok félkörétől körülvéve. Az országban nincs lefolyástalan terület, minden felszíni víz a déli középpont felé gravitál, és onnan a Dunán, a Vaskapu-szoroson keresztül a Fekete-tengerbe jut. Az egész terület a Duna vízgyűjtő területéhez tartozik.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54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egynevűség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8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egynevűség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55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egynevűség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54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Állandó nevűeknél 1-1 századból 2-3 adat elégséges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37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egynevűség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24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egynevűség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674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egynevűség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836F-B96C-4C74-818E-2FED7EF7C59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4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FB7C-33D3-4A94-A8E2-5992F106E05A}" type="datetime1">
              <a:rPr lang="hu-HU" smtClean="0"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03D-7F25-427C-AF52-2DD871081109}" type="datetime1">
              <a:rPr lang="hu-HU" smtClean="0"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CE22-7AAC-492A-B11B-C4B29B217DDA}" type="datetime1">
              <a:rPr lang="hu-HU" smtClean="0"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AD39-139E-400F-822F-3922E076570D}" type="datetime1">
              <a:rPr lang="hu-HU" smtClean="0"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05C2-699A-43B5-AA68-1EC697B76906}" type="datetime1">
              <a:rPr lang="hu-HU" smtClean="0"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D295-8347-4CD2-B6FF-DAA3AA897030}" type="datetime1">
              <a:rPr lang="hu-HU" smtClean="0"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E59C-A6DE-4001-9427-8993FD7A43C4}" type="datetime1">
              <a:rPr lang="hu-HU" smtClean="0"/>
              <a:t>2023. 10. 16.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C74-FE8D-46BA-A633-44928FA721B8}" type="datetime1">
              <a:rPr lang="hu-HU" smtClean="0"/>
              <a:t>2023. 10. 16.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DB7E-3C50-4F15-9115-6553AE2A98EE}" type="datetime1">
              <a:rPr lang="hu-HU" smtClean="0"/>
              <a:t>2023. 10. 16.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6493-F936-45C8-88EF-D2F0AE281368}" type="datetime1">
              <a:rPr lang="hu-HU" smtClean="0"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479F-A5DF-46CC-B9EE-A6A5E165C40B}" type="datetime1">
              <a:rPr lang="hu-HU" smtClean="0"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2DAC6-3A61-4784-8DBC-964FCC055FFC}" type="datetime1">
              <a:rPr lang="hu-HU" smtClean="0"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A46D-16CB-4FA0-BCC3-92B3D33BEB4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2060848"/>
            <a:ext cx="64087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Folyóvíznevek adatolásának módszertani kérdései</a:t>
            </a:r>
          </a:p>
          <a:p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Győrffy Erzsébet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563888" y="5301208"/>
            <a:ext cx="2159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Síkfőkút</a:t>
            </a: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2023. október 12.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620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NAGY- ÉS KÖZÉPVIZEK FELDOLGOZÁSA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MNHP-BAN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12474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err="1"/>
              <a:t>Középmagyar</a:t>
            </a:r>
            <a:r>
              <a:rPr lang="hu-HU" sz="2400" b="1" u="sng" dirty="0"/>
              <a:t> kor</a:t>
            </a:r>
            <a:r>
              <a:rPr lang="hu-HU" sz="2400" b="1" dirty="0"/>
              <a:t>:</a:t>
            </a:r>
            <a:r>
              <a:rPr lang="hu-HU" sz="2400" dirty="0"/>
              <a:t> hiányos 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Lázár deák térképe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Cartographia</a:t>
            </a:r>
            <a:r>
              <a:rPr lang="hu-HU" sz="2400" dirty="0"/>
              <a:t> Hungarica sorozat: Magyarország térképei a XVI. és XVII. századból fakszimile kiadásban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Mikoviny</a:t>
            </a:r>
            <a:r>
              <a:rPr lang="hu-HU" sz="2400" dirty="0"/>
              <a:t> Sámuel térképei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Schram</a:t>
            </a:r>
            <a:r>
              <a:rPr lang="hu-HU" sz="2400" dirty="0"/>
              <a:t> Ferenc: XVI-XVIII. </a:t>
            </a:r>
            <a:r>
              <a:rPr lang="hu-HU" sz="2400" dirty="0" err="1"/>
              <a:t>sza</a:t>
            </a:r>
            <a:r>
              <a:rPr lang="hu-HU" sz="2400" dirty="0"/>
              <a:t>́</a:t>
            </a:r>
            <a:r>
              <a:rPr lang="hu-HU" sz="2400" dirty="0" err="1"/>
              <a:t>zadi</a:t>
            </a:r>
            <a:r>
              <a:rPr lang="hu-HU" sz="2400" dirty="0"/>
              <a:t> </a:t>
            </a:r>
            <a:r>
              <a:rPr lang="hu-HU" sz="2400" dirty="0" err="1"/>
              <a:t>fo</a:t>
            </a:r>
            <a:r>
              <a:rPr lang="hu-HU" sz="2400" dirty="0"/>
              <a:t>̈</a:t>
            </a:r>
            <a:r>
              <a:rPr lang="hu-HU" sz="2400" dirty="0" err="1"/>
              <a:t>ldrajzi</a:t>
            </a:r>
            <a:r>
              <a:rPr lang="hu-HU" sz="2400" dirty="0"/>
              <a:t> nevek az </a:t>
            </a:r>
            <a:r>
              <a:rPr lang="hu-HU" sz="2400" dirty="0" err="1"/>
              <a:t>Orsza</a:t>
            </a:r>
            <a:r>
              <a:rPr lang="hu-HU" sz="2400" dirty="0"/>
              <a:t>́</a:t>
            </a:r>
            <a:r>
              <a:rPr lang="hu-HU" sz="2400" dirty="0" err="1"/>
              <a:t>gos</a:t>
            </a:r>
            <a:r>
              <a:rPr lang="hu-HU" sz="2400" dirty="0"/>
              <a:t> Levé</a:t>
            </a:r>
            <a:r>
              <a:rPr lang="hu-HU" sz="2400" dirty="0" err="1"/>
              <a:t>lta</a:t>
            </a:r>
            <a:r>
              <a:rPr lang="hu-HU" sz="2400" dirty="0"/>
              <a:t>́r "</a:t>
            </a:r>
            <a:r>
              <a:rPr lang="hu-HU" sz="2400" dirty="0" err="1"/>
              <a:t>Urbaria</a:t>
            </a:r>
            <a:r>
              <a:rPr lang="hu-HU" sz="2400" dirty="0"/>
              <a:t> et </a:t>
            </a:r>
            <a:r>
              <a:rPr lang="hu-HU" sz="2400" dirty="0" err="1"/>
              <a:t>Conscriptiones</a:t>
            </a:r>
            <a:r>
              <a:rPr lang="hu-HU" sz="2400" dirty="0"/>
              <a:t>" </a:t>
            </a:r>
            <a:r>
              <a:rPr lang="hu-HU" sz="2400" dirty="0" err="1"/>
              <a:t>gyu</a:t>
            </a:r>
            <a:r>
              <a:rPr lang="hu-HU" sz="2400" dirty="0"/>
              <a:t>̋</a:t>
            </a:r>
            <a:r>
              <a:rPr lang="hu-HU" sz="2400" dirty="0" err="1"/>
              <a:t>jteme</a:t>
            </a:r>
            <a:r>
              <a:rPr lang="hu-HU" sz="2400" dirty="0"/>
              <a:t>́</a:t>
            </a:r>
            <a:r>
              <a:rPr lang="hu-HU" sz="2400" dirty="0" err="1"/>
              <a:t>nye</a:t>
            </a:r>
            <a:r>
              <a:rPr lang="hu-HU" sz="2400" dirty="0"/>
              <a:t>́</a:t>
            </a:r>
            <a:r>
              <a:rPr lang="hu-HU" sz="2400" dirty="0" err="1"/>
              <a:t>ben</a:t>
            </a:r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Regionális szótárak, térképek: Székely oklevéltár, Erdélyi magyar szótörténeti tár stb.</a:t>
            </a:r>
          </a:p>
          <a:p>
            <a:r>
              <a:rPr lang="hu-HU" sz="24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308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620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NAGY- ÉS KÖZÉPVIZEK FELDOLGOZÁSA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MNHP-BAN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112474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/>
              <a:t>Újmagyar kor: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Habsburg Birodalom - Kataszteri térképek (XIX. század)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Lipszky</a:t>
            </a:r>
            <a:r>
              <a:rPr lang="hu-HU" sz="2400" dirty="0"/>
              <a:t> </a:t>
            </a:r>
            <a:r>
              <a:rPr lang="hu-HU" sz="2400" i="1" dirty="0"/>
              <a:t>Mappa</a:t>
            </a:r>
            <a:r>
              <a:rPr lang="hu-HU" sz="2400" dirty="0"/>
              <a:t> és </a:t>
            </a:r>
            <a:r>
              <a:rPr lang="hu-HU" sz="2400" i="1" dirty="0" err="1"/>
              <a:t>Repertorium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Magyarország (1782–1785) - Első katonai 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Magyar Királyság (1819–1869) - Második katonai 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Habsburg Birodalom (1869-1887) - Harmadik katonai 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Magyarország megyéinek kézi atlasza. Tervezte </a:t>
            </a:r>
            <a:r>
              <a:rPr lang="hu-HU" sz="2400" dirty="0" err="1"/>
              <a:t>Gönczy</a:t>
            </a:r>
            <a:r>
              <a:rPr lang="hu-HU" sz="2400" dirty="0"/>
              <a:t> Pál, rajzolta Kogutowicz Manó. 1885-1890.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Pesty-féle</a:t>
            </a:r>
            <a:r>
              <a:rPr lang="hu-HU" sz="2400" dirty="0"/>
              <a:t> anyag</a:t>
            </a:r>
          </a:p>
          <a:p>
            <a:r>
              <a:rPr lang="hu-HU" sz="2400" b="1" u="sng" dirty="0"/>
              <a:t>Legújabb kor: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Magyarország katonai felmérése (1941)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Magyarország földrajzinév-tára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Modern atlaszok</a:t>
            </a:r>
          </a:p>
          <a:p>
            <a:r>
              <a:rPr lang="hu-HU" sz="24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5252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620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NAGY- ÉS KÖZÉPVIZEK FELDOLGOZÁSA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MNHP-BAN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124744"/>
            <a:ext cx="87849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névgyűjtő feladata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Legújabb kori élőnyelvi helyi adatok </a:t>
            </a:r>
          </a:p>
          <a:p>
            <a:r>
              <a:rPr lang="hu-HU" sz="2000" dirty="0"/>
              <a:t>     gyűjtése: minden esetben  nyelvjárási</a:t>
            </a:r>
          </a:p>
          <a:p>
            <a:r>
              <a:rPr lang="hu-HU" sz="2000" dirty="0"/>
              <a:t>      helyi formák megadása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Bármely korból: szakasznevek, </a:t>
            </a:r>
          </a:p>
          <a:p>
            <a:r>
              <a:rPr lang="hu-HU" sz="2000" dirty="0"/>
              <a:t>     szinonim nevek, eltérő formák</a:t>
            </a:r>
          </a:p>
          <a:p>
            <a:r>
              <a:rPr lang="hu-HU" sz="2400" dirty="0"/>
              <a:t> 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37" y="1144144"/>
            <a:ext cx="4331519" cy="43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1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620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NAGY- ÉS KÖZÉPVIZEK FELDOLGOZÁSA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MNHP-BAN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75656" y="1124744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Felmerülő problémák: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Központi adatbázis építése: időrendben, forrásonként vagy vízgyűjtőnként haladva (ahol már most folyik gyűjtés)?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Adatbázis: átjárás a településhez kötés nélküli és településhez kötött adatok között? (címszó alapján kereshető)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térképi ábrázolás (technikai kérdés)</a:t>
            </a:r>
          </a:p>
          <a:p>
            <a:r>
              <a:rPr lang="hu-HU" sz="24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8962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2702530"/>
            <a:ext cx="405752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Köszönöm</a:t>
            </a:r>
          </a:p>
          <a:p>
            <a:r>
              <a:rPr lang="hu-HU" sz="4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     a figyelmet!</a:t>
            </a:r>
          </a:p>
          <a:p>
            <a:endParaRPr lang="hu-HU" sz="4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hu-HU" sz="20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gyorffy.erzsebet</a:t>
            </a:r>
            <a:r>
              <a:rPr lang="hu-HU" sz="20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@</a:t>
            </a:r>
            <a:r>
              <a:rPr lang="hu-HU" sz="20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arts.unideb.hu</a:t>
            </a:r>
            <a:endParaRPr lang="hu-HU" sz="2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25570" y="5589240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Kárpát-medence vízrajza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70" y="566712"/>
            <a:ext cx="7062854" cy="48733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725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FOLYÓVÍZNEVEK CSOPORTOSÍTÁSA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VIZEK HOSSZA ALAPJÁN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351550" y="1268760"/>
            <a:ext cx="6552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 err="1"/>
              <a:t>Mikrovizek</a:t>
            </a:r>
            <a:r>
              <a:rPr lang="hu-HU" sz="2800" dirty="0"/>
              <a:t> megnevezése 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Kisebb folyóvizek nevei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Középvizek elnevezései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Legnagyobb folyók elnevezései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5920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FOLYÓVÍZNEVEK CSOPORTOSÍTÁSA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VIZEK HOSSZA ALAPJÁN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1124744"/>
            <a:ext cx="80127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/>
              <a:t>Mikrovizek</a:t>
            </a:r>
            <a:r>
              <a:rPr lang="hu-HU" sz="2400" b="1" dirty="0"/>
              <a:t>: </a:t>
            </a:r>
            <a:r>
              <a:rPr lang="hu-HU" sz="2400" dirty="0"/>
              <a:t>a csupán egyetlen helységen (át)folyó vizek </a:t>
            </a:r>
          </a:p>
          <a:p>
            <a:endParaRPr lang="hu-HU" sz="2400" dirty="0"/>
          </a:p>
          <a:p>
            <a:r>
              <a:rPr lang="hu-HU" sz="2000" dirty="0"/>
              <a:t>Nincs probléma. </a:t>
            </a:r>
          </a:p>
          <a:p>
            <a:r>
              <a:rPr lang="hu-HU" sz="2000" u="sng" dirty="0"/>
              <a:t>Egy</a:t>
            </a:r>
            <a:r>
              <a:rPr lang="hu-HU" sz="2000" dirty="0"/>
              <a:t> település névanyagában (adatbázis és szótár) szerepel a név.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724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5920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FOLYÓVÍZNEVEK CSOPORTOSÍTÁSA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VIZEK HOSSZA ALAPJÁN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7101" y="1100354"/>
            <a:ext cx="80127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Kisvizek: </a:t>
            </a:r>
            <a:r>
              <a:rPr lang="hu-HU" sz="2400" dirty="0"/>
              <a:t>a rövidebb, két-három helységen (át)folyó vizek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u="sng" dirty="0"/>
              <a:t>Névgyűjtők</a:t>
            </a:r>
            <a:r>
              <a:rPr lang="hu-HU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/>
              <a:t>Településenként összegyűjtik az összes (történeti és előnyelvi adatot)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/>
              <a:t>A járási szótáron belül minden település alatt szerepel egy önálló szócikk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/>
              <a:t>Kölcsönös utalás a szótáron belül a más település szócikkére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27101" y="2564904"/>
            <a:ext cx="80127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u="sng" dirty="0"/>
              <a:t>Online </a:t>
            </a:r>
            <a:r>
              <a:rPr lang="hu-HU" sz="2000" u="sng" dirty="0" err="1"/>
              <a:t>víznévszótárban</a:t>
            </a:r>
            <a:r>
              <a:rPr lang="hu-HU" sz="20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/>
              <a:t>Egy-egy folyóvíznév </a:t>
            </a:r>
            <a:r>
              <a:rPr lang="hu-HU" sz="2000" b="1" dirty="0"/>
              <a:t>egyetlen szócikk</a:t>
            </a:r>
            <a:r>
              <a:rPr lang="hu-HU" sz="2000" dirty="0"/>
              <a:t>ben szerepel</a:t>
            </a:r>
          </a:p>
          <a:p>
            <a:r>
              <a:rPr lang="hu-HU" sz="2000" dirty="0"/>
              <a:t>több településhez kötve, a különböző településnévi anyagokat egyesítve.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52876"/>
            <a:ext cx="3709518" cy="23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88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5920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FOLYÓVÍZNEVEK CSOPORTOSÍTÁSA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VIZEK HOSSZA ALAPJÁN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51550" y="1124744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Középvizek</a:t>
            </a:r>
            <a:r>
              <a:rPr lang="hu-HU" sz="2400" dirty="0"/>
              <a:t>: a csupán néhány száz kilométeresek, több tucat településen átfolyó folyóvizek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51550" y="2197673"/>
            <a:ext cx="7792450" cy="341632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hu-HU" dirty="0"/>
              <a:t>Szamos: 415 km</a:t>
            </a:r>
          </a:p>
          <a:p>
            <a:r>
              <a:rPr lang="hu-HU" dirty="0"/>
              <a:t>Rába: 383 km</a:t>
            </a:r>
          </a:p>
          <a:p>
            <a:r>
              <a:rPr lang="hu-HU" dirty="0"/>
              <a:t>Hármas-Körös: 360 km</a:t>
            </a:r>
          </a:p>
          <a:p>
            <a:r>
              <a:rPr lang="hu-HU" dirty="0"/>
              <a:t>Hernád: 286 km</a:t>
            </a:r>
          </a:p>
          <a:p>
            <a:r>
              <a:rPr lang="hu-HU" dirty="0"/>
              <a:t>Sajó:  229 km</a:t>
            </a:r>
          </a:p>
          <a:p>
            <a:r>
              <a:rPr lang="hu-HU" dirty="0"/>
              <a:t>Ipoly: 212,4 km</a:t>
            </a:r>
          </a:p>
          <a:p>
            <a:r>
              <a:rPr lang="hu-HU" dirty="0"/>
              <a:t>Sebes-Körös: 209 km</a:t>
            </a:r>
          </a:p>
          <a:p>
            <a:r>
              <a:rPr lang="hu-HU" dirty="0"/>
              <a:t>Kraszna: 193 km</a:t>
            </a:r>
          </a:p>
          <a:p>
            <a:r>
              <a:rPr lang="hu-HU" dirty="0"/>
              <a:t>Latorca: 190 km</a:t>
            </a:r>
          </a:p>
          <a:p>
            <a:r>
              <a:rPr lang="hu-HU" dirty="0"/>
              <a:t>Zagyva: 179 km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Túr: 146,5 km</a:t>
            </a:r>
          </a:p>
          <a:p>
            <a:r>
              <a:rPr lang="hu-HU" dirty="0"/>
              <a:t>Zala: 139 km</a:t>
            </a:r>
          </a:p>
          <a:p>
            <a:r>
              <a:rPr lang="hu-HU" dirty="0"/>
              <a:t>Kígyós-főcsatorna: 129 km</a:t>
            </a:r>
          </a:p>
          <a:p>
            <a:r>
              <a:rPr lang="hu-HU" dirty="0"/>
              <a:t>Ung: 127 km</a:t>
            </a:r>
          </a:p>
          <a:p>
            <a:r>
              <a:rPr lang="hu-HU" dirty="0"/>
              <a:t>Lajta: 121 km</a:t>
            </a:r>
          </a:p>
          <a:p>
            <a:r>
              <a:rPr lang="hu-HU" dirty="0"/>
              <a:t>Sió: 121 km</a:t>
            </a:r>
          </a:p>
          <a:p>
            <a:r>
              <a:rPr lang="hu-HU" dirty="0"/>
              <a:t>Bodrog: 115 km</a:t>
            </a:r>
          </a:p>
          <a:p>
            <a:r>
              <a:rPr lang="hu-HU" dirty="0" err="1"/>
              <a:t>Lapincs</a:t>
            </a:r>
            <a:r>
              <a:rPr lang="hu-HU" dirty="0"/>
              <a:t>: 114 km</a:t>
            </a:r>
          </a:p>
          <a:p>
            <a:r>
              <a:rPr lang="hu-HU" dirty="0"/>
              <a:t>Kapos: 113 km</a:t>
            </a:r>
          </a:p>
          <a:p>
            <a:r>
              <a:rPr lang="hu-HU" dirty="0"/>
              <a:t>Bódva: 110 km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Borzsa</a:t>
            </a:r>
            <a:r>
              <a:rPr lang="hu-HU" dirty="0"/>
              <a:t>: 106 km</a:t>
            </a:r>
          </a:p>
          <a:p>
            <a:r>
              <a:rPr lang="hu-HU" dirty="0"/>
              <a:t>Tarna: 105 km</a:t>
            </a:r>
          </a:p>
          <a:p>
            <a:r>
              <a:rPr lang="hu-HU" dirty="0"/>
              <a:t>Pinka: 94 km</a:t>
            </a:r>
          </a:p>
          <a:p>
            <a:r>
              <a:rPr lang="hu-HU" dirty="0"/>
              <a:t>Berettyó: 94 km</a:t>
            </a:r>
          </a:p>
          <a:p>
            <a:r>
              <a:rPr lang="hu-HU" dirty="0"/>
              <a:t>Rábca: 60 km</a:t>
            </a:r>
          </a:p>
          <a:p>
            <a:r>
              <a:rPr lang="hu-HU" dirty="0" err="1"/>
              <a:t>Kerka</a:t>
            </a:r>
            <a:r>
              <a:rPr lang="hu-HU" dirty="0"/>
              <a:t>: 60 km</a:t>
            </a:r>
          </a:p>
          <a:p>
            <a:r>
              <a:rPr lang="hu-HU" dirty="0"/>
              <a:t>Galga: 58 km</a:t>
            </a:r>
          </a:p>
          <a:p>
            <a:r>
              <a:rPr lang="hu-HU" dirty="0" err="1"/>
              <a:t>Ronyva</a:t>
            </a:r>
            <a:r>
              <a:rPr lang="hu-HU" dirty="0"/>
              <a:t>: 51 km</a:t>
            </a:r>
          </a:p>
          <a:p>
            <a:r>
              <a:rPr lang="hu-HU" dirty="0"/>
              <a:t>Által-ér: 47,5 km      stb.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04622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5920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FOLYÓVÍZNEVEK CSOPORTOSÍTÁSA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VIZEK HOSSZA ALAPJÁN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51550" y="1124744"/>
            <a:ext cx="7612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Nagyvizek</a:t>
            </a:r>
            <a:r>
              <a:rPr lang="hu-HU" sz="2400" dirty="0"/>
              <a:t>: a több száz kilométer hosszan folyó, számos névközösség s gyakran több nyelv helynévrendszerébe tartozó folyóvíznevek 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51550" y="2325073"/>
            <a:ext cx="7792450" cy="221599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hu-HU" sz="2000" dirty="0"/>
              <a:t>Duna: 2860 km</a:t>
            </a:r>
          </a:p>
          <a:p>
            <a:r>
              <a:rPr lang="hu-HU" sz="2000" dirty="0"/>
              <a:t>Tisza: 977 km</a:t>
            </a:r>
          </a:p>
          <a:p>
            <a:r>
              <a:rPr lang="hu-HU" sz="2000" dirty="0"/>
              <a:t>Száva: 940 km</a:t>
            </a:r>
          </a:p>
          <a:p>
            <a:r>
              <a:rPr lang="hu-HU" sz="2000" dirty="0"/>
              <a:t>Maros: 880 km</a:t>
            </a:r>
          </a:p>
          <a:p>
            <a:r>
              <a:rPr lang="hu-HU" sz="2000" dirty="0"/>
              <a:t>Mura: 749 km</a:t>
            </a:r>
          </a:p>
          <a:p>
            <a:r>
              <a:rPr lang="hu-HU" sz="2000" dirty="0"/>
              <a:t>Dráva: 695 km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81686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6205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NAGY- ÉS KÖZÉPVIZEK FELDOLGOZÁSA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MNHP-BAN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7" y="1009061"/>
            <a:ext cx="8978743" cy="3888432"/>
          </a:xfrm>
          <a:prstGeom prst="rect">
            <a:avLst/>
          </a:prstGeom>
        </p:spPr>
      </p:pic>
      <p:sp>
        <p:nvSpPr>
          <p:cNvPr id="4" name="Lefelé nyíl 3"/>
          <p:cNvSpPr/>
          <p:nvPr/>
        </p:nvSpPr>
        <p:spPr>
          <a:xfrm>
            <a:off x="4375643" y="4067099"/>
            <a:ext cx="360040" cy="681171"/>
          </a:xfrm>
          <a:prstGeom prst="down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635895" y="5136185"/>
            <a:ext cx="183953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Történeti adatok</a:t>
            </a:r>
          </a:p>
        </p:txBody>
      </p:sp>
      <p:sp>
        <p:nvSpPr>
          <p:cNvPr id="7" name="Bal oldali kapcsos zárójel 6"/>
          <p:cNvSpPr/>
          <p:nvPr/>
        </p:nvSpPr>
        <p:spPr>
          <a:xfrm rot="16200000">
            <a:off x="1241734" y="4415059"/>
            <a:ext cx="412594" cy="1625173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 oldali kapcsos zárójel 7"/>
          <p:cNvSpPr/>
          <p:nvPr/>
        </p:nvSpPr>
        <p:spPr>
          <a:xfrm rot="16200000">
            <a:off x="7172193" y="3760415"/>
            <a:ext cx="412594" cy="2960557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30769" y="5606923"/>
            <a:ext cx="28083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Élőnyelvi, helyi adatok és eltérő formák</a:t>
            </a:r>
          </a:p>
        </p:txBody>
      </p:sp>
      <p:sp>
        <p:nvSpPr>
          <p:cNvPr id="10" name="Téglalap 9"/>
          <p:cNvSpPr/>
          <p:nvPr/>
        </p:nvSpPr>
        <p:spPr>
          <a:xfrm>
            <a:off x="5974334" y="5649242"/>
            <a:ext cx="28083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Élőnyelvi, helyi adatok és eltérő formák</a:t>
            </a:r>
          </a:p>
        </p:txBody>
      </p:sp>
    </p:spTree>
    <p:extLst>
      <p:ext uri="{BB962C8B-B14F-4D97-AF65-F5344CB8AC3E}">
        <p14:creationId xmlns:p14="http://schemas.microsoft.com/office/powerpoint/2010/main" val="26566770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1550" y="260648"/>
            <a:ext cx="620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NAGY- ÉS KÖZÉPVIZEK FELDOLGOZÁSA </a:t>
            </a: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 MNHP-BAN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3568" y="1124744"/>
            <a:ext cx="76129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Központi adatbázis:</a:t>
            </a:r>
          </a:p>
          <a:p>
            <a:r>
              <a:rPr lang="hu-HU" sz="2400" dirty="0"/>
              <a:t>Ómagyar kori adatok:</a:t>
            </a:r>
          </a:p>
          <a:p>
            <a:r>
              <a:rPr lang="hu-HU" sz="2400" b="1" u="sng" dirty="0"/>
              <a:t>Korai ómagyar kor: </a:t>
            </a:r>
          </a:p>
          <a:p>
            <a:r>
              <a:rPr lang="hu-HU" sz="2400" dirty="0" err="1"/>
              <a:t>KMHsz</a:t>
            </a:r>
            <a:r>
              <a:rPr lang="hu-HU" sz="2400" dirty="0"/>
              <a:t>. 1., 2., 3., 4.</a:t>
            </a:r>
          </a:p>
          <a:p>
            <a:r>
              <a:rPr lang="hu-HU" sz="2400" dirty="0"/>
              <a:t>Első magyar nyelvű adat</a:t>
            </a:r>
          </a:p>
          <a:p>
            <a:r>
              <a:rPr lang="hu-HU" sz="2400" dirty="0"/>
              <a:t>Első idegen nyelvű adat(ok?)</a:t>
            </a:r>
          </a:p>
          <a:p>
            <a:r>
              <a:rPr lang="hu-HU" sz="2400" dirty="0"/>
              <a:t>A magyar és idegen nyelvű adatok kellő </a:t>
            </a:r>
          </a:p>
          <a:p>
            <a:r>
              <a:rPr lang="hu-HU" sz="2400" dirty="0"/>
              <a:t>     ritkasággal felsorolva</a:t>
            </a:r>
            <a:endParaRPr lang="hu-HU" sz="2400" dirty="0">
              <a:solidFill>
                <a:srgbClr val="FF0000"/>
              </a:solidFill>
            </a:endParaRPr>
          </a:p>
          <a:p>
            <a:r>
              <a:rPr lang="hu-HU" sz="2400" b="1" u="sng" dirty="0"/>
              <a:t>Kései ómagyar kor:</a:t>
            </a:r>
          </a:p>
          <a:p>
            <a:r>
              <a:rPr lang="hu-HU" sz="2400" dirty="0" err="1"/>
              <a:t>Csánki</a:t>
            </a:r>
            <a:r>
              <a:rPr lang="hu-HU" sz="2400" dirty="0"/>
              <a:t> Dezső: Magyarország történelmi </a:t>
            </a:r>
          </a:p>
          <a:p>
            <a:r>
              <a:rPr lang="hu-HU" sz="2400" dirty="0"/>
              <a:t>                 földrajza a Hunyadiak korában</a:t>
            </a:r>
          </a:p>
          <a:p>
            <a:r>
              <a:rPr lang="hu-HU" sz="2400" dirty="0"/>
              <a:t>Anjou-kori oklevéltár</a:t>
            </a:r>
          </a:p>
          <a:p>
            <a:r>
              <a:rPr lang="hu-HU" sz="2400" dirty="0" err="1"/>
              <a:t>Zsigmondkori</a:t>
            </a:r>
            <a:r>
              <a:rPr lang="hu-HU" sz="2400" dirty="0"/>
              <a:t> oklevéltár 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37" y="764704"/>
            <a:ext cx="3126639" cy="54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7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741</Words>
  <Application>Microsoft Office PowerPoint</Application>
  <PresentationFormat>Diavetítés a képernyőre (4:3 oldalarány)</PresentationFormat>
  <Paragraphs>158</Paragraphs>
  <Slides>14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Tóth Valéria</cp:lastModifiedBy>
  <cp:revision>47</cp:revision>
  <cp:lastPrinted>2023-10-09T15:59:51Z</cp:lastPrinted>
  <dcterms:created xsi:type="dcterms:W3CDTF">2022-04-21T17:56:47Z</dcterms:created>
  <dcterms:modified xsi:type="dcterms:W3CDTF">2023-10-16T05:20:54Z</dcterms:modified>
</cp:coreProperties>
</file>