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9" r:id="rId2"/>
    <p:sldId id="261" r:id="rId3"/>
    <p:sldId id="264" r:id="rId4"/>
    <p:sldId id="266" r:id="rId5"/>
    <p:sldId id="268" r:id="rId6"/>
    <p:sldId id="267" r:id="rId7"/>
    <p:sldId id="263" r:id="rId8"/>
    <p:sldId id="277" r:id="rId9"/>
    <p:sldId id="278" r:id="rId10"/>
    <p:sldId id="273" r:id="rId11"/>
    <p:sldId id="262" r:id="rId12"/>
    <p:sldId id="260" r:id="rId1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A99AC-F97A-4F1B-96E2-7DFD1FED05E1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164CB-8E25-4716-8493-A10133C3E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9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164CB-8E25-4716-8493-A10133C3EC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26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164CB-8E25-4716-8493-A10133C3EC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04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2023. 10. 23.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2E2FD36-B8C2-0FFD-B74D-EA38B8FAF1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" y="255814"/>
            <a:ext cx="4655368" cy="620715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9B4614D-AC3A-8003-0138-B05C20A4CE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94" y="255814"/>
            <a:ext cx="4324106" cy="576547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334715A-1F78-6B2B-C56B-F0CDABD8C4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12776"/>
            <a:ext cx="3267786" cy="359998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011FF5A-FFCF-0887-25E3-3CC0408817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507" y="2132856"/>
            <a:ext cx="386451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62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702530"/>
            <a:ext cx="4057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Köszönöm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 a figyelmet!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410099" y="2060848"/>
            <a:ext cx="529824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Helynévgyűjtés a romániai</a:t>
            </a:r>
          </a:p>
          <a:p>
            <a:pPr algn="ctr"/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Szatmár megyében: </a:t>
            </a:r>
          </a:p>
          <a:p>
            <a:pPr algn="ctr"/>
            <a:r>
              <a:rPr lang="hu-HU" sz="32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módszerek, nehézségek</a:t>
            </a:r>
          </a:p>
          <a:p>
            <a:endParaRPr lang="hu-HU" sz="32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hu-HU" sz="28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Hankusz</a:t>
            </a:r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Éva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563888" y="5301208"/>
            <a:ext cx="2159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2023. október 12.</a:t>
            </a: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Síkfőkút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rtalom helye 12">
            <a:extLst>
              <a:ext uri="{FF2B5EF4-FFF2-40B4-BE49-F238E27FC236}">
                <a16:creationId xmlns:a16="http://schemas.microsoft.com/office/drawing/2014/main" id="{C3520DB6-D743-6A5C-71CA-7B207A117E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20" y="548680"/>
            <a:ext cx="7014959" cy="531929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B664216-F231-D002-C537-FDDFA1ABF3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18" y="548679"/>
            <a:ext cx="7014961" cy="531929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9BDB3C25-08E0-98B0-B699-2E2F794B1523}"/>
              </a:ext>
            </a:extLst>
          </p:cNvPr>
          <p:cNvSpPr txBox="1"/>
          <p:nvPr/>
        </p:nvSpPr>
        <p:spPr>
          <a:xfrm>
            <a:off x="971600" y="1268760"/>
            <a:ext cx="66967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Községi beosztás</a:t>
            </a:r>
          </a:p>
          <a:p>
            <a:endParaRPr lang="hu-HU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b="1" dirty="0" err="1"/>
              <a:t>Túrterebes</a:t>
            </a:r>
            <a:r>
              <a:rPr lang="hu-HU" b="1" dirty="0"/>
              <a:t> község</a:t>
            </a:r>
            <a:r>
              <a:rPr lang="hu-HU" dirty="0"/>
              <a:t>: </a:t>
            </a:r>
            <a:r>
              <a:rPr lang="hu-HU" u="sng" dirty="0" err="1"/>
              <a:t>Túrterebes</a:t>
            </a:r>
            <a:r>
              <a:rPr lang="hu-HU" u="sng" dirty="0"/>
              <a:t>, </a:t>
            </a:r>
            <a:r>
              <a:rPr lang="hu-HU" dirty="0" err="1"/>
              <a:t>Túrterebesi</a:t>
            </a:r>
            <a:r>
              <a:rPr lang="hu-HU" dirty="0"/>
              <a:t> szőlőhegy, </a:t>
            </a:r>
            <a:r>
              <a:rPr lang="hu-HU" dirty="0" err="1"/>
              <a:t>Kisterebes</a:t>
            </a:r>
            <a:endParaRPr lang="ro-RO" dirty="0"/>
          </a:p>
          <a:p>
            <a:endParaRPr lang="ro-RO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b="1" dirty="0"/>
              <a:t>Egri község</a:t>
            </a:r>
            <a:r>
              <a:rPr lang="ro-RO" dirty="0"/>
              <a:t>: </a:t>
            </a:r>
            <a:r>
              <a:rPr lang="ro-RO" u="sng" dirty="0"/>
              <a:t>Egri</a:t>
            </a:r>
            <a:r>
              <a:rPr lang="ro-RO" dirty="0"/>
              <a:t>, </a:t>
            </a:r>
            <a:r>
              <a:rPr lang="ro-RO" u="sng" dirty="0"/>
              <a:t>Gombástanya</a:t>
            </a:r>
          </a:p>
          <a:p>
            <a:endParaRPr lang="ro-RO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b="1" dirty="0"/>
              <a:t>Batiz község</a:t>
            </a:r>
            <a:r>
              <a:rPr lang="ro-RO" dirty="0"/>
              <a:t>: </a:t>
            </a:r>
            <a:r>
              <a:rPr lang="ro-RO" u="sng" dirty="0"/>
              <a:t>Batiz</a:t>
            </a:r>
          </a:p>
          <a:p>
            <a:endParaRPr lang="ro-RO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b="1" dirty="0"/>
              <a:t>Sárköz község</a:t>
            </a:r>
            <a:r>
              <a:rPr lang="ro-RO" dirty="0"/>
              <a:t>: </a:t>
            </a:r>
            <a:r>
              <a:rPr lang="ro-RO" u="sng" dirty="0"/>
              <a:t>Sárköz</a:t>
            </a:r>
            <a:r>
              <a:rPr lang="ro-RO" dirty="0"/>
              <a:t>, </a:t>
            </a:r>
            <a:r>
              <a:rPr lang="ro-RO" u="sng" dirty="0"/>
              <a:t>Adorján</a:t>
            </a:r>
            <a:r>
              <a:rPr lang="ro-RO" dirty="0"/>
              <a:t>, Kissárköz, Meggyesgombás</a:t>
            </a:r>
          </a:p>
          <a:p>
            <a:endParaRPr lang="ro-RO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b="1" dirty="0"/>
              <a:t>Aranyosmeggyes község</a:t>
            </a:r>
            <a:r>
              <a:rPr lang="ro-RO" dirty="0"/>
              <a:t>: </a:t>
            </a:r>
            <a:r>
              <a:rPr lang="ro-RO" u="sng" dirty="0"/>
              <a:t>Aranyosmeggyes</a:t>
            </a:r>
            <a:r>
              <a:rPr lang="ro-RO" dirty="0"/>
              <a:t>, </a:t>
            </a:r>
            <a:r>
              <a:rPr lang="ro-RO" u="sng" dirty="0"/>
              <a:t>Józsefháza</a:t>
            </a:r>
            <a:r>
              <a:rPr lang="ro-RO" dirty="0"/>
              <a:t>, Patóháza,</a:t>
            </a:r>
          </a:p>
          <a:p>
            <a:r>
              <a:rPr lang="ro-RO" dirty="0"/>
              <a:t>Szatmárgörbed, Szamosberence, Órét, Aranyosmeggyes-szőlőhegy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934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08DFE46-8CED-2F8A-1A8C-F54CEA633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371596" cy="403319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D1B717EC-27C9-4689-8D7C-2CD7A74D8B5E}"/>
              </a:ext>
            </a:extLst>
          </p:cNvPr>
          <p:cNvSpPr txBox="1"/>
          <p:nvPr/>
        </p:nvSpPr>
        <p:spPr>
          <a:xfrm>
            <a:off x="3099451" y="5589240"/>
            <a:ext cx="2675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/>
              <a:t>Újberek és </a:t>
            </a:r>
            <a:r>
              <a:rPr lang="hu-HU" sz="2400" dirty="0" err="1"/>
              <a:t>Újmikola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885854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41FC07C5-68B1-98C6-CA5F-7A1BC14BE4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5023267"/>
              </p:ext>
            </p:extLst>
          </p:nvPr>
        </p:nvGraphicFramePr>
        <p:xfrm>
          <a:off x="0" y="1340768"/>
          <a:ext cx="5040560" cy="51702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8729">
                  <a:extLst>
                    <a:ext uri="{9D8B030D-6E8A-4147-A177-3AD203B41FA5}">
                      <a16:colId xmlns:a16="http://schemas.microsoft.com/office/drawing/2014/main" val="4152954124"/>
                    </a:ext>
                  </a:extLst>
                </a:gridCol>
                <a:gridCol w="1381934">
                  <a:extLst>
                    <a:ext uri="{9D8B030D-6E8A-4147-A177-3AD203B41FA5}">
                      <a16:colId xmlns:a16="http://schemas.microsoft.com/office/drawing/2014/main" val="1344377892"/>
                    </a:ext>
                  </a:extLst>
                </a:gridCol>
                <a:gridCol w="1110498">
                  <a:extLst>
                    <a:ext uri="{9D8B030D-6E8A-4147-A177-3AD203B41FA5}">
                      <a16:colId xmlns:a16="http://schemas.microsoft.com/office/drawing/2014/main" val="570815165"/>
                    </a:ext>
                  </a:extLst>
                </a:gridCol>
                <a:gridCol w="1149399">
                  <a:extLst>
                    <a:ext uri="{9D8B030D-6E8A-4147-A177-3AD203B41FA5}">
                      <a16:colId xmlns:a16="http://schemas.microsoft.com/office/drawing/2014/main" val="3653016376"/>
                    </a:ext>
                  </a:extLst>
                </a:gridCol>
              </a:tblGrid>
              <a:tr h="791053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Település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Lakosságszám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Magyar </a:t>
                      </a:r>
                      <a:r>
                        <a:rPr lang="en-US" sz="1600" dirty="0" err="1">
                          <a:effectLst/>
                        </a:rPr>
                        <a:t>lakosság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száma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Magyar </a:t>
                      </a:r>
                      <a:r>
                        <a:rPr lang="en-US" sz="1600" dirty="0" err="1">
                          <a:effectLst/>
                        </a:rPr>
                        <a:t>lakosság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aránya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/>
                </a:tc>
                <a:extLst>
                  <a:ext uri="{0D108BD9-81ED-4DB2-BD59-A6C34878D82A}">
                    <a16:rowId xmlns:a16="http://schemas.microsoft.com/office/drawing/2014/main" val="1394319127"/>
                  </a:ext>
                </a:extLst>
              </a:tr>
              <a:tr h="257600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Atya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416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389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93%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1191529326"/>
                  </a:ext>
                </a:extLst>
              </a:tr>
              <a:tr h="257600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Csedreg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1110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669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60%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1693363717"/>
                  </a:ext>
                </a:extLst>
              </a:tr>
              <a:tr h="257600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Dabolc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354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242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68%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47741634"/>
                  </a:ext>
                </a:extLst>
              </a:tr>
              <a:tr h="257600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Halmi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3564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1215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34%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3769359342"/>
                  </a:ext>
                </a:extLst>
              </a:tr>
              <a:tr h="257600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Halmihegy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51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44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86%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609235478"/>
                  </a:ext>
                </a:extLst>
              </a:tr>
              <a:tr h="257600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Kispeleske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304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247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81%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2849520835"/>
                  </a:ext>
                </a:extLst>
              </a:tr>
              <a:tr h="257600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Kissár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316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134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42%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2278069762"/>
                  </a:ext>
                </a:extLst>
              </a:tr>
              <a:tr h="257600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Kökényesd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1420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1369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96%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560728232"/>
                  </a:ext>
                </a:extLst>
              </a:tr>
              <a:tr h="257600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Lázári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2666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1962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73%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861038526"/>
                  </a:ext>
                </a:extLst>
              </a:tr>
              <a:tr h="257600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Mikola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3049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1313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43%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1984476271"/>
                  </a:ext>
                </a:extLst>
              </a:tr>
              <a:tr h="257600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Nagypeleske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855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737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86%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1739406572"/>
                  </a:ext>
                </a:extLst>
              </a:tr>
              <a:tr h="257600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Pete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464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260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56%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2720604511"/>
                  </a:ext>
                </a:extLst>
              </a:tr>
              <a:tr h="257600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Pusztadaróc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1730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1476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85%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1651486020"/>
                  </a:ext>
                </a:extLst>
              </a:tr>
              <a:tr h="257600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Sándorhomok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831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728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87%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4152647140"/>
                  </a:ext>
                </a:extLst>
              </a:tr>
              <a:tr h="257600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Szamosdara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1196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1124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94%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2064109987"/>
                  </a:ext>
                </a:extLst>
              </a:tr>
              <a:tr h="257600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Szárazberek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590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536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90%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3418891814"/>
                  </a:ext>
                </a:extLst>
              </a:tr>
              <a:tr h="257600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Tamásváralja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452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426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94%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315765120"/>
                  </a:ext>
                </a:extLst>
              </a:tr>
            </a:tbl>
          </a:graphicData>
        </a:graphic>
      </p:graphicFrame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A4374772-2FB0-07FF-D626-16739F739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484144"/>
              </p:ext>
            </p:extLst>
          </p:nvPr>
        </p:nvGraphicFramePr>
        <p:xfrm>
          <a:off x="5040560" y="1338842"/>
          <a:ext cx="4104455" cy="31980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151">
                  <a:extLst>
                    <a:ext uri="{9D8B030D-6E8A-4147-A177-3AD203B41FA5}">
                      <a16:colId xmlns:a16="http://schemas.microsoft.com/office/drawing/2014/main" val="133803442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31054216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51646086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251508256"/>
                    </a:ext>
                  </a:extLst>
                </a:gridCol>
              </a:tblGrid>
              <a:tr h="636667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Település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Lakosságszám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Magyar lakosság száma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Magyar lakosság aránya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/>
                </a:tc>
                <a:extLst>
                  <a:ext uri="{0D108BD9-81ED-4DB2-BD59-A6C34878D82A}">
                    <a16:rowId xmlns:a16="http://schemas.microsoft.com/office/drawing/2014/main" val="3367078998"/>
                  </a:ext>
                </a:extLst>
              </a:tr>
              <a:tr h="241995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Egri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1427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1016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71%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2337251549"/>
                  </a:ext>
                </a:extLst>
              </a:tr>
              <a:tr h="241995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</a:rPr>
                        <a:t>Gombáspuszta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576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262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0" dirty="0">
                          <a:effectLst/>
                          <a:latin typeface="+mj-lt"/>
                        </a:rPr>
                        <a:t>47</a:t>
                      </a:r>
                      <a:r>
                        <a:rPr lang="en-US" sz="1600" b="0" dirty="0">
                          <a:effectLst/>
                          <a:latin typeface="+mj-lt"/>
                        </a:rPr>
                        <a:t>%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377727833"/>
                  </a:ext>
                </a:extLst>
              </a:tr>
              <a:tr h="241995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 err="1">
                          <a:effectLst/>
                        </a:rPr>
                        <a:t>Batiz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3622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793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0" dirty="0">
                          <a:effectLst/>
                          <a:latin typeface="+mj-lt"/>
                        </a:rPr>
                        <a:t>23</a:t>
                      </a:r>
                      <a:r>
                        <a:rPr lang="en-US" sz="1600" b="0" dirty="0">
                          <a:effectLst/>
                          <a:latin typeface="+mj-lt"/>
                        </a:rPr>
                        <a:t>%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1722912206"/>
                  </a:ext>
                </a:extLst>
              </a:tr>
              <a:tr h="241995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</a:rPr>
                        <a:t>Sárköz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4</a:t>
                      </a:r>
                      <a:r>
                        <a:rPr lang="hu-HU" sz="1600" b="0" dirty="0">
                          <a:effectLst/>
                          <a:latin typeface="+mj-lt"/>
                        </a:rPr>
                        <a:t>824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3525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0" dirty="0">
                          <a:effectLst/>
                          <a:latin typeface="+mj-lt"/>
                        </a:rPr>
                        <a:t>75</a:t>
                      </a:r>
                      <a:r>
                        <a:rPr lang="en-US" sz="1600" b="0" dirty="0">
                          <a:effectLst/>
                          <a:latin typeface="+mj-lt"/>
                        </a:rPr>
                        <a:t>%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4130837701"/>
                  </a:ext>
                </a:extLst>
              </a:tr>
              <a:tr h="241995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</a:rPr>
                        <a:t>Adorján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549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456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0" dirty="0">
                          <a:effectLst/>
                          <a:latin typeface="+mj-lt"/>
                        </a:rPr>
                        <a:t>85</a:t>
                      </a:r>
                      <a:r>
                        <a:rPr lang="en-US" sz="1600" b="0" dirty="0">
                          <a:effectLst/>
                          <a:latin typeface="+mj-lt"/>
                        </a:rPr>
                        <a:t>%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705433204"/>
                  </a:ext>
                </a:extLst>
              </a:tr>
              <a:tr h="241995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 err="1">
                          <a:effectLst/>
                        </a:rPr>
                        <a:t>Túrterebes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2523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2009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79,6%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3811293840"/>
                  </a:ext>
                </a:extLst>
              </a:tr>
              <a:tr h="420888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</a:rPr>
                        <a:t>Aranyosmeggyes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2546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0" dirty="0">
                          <a:effectLst/>
                          <a:latin typeface="+mj-lt"/>
                        </a:rPr>
                        <a:t>3</a:t>
                      </a:r>
                      <a:r>
                        <a:rPr lang="en-US" sz="1600" b="0" dirty="0">
                          <a:effectLst/>
                          <a:latin typeface="+mj-lt"/>
                        </a:rPr>
                        <a:t>%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1539909172"/>
                  </a:ext>
                </a:extLst>
              </a:tr>
              <a:tr h="420888"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</a:rPr>
                        <a:t>Józsefháza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1131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412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tc>
                  <a:txBody>
                    <a:bodyPr/>
                    <a:lstStyle/>
                    <a:p>
                      <a:pPr marR="2540" algn="just" fontAlgn="base" hangingPunct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b="0" dirty="0">
                          <a:effectLst/>
                          <a:latin typeface="+mj-lt"/>
                        </a:rPr>
                        <a:t>37</a:t>
                      </a:r>
                      <a:r>
                        <a:rPr lang="en-US" sz="1600" b="0" dirty="0">
                          <a:effectLst/>
                          <a:latin typeface="+mj-lt"/>
                        </a:rPr>
                        <a:t>%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54" marR="51054" marT="0" marB="0" anchor="b"/>
                </a:tc>
                <a:extLst>
                  <a:ext uri="{0D108BD9-81ED-4DB2-BD59-A6C34878D82A}">
                    <a16:rowId xmlns:a16="http://schemas.microsoft.com/office/drawing/2014/main" val="288806646"/>
                  </a:ext>
                </a:extLst>
              </a:tr>
            </a:tbl>
          </a:graphicData>
        </a:graphic>
      </p:graphicFrame>
      <p:sp>
        <p:nvSpPr>
          <p:cNvPr id="8" name="Szövegdoboz 7">
            <a:extLst>
              <a:ext uri="{FF2B5EF4-FFF2-40B4-BE49-F238E27FC236}">
                <a16:creationId xmlns:a16="http://schemas.microsoft.com/office/drawing/2014/main" id="{B52C79B8-182D-90B7-2B74-677630064265}"/>
              </a:ext>
            </a:extLst>
          </p:cNvPr>
          <p:cNvSpPr txBox="1"/>
          <p:nvPr/>
        </p:nvSpPr>
        <p:spPr>
          <a:xfrm>
            <a:off x="2699792" y="620688"/>
            <a:ext cx="3392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Demográfiai</a:t>
            </a:r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viszonyok</a:t>
            </a:r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6183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603358E0-3AC1-BE63-7908-806D602DB5B6}"/>
              </a:ext>
            </a:extLst>
          </p:cNvPr>
          <p:cNvSpPr txBox="1">
            <a:spLocks/>
          </p:cNvSpPr>
          <p:nvPr/>
        </p:nvSpPr>
        <p:spPr>
          <a:xfrm>
            <a:off x="1259632" y="622092"/>
            <a:ext cx="6228926" cy="934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gyűjtés módszerei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68616114-80EC-A11E-3192-7D8FA9346A10}"/>
              </a:ext>
            </a:extLst>
          </p:cNvPr>
          <p:cNvSpPr txBox="1">
            <a:spLocks/>
          </p:cNvSpPr>
          <p:nvPr/>
        </p:nvSpPr>
        <p:spPr>
          <a:xfrm>
            <a:off x="827584" y="1556792"/>
            <a:ext cx="7776864" cy="41058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u-HU" sz="2400" b="1" dirty="0"/>
              <a:t>Az adatközlők kiválasztása: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400" dirty="0"/>
              <a:t>idősebb, mezőgazdasággal foglalkozó, a határ több pontján földdel rendelkező személy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400" dirty="0"/>
              <a:t>térképen jól tájékozódó fiatalabb adatközlők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400" dirty="0"/>
              <a:t>a határrészeket bérlő, felvásárló gazdálkodók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400" dirty="0"/>
              <a:t>hólabdamódszer</a:t>
            </a:r>
          </a:p>
          <a:p>
            <a:pPr marL="0" indent="0">
              <a:buNone/>
            </a:pPr>
            <a:endParaRPr lang="hu-HU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85AB853-B74F-B030-AC09-1C2ABA7CB1FD}"/>
              </a:ext>
            </a:extLst>
          </p:cNvPr>
          <p:cNvSpPr txBox="1"/>
          <p:nvPr/>
        </p:nvSpPr>
        <p:spPr>
          <a:xfrm>
            <a:off x="1259632" y="1844824"/>
            <a:ext cx="76328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2400" dirty="0"/>
              <a:t>Félig strukturált interjúk.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400" dirty="0"/>
              <a:t>A névadatokra való konkrét rákérdezés (Bura László névtára alapján).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u-HU" sz="2400" dirty="0"/>
              <a:t>Google </a:t>
            </a:r>
            <a:r>
              <a:rPr lang="hu-HU" sz="2400" dirty="0" err="1"/>
              <a:t>Earth</a:t>
            </a:r>
            <a:r>
              <a:rPr lang="hu-HU" sz="2400" dirty="0"/>
              <a:t> műholdfelvételek (laptopon).</a:t>
            </a:r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4CF19362-78AF-8EC9-E666-741DDD7F8ADF}"/>
              </a:ext>
            </a:extLst>
          </p:cNvPr>
          <p:cNvSpPr txBox="1">
            <a:spLocks/>
          </p:cNvSpPr>
          <p:nvPr/>
        </p:nvSpPr>
        <p:spPr>
          <a:xfrm>
            <a:off x="1295207" y="764704"/>
            <a:ext cx="6228926" cy="934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 gyűjtés módszerei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35948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6E79785-F180-676B-8D3C-AE3D0A3FD3A2}"/>
              </a:ext>
            </a:extLst>
          </p:cNvPr>
          <p:cNvSpPr txBox="1"/>
          <p:nvPr/>
        </p:nvSpPr>
        <p:spPr>
          <a:xfrm>
            <a:off x="2591780" y="548680"/>
            <a:ext cx="3960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Történeti névállomány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ACDE723A-5863-962E-CD02-5121557E5BCF}"/>
              </a:ext>
            </a:extLst>
          </p:cNvPr>
          <p:cNvSpPr txBox="1">
            <a:spLocks/>
          </p:cNvSpPr>
          <p:nvPr/>
        </p:nvSpPr>
        <p:spPr>
          <a:xfrm>
            <a:off x="683568" y="1412776"/>
            <a:ext cx="7920880" cy="3600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b="1" cap="small" dirty="0">
                <a:ea typeface="Times New Roman" panose="02020603050405020304" pitchFamily="18" charset="0"/>
              </a:rPr>
              <a:t>14</a:t>
            </a:r>
            <a:r>
              <a:rPr lang="hu-HU" sz="2000" b="1" i="1" dirty="0">
                <a:ea typeface="Times New Roman" panose="02020603050405020304" pitchFamily="18" charset="0"/>
              </a:rPr>
              <a:t>–</a:t>
            </a:r>
            <a:r>
              <a:rPr lang="hu-HU" sz="2000" b="1" cap="small" dirty="0">
                <a:ea typeface="Times New Roman" panose="02020603050405020304" pitchFamily="18" charset="0"/>
              </a:rPr>
              <a:t>17. </a:t>
            </a:r>
            <a:r>
              <a:rPr lang="hu-HU" sz="2000" b="1" dirty="0">
                <a:ea typeface="Times New Roman" panose="02020603050405020304" pitchFamily="18" charset="0"/>
              </a:rPr>
              <a:t>sz</a:t>
            </a:r>
            <a:r>
              <a:rPr lang="hu-HU" sz="2000" b="1" cap="small" dirty="0">
                <a:ea typeface="Times New Roman" panose="02020603050405020304" pitchFamily="18" charset="0"/>
              </a:rPr>
              <a:t>.: </a:t>
            </a:r>
            <a:r>
              <a:rPr lang="hu-HU" sz="2000" cap="small" dirty="0">
                <a:ea typeface="Times New Roman" panose="02020603050405020304" pitchFamily="18" charset="0"/>
              </a:rPr>
              <a:t>Szabó István, </a:t>
            </a:r>
            <a:r>
              <a:rPr lang="hu-HU" sz="2000" i="1" dirty="0">
                <a:ea typeface="Times New Roman" panose="02020603050405020304" pitchFamily="18" charset="0"/>
              </a:rPr>
              <a:t>Ugocsa megye.</a:t>
            </a:r>
            <a:r>
              <a:rPr lang="hu-HU" sz="2000" dirty="0">
                <a:ea typeface="Times New Roman" panose="02020603050405020304" pitchFamily="18" charset="0"/>
              </a:rPr>
              <a:t> Budapest, Kiadja a Magyar Tudományos Akadémia, 1937.</a:t>
            </a:r>
          </a:p>
          <a:p>
            <a:r>
              <a:rPr lang="hu-HU" sz="2000" b="1" cap="small" dirty="0"/>
              <a:t>17</a:t>
            </a:r>
            <a:r>
              <a:rPr lang="hu-HU" sz="2000" b="1" dirty="0">
                <a:ea typeface="Times New Roman" panose="02020603050405020304" pitchFamily="18" charset="0"/>
              </a:rPr>
              <a:t>–19. sz.: </a:t>
            </a:r>
            <a:r>
              <a:rPr lang="hu-HU" sz="2000" cap="small" dirty="0"/>
              <a:t>Szabó T. Attila, </a:t>
            </a:r>
            <a:r>
              <a:rPr lang="hu-HU" sz="2000" i="1" dirty="0"/>
              <a:t>Erdélyi történeti helynévgyűjtése. Erdély peremvidéke</a:t>
            </a:r>
            <a:r>
              <a:rPr lang="hu-HU" sz="2000" dirty="0"/>
              <a:t>. Közzéteszi </a:t>
            </a:r>
            <a:r>
              <a:rPr lang="hu-HU" sz="2000" cap="small" dirty="0"/>
              <a:t>Hajdú Mihály</a:t>
            </a:r>
            <a:r>
              <a:rPr lang="hu-HU" sz="2000" dirty="0"/>
              <a:t>, </a:t>
            </a:r>
            <a:r>
              <a:rPr lang="hu-HU" sz="2000" cap="small" dirty="0" err="1"/>
              <a:t>Bárth</a:t>
            </a:r>
            <a:r>
              <a:rPr lang="hu-HU" sz="2000" cap="small" dirty="0"/>
              <a:t> M. János </a:t>
            </a:r>
            <a:r>
              <a:rPr lang="hu-HU" sz="2000" dirty="0"/>
              <a:t>és </a:t>
            </a:r>
            <a:r>
              <a:rPr lang="hu-HU" sz="2000" cap="small" dirty="0" err="1"/>
              <a:t>Buboly</a:t>
            </a:r>
            <a:r>
              <a:rPr lang="hu-HU" sz="2000" cap="small" dirty="0"/>
              <a:t> Magdolna</a:t>
            </a:r>
            <a:r>
              <a:rPr lang="hu-HU" sz="2000" dirty="0"/>
              <a:t>. Budapest, 2010. </a:t>
            </a:r>
          </a:p>
          <a:p>
            <a:r>
              <a:rPr lang="hu-HU" sz="2000" b="1" dirty="0"/>
              <a:t>18. sz.: </a:t>
            </a:r>
            <a:r>
              <a:rPr lang="hu-HU" sz="2000" dirty="0"/>
              <a:t>EKFT.</a:t>
            </a:r>
          </a:p>
          <a:p>
            <a:r>
              <a:rPr lang="hu-HU" sz="2000" b="1" dirty="0">
                <a:ea typeface="Calibri" panose="020F0502020204030204" pitchFamily="34" charset="0"/>
              </a:rPr>
              <a:t>19. sz.: </a:t>
            </a:r>
            <a:r>
              <a:rPr lang="hu-HU" sz="2000" dirty="0" err="1">
                <a:ea typeface="Calibri" panose="020F0502020204030204" pitchFamily="34" charset="0"/>
              </a:rPr>
              <a:t>Pesty</a:t>
            </a:r>
            <a:r>
              <a:rPr lang="hu-HU" sz="2000" dirty="0">
                <a:ea typeface="Calibri" panose="020F0502020204030204" pitchFamily="34" charset="0"/>
              </a:rPr>
              <a:t> Frigyes 1864-es helynévgyűjteménye, MKFT., HKFT. </a:t>
            </a:r>
          </a:p>
          <a:p>
            <a:r>
              <a:rPr lang="hu-HU" sz="2000" b="1" dirty="0">
                <a:ea typeface="Calibri" panose="020F0502020204030204" pitchFamily="34" charset="0"/>
              </a:rPr>
              <a:t>20. sz.: </a:t>
            </a:r>
            <a:r>
              <a:rPr lang="hu-HU" sz="2000" dirty="0">
                <a:ea typeface="Calibri" panose="020F0502020204030204" pitchFamily="34" charset="0"/>
              </a:rPr>
              <a:t>MKF., </a:t>
            </a:r>
            <a:r>
              <a:rPr lang="hu-HU" sz="2000" cap="small" dirty="0">
                <a:ea typeface="Times New Roman" panose="02020603050405020304" pitchFamily="18" charset="0"/>
              </a:rPr>
              <a:t>Csűry Bálint,</a:t>
            </a:r>
            <a:r>
              <a:rPr lang="hu-HU" sz="2000" dirty="0">
                <a:ea typeface="Times New Roman" panose="02020603050405020304" pitchFamily="18" charset="0"/>
              </a:rPr>
              <a:t> </a:t>
            </a:r>
            <a:r>
              <a:rPr lang="hu-HU" sz="2000" i="1" dirty="0">
                <a:ea typeface="Times New Roman" panose="02020603050405020304" pitchFamily="18" charset="0"/>
              </a:rPr>
              <a:t>Szamosháti szótár 1–2.</a:t>
            </a:r>
            <a:r>
              <a:rPr lang="hu-HU" sz="2000" dirty="0">
                <a:ea typeface="Times New Roman" panose="02020603050405020304" pitchFamily="18" charset="0"/>
              </a:rPr>
              <a:t> Budapest, Magyar Nyelvtudományi Társaság, 1935–1936.</a:t>
            </a:r>
          </a:p>
          <a:p>
            <a:r>
              <a:rPr lang="hu-HU" sz="2000" b="1" dirty="0">
                <a:ea typeface="Calibri" panose="020F0502020204030204" pitchFamily="34" charset="0"/>
              </a:rPr>
              <a:t>20</a:t>
            </a:r>
            <a:r>
              <a:rPr lang="hu-HU" sz="2000" b="1" dirty="0">
                <a:ea typeface="Times New Roman" panose="02020603050405020304" pitchFamily="18" charset="0"/>
              </a:rPr>
              <a:t>–21. sz.: </a:t>
            </a:r>
            <a:r>
              <a:rPr lang="hu-HU" sz="2000" cap="small" dirty="0">
                <a:ea typeface="Calibri" panose="020F0502020204030204" pitchFamily="34" charset="0"/>
              </a:rPr>
              <a:t>Bura László, </a:t>
            </a:r>
            <a:r>
              <a:rPr lang="hu-HU" sz="2000" i="1" dirty="0">
                <a:ea typeface="Calibri" panose="020F0502020204030204" pitchFamily="34" charset="0"/>
              </a:rPr>
              <a:t>Szatmár megye helynevei 1–2.</a:t>
            </a:r>
            <a:r>
              <a:rPr lang="hu-HU" sz="2000" dirty="0">
                <a:ea typeface="Calibri" panose="020F0502020204030204" pitchFamily="34" charset="0"/>
              </a:rPr>
              <a:t> Csíkszereda, Státus Könyvkiadó, 2008.</a:t>
            </a:r>
          </a:p>
        </p:txBody>
      </p:sp>
    </p:spTree>
    <p:extLst>
      <p:ext uri="{BB962C8B-B14F-4D97-AF65-F5344CB8AC3E}">
        <p14:creationId xmlns:p14="http://schemas.microsoft.com/office/powerpoint/2010/main" val="357177230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1121</TotalTime>
  <Words>387</Words>
  <Application>Microsoft Office PowerPoint</Application>
  <PresentationFormat>Diavetítés a képernyőre (4:3 oldalarány)</PresentationFormat>
  <Paragraphs>150</Paragraphs>
  <Slides>12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7" baseType="lpstr">
      <vt:lpstr>Arial</vt:lpstr>
      <vt:lpstr>Calibri</vt:lpstr>
      <vt:lpstr>Georgia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Dr. Tóth Valéria</cp:lastModifiedBy>
  <cp:revision>17</cp:revision>
  <dcterms:created xsi:type="dcterms:W3CDTF">2022-04-21T17:56:47Z</dcterms:created>
  <dcterms:modified xsi:type="dcterms:W3CDTF">2023-10-23T13:06:48Z</dcterms:modified>
</cp:coreProperties>
</file>