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77" r:id="rId4"/>
    <p:sldId id="285" r:id="rId5"/>
    <p:sldId id="286" r:id="rId6"/>
    <p:sldId id="287" r:id="rId7"/>
    <p:sldId id="288" r:id="rId8"/>
    <p:sldId id="290" r:id="rId9"/>
    <p:sldId id="291" r:id="rId10"/>
    <p:sldId id="292" r:id="rId11"/>
    <p:sldId id="293" r:id="rId12"/>
    <p:sldId id="284" r:id="rId13"/>
    <p:sldId id="279" r:id="rId14"/>
    <p:sldId id="280" r:id="rId15"/>
    <p:sldId id="281" r:id="rId16"/>
    <p:sldId id="282" r:id="rId17"/>
    <p:sldId id="283" r:id="rId18"/>
    <p:sldId id="294" r:id="rId19"/>
    <p:sldId id="295" r:id="rId20"/>
    <p:sldId id="296" r:id="rId21"/>
    <p:sldId id="297" r:id="rId22"/>
    <p:sldId id="262" r:id="rId23"/>
    <p:sldId id="260" r:id="rId24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2023. 10. 15.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címszó funkciója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5338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Címszó és helynév-rekonstrukció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a rekonstrukció leginformatívabb adatai az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élőnyelvi helynevek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az erre 		vonatkozó tudásunk sok névhasználói ismeretből tevődik össze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ehhez kapcsolódnak a hozzájuk tartozó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történeti adatok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ból kinyerhető 		információk, amely a névnek a korábbi életére vonatkoznak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módszertanilag kijelöli a helynév-rekonstrukció menetét is, amely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retrospektív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jellegű.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címszó mint metanyelvi keret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rekonstrukció során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névadatokat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és rájuk vonatkozó ismereteket kapcsolunk össze, ilyen értelemben a címszó maga az eljárásnak mintegy a metanyelvi keretét adja.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kikövetkeztetjük a meglévő adatokból, és besoroljuk alá az újonnan 	megismert adatokat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címszómeghatározás tehát a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nyelvészeti elemző munka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fontos összetevője, amely ennek tudományos célrendszerébe illeszkedik bele.</a:t>
            </a:r>
          </a:p>
        </p:txBody>
      </p:sp>
    </p:spTree>
    <p:extLst>
      <p:ext uri="{BB962C8B-B14F-4D97-AF65-F5344CB8AC3E}">
        <p14:creationId xmlns:p14="http://schemas.microsoft.com/office/powerpoint/2010/main" val="1688474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címszó funkciója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5441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nevekkel való foglalkozás jelenti egyrészt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magyar névrendszer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(és így a magyar nyelv) egésze felől való közelítést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 standard névforma ebben az összefüggésben a névrendszer többi 		eleméhez való viszonyításhoz szolgál alapul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egyfajta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metanyelvi standard helynévforma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létrehozását követeli meg: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MNH adatbázis 22. mező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standard meghatározása az egyes,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településenként is elkülönülő névközösségek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által használt névrendszerek felől való megközelítést is igényli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ebben az esetben az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onomasztika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„hasznos tudomány”-ként a helyi 		közösségek névhasználatát kívánja segíteni,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hozzáférhetővé tenni mindenki számára ezeket a neveket,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„visszaadni” a feledésbe merülő neveket névhasználóknak, és az írott szó 	erejével megtartani ezeket a 	használatban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pedig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helyi standard helynévformák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létrehozását jelenti: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 áll a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helynévszótárak </a:t>
            </a: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címszava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ként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és a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térképek névmegírása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ként</a:t>
            </a:r>
          </a:p>
        </p:txBody>
      </p:sp>
    </p:spTree>
    <p:extLst>
      <p:ext uri="{BB962C8B-B14F-4D97-AF65-F5344CB8AC3E}">
        <p14:creationId xmlns:p14="http://schemas.microsoft.com/office/powerpoint/2010/main" val="387253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tájszótárak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5931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ÚMTsz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2.2. A hangalak szempontja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Közös szócikkbe kerülnek azok a változatok, amelyek a címszóvá tett köznyelvi, illetőleg köznyelvi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helyesírású formával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hangalakilag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összefüggnek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tőle való eltéréseik különböző tendenciaszerű hangváltozásokkal (pl. hangrendi átcsapással, hangátvetéssel, elhasonulással), esetleg nem éppen gyakori, vagy egyenesen szokatlan hangcserével ugyan, de levezethetők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pl.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barack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barac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baracka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baraksz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baraszk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palatális és veláris alakpárokat … általában külön szócikkbe soroljuk, csak egyes kivételes … esetekben nem bontjuk szét őket.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népetimológiákat ahhoz a címszóhoz soroljuk, amelyhez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etimológiailag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kapcsolhatók. Így pl. a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belekenyér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adat a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berkenye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címszóhoz ker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közös szócikkbe sorolt változatokra a megfelelő betűrendi helyen minden olyan esetben utalunk, amikor az adat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megtatlálhatóságát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valamilyen okból veszélyeztetve látjuk.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tájszótárak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3845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ÚMTsz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2.4. A szóalkotás szempontja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külön szócikkbe kerülnek az olyan azonos tövekből külön képzőkkel alakult változatok, mint például a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céklál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céklász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cékláz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Ugyanígy az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abároló —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abárló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fötelen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főtlen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típusú alakpárok.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4.1.3. A tulajdonképpeni tájszók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címszavának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megválasztásakor figyelembe vettük a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MTsz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és a regionális tájszótárak hagyományait, valamint azt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EtSz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eljárását. Számításba vesszük továbbá, hogy az előforduló változatok közül melyi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a legelterjedtebb.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99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tájszótárak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425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ÚMTsz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akácos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címszóhoz kapcsolódóan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van utaló címszó: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agácsos</a:t>
            </a:r>
            <a:endParaRPr lang="hu-HU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nincs utaló címszó: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agacsos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agácás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(de van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akácás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(de van 			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agárcás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(de van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agárca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FKnT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akácos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címszóhoz kapcsolódóan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van utaló címszó: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agácás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agácis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agácos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agacsos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agárcás</a:t>
            </a:r>
            <a:endParaRPr lang="hu-HU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nincs utaló címszó: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akácis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</a:t>
            </a:r>
            <a:r>
              <a:rPr lang="hu-H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hu-H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14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tájszótárak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3058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utaló címszóvá emelt formák standardizált alaknak tekinthetők, amelyek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különböznek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fonotaktikai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szerkezetben: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akácás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agárcás</a:t>
            </a:r>
            <a:endParaRPr lang="hu-HU" sz="1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fonémaszerkezetben: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~ g, o ~ i, c ~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</a:t>
            </a:r>
            <a:endParaRPr lang="hu-H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kérdéses a hangtani „levezethetőségük”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egyes standardizált formák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térbeli megoszlás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mutatnak,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mivel pedig a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helynevek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alapsajátossága a helyhez kötöttség, esetükben 	ezeket a formákat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helyi standard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ként foghatjuk fel.</a:t>
            </a:r>
          </a:p>
        </p:txBody>
      </p:sp>
    </p:spTree>
    <p:extLst>
      <p:ext uri="{BB962C8B-B14F-4D97-AF65-F5344CB8AC3E}">
        <p14:creationId xmlns:p14="http://schemas.microsoft.com/office/powerpoint/2010/main" val="3333021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46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tájszótárak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5144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legújabb tájszótárak gyakorlata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Mihályi tájszó- és névtár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2.1.1.  … a címszó a lexikográfiai gyakorlatnak megfelelően a köznyelvivel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lexémaszinten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megegyező esetekben a köznyelvi szó (tehát például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aljabúza: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nyelvjárási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allabuza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ha pedig a tájszónak nincs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lexémaszinten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megfeleő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párja (mint például a nyelvjárási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geggyűget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esetében), akkor a címszó többnyire a tájszó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köznyelviesített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változata, ebben az esetben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geggyelget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Példák a helynévtárból: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Éger: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</a:t>
            </a:r>
            <a:r>
              <a:rPr lang="hu-H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Hosszú: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Hosszi,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Káposztás: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Kábosztás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Páskum: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Páskom</a:t>
            </a: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de: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Belső-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Tölös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Tölösök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Kalotaszegi tájszótár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címszavakban az </a:t>
            </a:r>
            <a:r>
              <a:rPr lang="hu-H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ë-</a:t>
            </a: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is feltünteti</a:t>
            </a:r>
            <a:endParaRPr lang="hu-H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61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727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helynévtárak gyakorlata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49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Nyírbátori járás földrajzi nevei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szócikk élén a név köznyelvi alakja áll.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valódi és az alak szerinti tájszót azonban nem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köznyelviesítettük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Fic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-kút, Hosszú-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mezesi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-dűlő, Téglaszén).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Hasonlóképpen a települések nevének s más tulajdonneveknek a köznyelvitől eltérő alakját sem írtuk át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Fejértai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út, </a:t>
            </a:r>
            <a:r>
              <a:rPr lang="hu-H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Szömöre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-dűlő).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Példák a névtárból: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Berek: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Bereg,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Cselenice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Cselenyice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Debreceni út: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Debrecenyi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út, 	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Keces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Kecces</a:t>
            </a:r>
            <a:endParaRPr lang="hu-H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egész kötetben is meglehetősen kevés hasonló példát, vagyis a címszavazás tekintetében problémás esetet találunk, ez magyarázhatja a probléma elméleti tárgyalásának mellőzését: a lexikográfiai hagyományok és gyakorlati szempontok alapján többnyire az egyes esetek egyedi (többnyire intuitív) megítélése jellemző.</a:t>
            </a: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4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Következtetések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276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 következik az eddigiekből?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nincs követhető lexikográfiai gyakorlat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a tájszótárak szemlélete vegyes szempontokat tükröz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nyelvtörténeti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alapú (hangmegfelelések)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nyelvhasználati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jellegű (elterjedtség)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hagyományokon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alapuló (korábbi szótárak)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egyedi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(intuitív) döntések</a:t>
            </a:r>
          </a:p>
        </p:txBody>
      </p:sp>
    </p:spTree>
    <p:extLst>
      <p:ext uri="{BB962C8B-B14F-4D97-AF65-F5344CB8AC3E}">
        <p14:creationId xmlns:p14="http://schemas.microsoft.com/office/powerpoint/2010/main" val="1568645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Következtetések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5452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MNH eljárásmódja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helyi nyelvhasználat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ból indul ki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nyelvjárási és köznyelvi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formák együttélése esetén: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tkp. a helybeli beszélők elvégezték a standardizálást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csak nyelvjárási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formák használatosak, de a helynevek lexikális összetevői       	azonosíthatók helyben használt köznyelvi megfelelőkkel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ez lehet a standardizálás alapja, de megismerésük esetleges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szólisták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összeállítása: nyelvjárási – standard megfelelések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alapja a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FKnT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a gyűjtők is gyarapíthatják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hang(sor)megfelelési listák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összeállítása (a fenti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lexémamegfelelések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alapján)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fonotaktikai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szerkezetet érintő különbségek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hangmegfelelések: egyedi és együttes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6686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1" y="2060848"/>
            <a:ext cx="54726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Címszómeghatározási kérdések a Magyar Nemzeti Helynévtárban</a:t>
            </a:r>
          </a:p>
          <a:p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Hoffmann István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131841" y="4653136"/>
            <a:ext cx="50461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A Magyar Nemzeti Helynévtár Program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1. Műhelytalálkozója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Síkfőkút, 2023. október 11.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379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Következtetések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3161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Példák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Borockás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barackos (&lt;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borocka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barack)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Nyaras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(?) 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nyáras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Nyáros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(&lt;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nyár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’fafajta’)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Etimológiailag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nem áttetsző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nevek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a helyi formák standardizálása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az egész nyelvterületen jellemző hangtani megfelelések figyelembevétele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pl.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Tapolca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Tapóca</a:t>
            </a:r>
            <a:endParaRPr lang="hu-H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990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25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forrásadatok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435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Kidolgozott szabályzat: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KMHsz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HA.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él mai megfelelője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annak adatsorának részeként fogjuk fel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él megfelelője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KMHsz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.: 	– a mai köznyelvi standardhoz viszonyít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– izolált nevek, névrendszerbeli összefüggések nélkül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MNH: 	– a névrendszer elemeként értelmezhetjük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– közelítés az ún. helyi standardhoz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Pl.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Ireg, Üreg, </a:t>
            </a:r>
            <a:r>
              <a:rPr lang="hu-H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Ürög</a:t>
            </a:r>
            <a:endParaRPr lang="hu-H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03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Problémafelvetés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664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Kommentár az előadás címéhez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címszómeghatározás — standardizálás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gyakorlati — elméleti alapú megközelítés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MNHP műhelytalálkozó módszertani természetű tanácskozás: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Hogyan adjunk címszavakat a szótárban?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Régi vagy új probléma?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Támaszkodhatunk-e előzményekre, kialakult gyakorlatra?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Névtárak, névgyűjtemények majd két évszázad óta készülnek.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Nem jellemző a szótári forma: többnyire (annotált) névlisták.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ilyen a megyei helynévtárak nagy része is (a nevek jelöltje 			szerint elrendezve a névanyagot)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Az első helynévszótárak a Szabolcs-Szatmár megyei gyűjtemények.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80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Problémafelvetés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674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Miért célszerű szótári formát alkalmazni?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mert a lexikon elemei, s ott ez a bevált gyakorlat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mert ez a forma legalkalmasabb a szükséges információk közlésére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vö. a helynevek enciklopédikus jelentése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helynévtárak mint speciális szótárak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szócikkek (névcikkek) a helynevek egyedi (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denotatív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jelentése alapján 	vannak összeállítva: ennek kognitív háttere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Tkp. az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onomasziológiai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(alaki alapú) és a 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szemasziológiai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(jelentés 	alapú) szótárak elveit alkalmazzák egyszerre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az azonos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denotatív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jelentéssel rendelkező összes név kerül egy 			szócikkbe: 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szemasziológiai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elv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azon belül minden egyes névváltozat részletes tárgyalást kap: 			</a:t>
            </a:r>
            <a:r>
              <a:rPr lang="hu-H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onomasziológiai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elv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44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Problémafelvetés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20880" cy="5646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Kétfajta címszó alkalmazása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szócikk élén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álló címszó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utaló címszó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Tkp. minden adathoz tartozik valamilyen címszó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ez a szótárban kevésbé tűnik ki, az ennek alapjául szolgáló MNH 	adatbázisában viszont egyértelműen megjelenik: minden rekordhoz 	tartozik standardizált névforma, vagyis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adatbázisbeli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standard = szótári címszó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Táblanév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 címszók közül a szócikk élére emelt címszó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meghatározásának szempontjai nyelvhasználati alapúak, és viszonylag 	pontosan ki vannak dolgozva	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helynévszótár adatai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444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adatok típusai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ezek meghatározása azért is fontos, mert ennek alapján láthatjuk, hogy 	milyen lexikográfiai párhuzamokat, analógiákat használhatunk döntéseink 	kialakításában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Élőnyelvi adatok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köznyelvi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jellegűek: ezek standardizálásával nincs tkp. feladat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nyelvjárási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jellegűek: figyelembe vehető a nyelvjárási szótárak gyakorlata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Történeti forrásadat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ha összekapcsolhatók mai adatokkal, akkor a fenti eljárások működnek     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ha nincsenek mai megfelelőik, akkor a nyelvtörténeti szótárak, ill. a 		helynévtörténeti szótárak gyakorlata lehet a minta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419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helynévszótár adatai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483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Probléma a lexikográfiai analógiák alkalmazásában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nyelvjárási és az általános nyelvtörténeti szótárak alapvetően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közneveket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dolgoznak fel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szócikkekben különböző területeken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ill. korokban használatos adatokat 	rendelnek közös címszó alá, vagyis hoznak „közös nevezőre”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azaz egyfajta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„általános” magyar nyelvi standard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alá rendelnek (még 	akkor is, ha korá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bbi történeti korokban ilyen standard nem is létezett)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helynevek azonban helyhez kötött,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egyedi </a:t>
            </a: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denotatív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jelentés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 rendelkező nyelvi elemekként alakjukat tekintve aligha egyenlíthetők ki gond nélkül egyfajta általános nyelvi standard formában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pl.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Bakonszeg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és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Gombaszög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településnevek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szög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névelemét nem 	lehet „közös nevezőre” hozni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valójában ezt tudatosítva rögzítették ezeket hivatalos formában eltérő 	módon</a:t>
            </a:r>
          </a:p>
        </p:txBody>
      </p:sp>
    </p:spTree>
    <p:extLst>
      <p:ext uri="{BB962C8B-B14F-4D97-AF65-F5344CB8AC3E}">
        <p14:creationId xmlns:p14="http://schemas.microsoft.com/office/powerpoint/2010/main" val="1989331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252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helynévszótár adatai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573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3. adattípus: </a:t>
            </a: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hatóságilag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megállapított névforma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Csak bizonyos helynévfajtákra vonatkozik:</a:t>
            </a:r>
          </a:p>
          <a:p>
            <a:pPr algn="just">
              <a:lnSpc>
                <a:spcPct val="107000"/>
              </a:lnSpc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településnevek</a:t>
            </a:r>
          </a:p>
          <a:p>
            <a:pPr algn="just">
              <a:lnSpc>
                <a:spcPct val="107000"/>
              </a:lnSpc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közterületi nevek</a:t>
            </a:r>
          </a:p>
          <a:p>
            <a:pPr algn="just">
              <a:lnSpc>
                <a:spcPct val="107000"/>
              </a:lnSpc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(telekkönyvi vagy kataszteri nevek)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Közös vonásuk, hogy erősen hatnak a névhasználatra, noha használatuk csak bizonyos kommunikációs helyzetekben (dokumentumokban) kötelező.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Ezek tkp.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kodifikált névformák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nak tekinthetők, vagyis standardizált nyelvi formák: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 MNH így tekinthet rájuk: (elvileg) elfogadjuk standardként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standardizálás (címszómegállapítás) feladatát tehát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csupán 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nyelvjárási névváltozatok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és 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történeti forrásadatok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		vonatkozóan kell elvégezni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nem érinti viszont az eleve standard jellegű, hatósági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a helyben 			használatos köznyelvivel azonos névformákat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193749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738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címszó funkciója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755576" y="987890"/>
            <a:ext cx="7992888" cy="444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Vagyis: Mire való a címszó?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Kifejezi az adatok egy bizonyos körének az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összetartozását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kapcsolatát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ezt alapvetően a helynév </a:t>
            </a:r>
            <a:r>
              <a:rPr lang="hu-HU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denotatív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jelentése jelöli ki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ennek azonossága esetében a helynév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alaki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(lexikális-morfológiai) 			jellegzetességei (egyezései és eltérései) is figyelembe veendők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– de emellett tekintettel kell lenni a név (köznévi és tulajdonnévi)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lexikális 		elemeinek a köznyelvben való egyező vagy eltérő használatára is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címszó meghatározása az adatok egymáshoz való viszonyításán, a köztük lévő kapcsolatok keresésén alapul,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vagyis a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helynév-rekonstrukciós eljárás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részének tekintendő</a:t>
            </a:r>
            <a:endParaRPr lang="hu-H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648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2018</TotalTime>
  <Words>1879</Words>
  <Application>Microsoft Office PowerPoint</Application>
  <PresentationFormat>Diavetítés a képernyőre (4:3 oldalarány)</PresentationFormat>
  <Paragraphs>199</Paragraphs>
  <Slides>23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8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Tóth Valéria</cp:lastModifiedBy>
  <cp:revision>30</cp:revision>
  <cp:lastPrinted>2023-10-10T18:59:25Z</cp:lastPrinted>
  <dcterms:created xsi:type="dcterms:W3CDTF">2022-04-21T17:56:47Z</dcterms:created>
  <dcterms:modified xsi:type="dcterms:W3CDTF">2023-10-15T15:16:06Z</dcterms:modified>
</cp:coreProperties>
</file>