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4" r:id="rId4"/>
    <p:sldId id="261" r:id="rId5"/>
    <p:sldId id="259" r:id="rId6"/>
    <p:sldId id="266" r:id="rId7"/>
    <p:sldId id="281" r:id="rId8"/>
    <p:sldId id="267" r:id="rId9"/>
    <p:sldId id="269" r:id="rId10"/>
    <p:sldId id="271" r:id="rId11"/>
    <p:sldId id="270" r:id="rId12"/>
    <p:sldId id="272" r:id="rId13"/>
    <p:sldId id="273" r:id="rId14"/>
    <p:sldId id="274" r:id="rId15"/>
    <p:sldId id="275" r:id="rId16"/>
    <p:sldId id="276" r:id="rId17"/>
    <p:sldId id="277" r:id="rId18"/>
    <p:sldId id="278" r:id="rId19"/>
    <p:sldId id="279" r:id="rId20"/>
    <p:sldId id="280" r:id="rId21"/>
    <p:sldId id="282" r:id="rId22"/>
    <p:sldId id="283" r:id="rId23"/>
    <p:sldId id="284" r:id="rId24"/>
    <p:sldId id="285" r:id="rId25"/>
    <p:sldId id="286" r:id="rId26"/>
    <p:sldId id="287" r:id="rId27"/>
    <p:sldId id="288" r:id="rId28"/>
    <p:sldId id="325" r:id="rId29"/>
    <p:sldId id="289" r:id="rId30"/>
    <p:sldId id="290" r:id="rId31"/>
    <p:sldId id="291" r:id="rId32"/>
    <p:sldId id="296" r:id="rId33"/>
    <p:sldId id="295" r:id="rId34"/>
    <p:sldId id="297" r:id="rId35"/>
    <p:sldId id="298" r:id="rId36"/>
    <p:sldId id="299" r:id="rId37"/>
    <p:sldId id="294" r:id="rId38"/>
    <p:sldId id="293" r:id="rId39"/>
    <p:sldId id="292" r:id="rId40"/>
    <p:sldId id="300" r:id="rId41"/>
    <p:sldId id="309" r:id="rId42"/>
    <p:sldId id="308" r:id="rId43"/>
    <p:sldId id="307" r:id="rId44"/>
    <p:sldId id="306" r:id="rId45"/>
    <p:sldId id="305" r:id="rId46"/>
    <p:sldId id="304" r:id="rId47"/>
    <p:sldId id="303" r:id="rId48"/>
    <p:sldId id="302" r:id="rId49"/>
    <p:sldId id="314" r:id="rId50"/>
    <p:sldId id="313" r:id="rId51"/>
    <p:sldId id="312" r:id="rId52"/>
    <p:sldId id="311" r:id="rId53"/>
    <p:sldId id="310" r:id="rId54"/>
    <p:sldId id="301" r:id="rId55"/>
    <p:sldId id="315" r:id="rId56"/>
    <p:sldId id="316" r:id="rId57"/>
    <p:sldId id="317" r:id="rId58"/>
    <p:sldId id="318" r:id="rId59"/>
    <p:sldId id="319" r:id="rId60"/>
    <p:sldId id="320" r:id="rId61"/>
    <p:sldId id="321" r:id="rId6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6" d="100"/>
          <a:sy n="86" d="100"/>
        </p:scale>
        <p:origin x="4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50.34965" units="1/cm"/>
          <inkml:channelProperty channel="Y" name="resolution" value="50.27933" units="1/cm"/>
          <inkml:channelProperty channel="T" name="resolution" value="1" units="1/dev"/>
        </inkml:channelProperties>
      </inkml:inkSource>
      <inkml:timestamp xml:id="ts0" timeString="2023-10-11T04:38:16.19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0,'31'0'172,"61"0"-172,30 31 16,0-31-16,31 0 15,-30 0-15,-62 0 16,-30 0 0,-1 0 62,62 30-78,-31-30 15,31 0-15,-31 0 16,1 0-16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DF0EB128-5E15-4656-A4B7-DA4BCF537CA2}" type="datetimeFigureOut">
              <a:rPr lang="hu-HU" smtClean="0"/>
              <a:t>2023. 10. 16.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356238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F0EB128-5E15-4656-A4B7-DA4BCF537CA2}" type="datetimeFigureOut">
              <a:rPr lang="hu-HU" smtClean="0"/>
              <a:t>2023. 10. 16.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410671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F0EB128-5E15-4656-A4B7-DA4BCF537CA2}" type="datetimeFigureOut">
              <a:rPr lang="hu-HU" smtClean="0"/>
              <a:t>2023. 10. 16.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9704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F0EB128-5E15-4656-A4B7-DA4BCF537CA2}" type="datetimeFigureOut">
              <a:rPr lang="hu-HU" smtClean="0"/>
              <a:t>2023. 10. 16.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71593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F0EB128-5E15-4656-A4B7-DA4BCF537CA2}" type="datetimeFigureOut">
              <a:rPr lang="hu-HU" smtClean="0"/>
              <a:t>2023. 10. 16.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351273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DF0EB128-5E15-4656-A4B7-DA4BCF537CA2}" type="datetimeFigureOut">
              <a:rPr lang="hu-HU" smtClean="0"/>
              <a:t>2023. 10. 16.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200155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DF0EB128-5E15-4656-A4B7-DA4BCF537CA2}" type="datetimeFigureOut">
              <a:rPr lang="hu-HU" smtClean="0"/>
              <a:t>2023. 10. 16.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15816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DF0EB128-5E15-4656-A4B7-DA4BCF537CA2}" type="datetimeFigureOut">
              <a:rPr lang="hu-HU" smtClean="0"/>
              <a:t>2023. 10. 16.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79876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F0EB128-5E15-4656-A4B7-DA4BCF537CA2}" type="datetimeFigureOut">
              <a:rPr lang="hu-HU" smtClean="0"/>
              <a:t>2023. 10. 16.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425464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DF0EB128-5E15-4656-A4B7-DA4BCF537CA2}" type="datetimeFigureOut">
              <a:rPr lang="hu-HU" smtClean="0"/>
              <a:t>2023. 10. 16.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98778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DF0EB128-5E15-4656-A4B7-DA4BCF537CA2}" type="datetimeFigureOut">
              <a:rPr lang="hu-HU" smtClean="0"/>
              <a:t>2023. 10. 16.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3412E00-2988-4846-A615-E4283AD51F38}" type="slidenum">
              <a:rPr lang="hu-HU" smtClean="0"/>
              <a:t>‹#›</a:t>
            </a:fld>
            <a:endParaRPr lang="hu-HU"/>
          </a:p>
        </p:txBody>
      </p:sp>
    </p:spTree>
    <p:extLst>
      <p:ext uri="{BB962C8B-B14F-4D97-AF65-F5344CB8AC3E}">
        <p14:creationId xmlns:p14="http://schemas.microsoft.com/office/powerpoint/2010/main" val="172287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EB128-5E15-4656-A4B7-DA4BCF537CA2}" type="datetimeFigureOut">
              <a:rPr lang="hu-HU" smtClean="0"/>
              <a:t>2023. 10. 16.</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12E00-2988-4846-A615-E4283AD51F38}" type="slidenum">
              <a:rPr lang="hu-HU" smtClean="0"/>
              <a:t>‹#›</a:t>
            </a:fld>
            <a:endParaRPr lang="hu-HU"/>
          </a:p>
        </p:txBody>
      </p:sp>
    </p:spTree>
    <p:extLst>
      <p:ext uri="{BB962C8B-B14F-4D97-AF65-F5344CB8AC3E}">
        <p14:creationId xmlns:p14="http://schemas.microsoft.com/office/powerpoint/2010/main" val="125693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customXml" Target="../ink/ink1.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emf"/></Relationships>
</file>

<file path=ppt/slides/_rels/slide4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4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5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90101" y="1948628"/>
            <a:ext cx="9144000" cy="2387600"/>
          </a:xfrm>
        </p:spPr>
        <p:txBody>
          <a:bodyPr>
            <a:normAutofit fontScale="90000"/>
          </a:bodyPr>
          <a:lstStyle/>
          <a:p>
            <a:r>
              <a:rPr lang="hu-HU" b="1" dirty="0">
                <a:latin typeface="Times New Roman" panose="02020603050405020304" pitchFamily="18" charset="0"/>
                <a:cs typeface="Times New Roman" panose="02020603050405020304" pitchFamily="18" charset="0"/>
              </a:rPr>
              <a:t>Településnevek adatolásának kérdései</a:t>
            </a:r>
            <a:br>
              <a:rPr lang="hu-HU" dirty="0">
                <a:latin typeface="Times New Roman" panose="02020603050405020304" pitchFamily="18" charset="0"/>
                <a:cs typeface="Times New Roman" panose="02020603050405020304" pitchFamily="18" charset="0"/>
              </a:rPr>
            </a:br>
            <a:endParaRPr lang="hu-HU" dirty="0">
              <a:latin typeface="Times New Roman" panose="02020603050405020304" pitchFamily="18" charset="0"/>
              <a:cs typeface="Times New Roman" panose="02020603050405020304" pitchFamily="18" charset="0"/>
            </a:endParaRPr>
          </a:p>
        </p:txBody>
      </p:sp>
      <p:sp>
        <p:nvSpPr>
          <p:cNvPr id="3" name="Alcím 2"/>
          <p:cNvSpPr>
            <a:spLocks noGrp="1"/>
          </p:cNvSpPr>
          <p:nvPr>
            <p:ph type="subTitle" idx="1"/>
          </p:nvPr>
        </p:nvSpPr>
        <p:spPr>
          <a:xfrm>
            <a:off x="1766371" y="4659657"/>
            <a:ext cx="9144000" cy="1655762"/>
          </a:xfrm>
        </p:spPr>
        <p:txBody>
          <a:bodyPr>
            <a:normAutofit/>
          </a:bodyPr>
          <a:lstStyle/>
          <a:p>
            <a:pPr algn="r"/>
            <a:r>
              <a:rPr lang="hu-HU" dirty="0">
                <a:latin typeface="Times New Roman" panose="02020603050405020304" pitchFamily="18" charset="0"/>
                <a:cs typeface="Times New Roman" panose="02020603050405020304" pitchFamily="18" charset="0"/>
              </a:rPr>
              <a:t>Készítette: Kocán Béla</a:t>
            </a:r>
          </a:p>
          <a:p>
            <a:pPr algn="r"/>
            <a:r>
              <a:rPr lang="hu-HU" dirty="0" err="1">
                <a:latin typeface="Times New Roman" panose="02020603050405020304" pitchFamily="18" charset="0"/>
                <a:cs typeface="Times New Roman" panose="02020603050405020304" pitchFamily="18" charset="0"/>
              </a:rPr>
              <a:t>Síkfőkút</a:t>
            </a:r>
            <a:r>
              <a:rPr lang="hu-HU" dirty="0">
                <a:latin typeface="Times New Roman" panose="02020603050405020304" pitchFamily="18" charset="0"/>
                <a:cs typeface="Times New Roman" panose="02020603050405020304" pitchFamily="18" charset="0"/>
              </a:rPr>
              <a:t>, 2023. okt. 12.</a:t>
            </a:r>
          </a:p>
          <a:p>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541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1.1. Történeti földrajzok és helynévszótárak</a:t>
            </a:r>
            <a:endParaRPr lang="hu-HU" sz="3200" dirty="0"/>
          </a:p>
        </p:txBody>
      </p:sp>
      <p:pic>
        <p:nvPicPr>
          <p:cNvPr id="5" name="Kép 4"/>
          <p:cNvPicPr/>
          <p:nvPr/>
        </p:nvPicPr>
        <p:blipFill rotWithShape="1">
          <a:blip r:embed="rId2">
            <a:extLst>
              <a:ext uri="{28A0092B-C50C-407E-A947-70E740481C1C}">
                <a14:useLocalDpi xmlns:a14="http://schemas.microsoft.com/office/drawing/2010/main" val="0"/>
              </a:ext>
            </a:extLst>
          </a:blip>
          <a:srcRect t="54523" b="16504"/>
          <a:stretch/>
        </p:blipFill>
        <p:spPr bwMode="auto">
          <a:xfrm>
            <a:off x="2780049" y="2252341"/>
            <a:ext cx="6125378" cy="2269475"/>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2780049" y="5083470"/>
            <a:ext cx="5398016" cy="27148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Vár(i), Bereg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KMHsz</a:t>
            </a:r>
            <a:r>
              <a:rPr lang="hu-HU" dirty="0">
                <a:latin typeface="Times New Roman" panose="02020603050405020304" pitchFamily="18" charset="0"/>
                <a:ea typeface="Times New Roman" panose="02020603050405020304" pitchFamily="18" charset="0"/>
              </a:rPr>
              <a:t>. 1: 294)</a:t>
            </a:r>
          </a:p>
        </p:txBody>
      </p:sp>
    </p:spTree>
    <p:extLst>
      <p:ext uri="{BB962C8B-B14F-4D97-AF65-F5344CB8AC3E}">
        <p14:creationId xmlns:p14="http://schemas.microsoft.com/office/powerpoint/2010/main" val="272352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1.1. Történeti földrajzok és helynévszótárak</a:t>
            </a:r>
            <a:endParaRPr lang="hu-HU" sz="3200" dirty="0"/>
          </a:p>
        </p:txBody>
      </p:sp>
      <p:pic>
        <p:nvPicPr>
          <p:cNvPr id="4" name="Kép 3"/>
          <p:cNvPicPr/>
          <p:nvPr/>
        </p:nvPicPr>
        <p:blipFill>
          <a:blip r:embed="rId2">
            <a:extLst>
              <a:ext uri="{28A0092B-C50C-407E-A947-70E740481C1C}">
                <a14:useLocalDpi xmlns:a14="http://schemas.microsoft.com/office/drawing/2010/main" val="0"/>
              </a:ext>
            </a:extLst>
          </a:blip>
          <a:srcRect/>
          <a:stretch>
            <a:fillRect/>
          </a:stretch>
        </p:blipFill>
        <p:spPr bwMode="auto">
          <a:xfrm>
            <a:off x="925417" y="2225408"/>
            <a:ext cx="4889032" cy="2425664"/>
          </a:xfrm>
          <a:prstGeom prst="rect">
            <a:avLst/>
          </a:prstGeom>
          <a:noFill/>
          <a:ln>
            <a:noFill/>
          </a:ln>
        </p:spPr>
      </p:pic>
      <p:pic>
        <p:nvPicPr>
          <p:cNvPr id="5" name="Kép 4"/>
          <p:cNvPicPr/>
          <p:nvPr/>
        </p:nvPicPr>
        <p:blipFill>
          <a:blip r:embed="rId3">
            <a:extLst>
              <a:ext uri="{28A0092B-C50C-407E-A947-70E740481C1C}">
                <a14:useLocalDpi xmlns:a14="http://schemas.microsoft.com/office/drawing/2010/main" val="0"/>
              </a:ext>
            </a:extLst>
          </a:blip>
          <a:srcRect/>
          <a:stretch>
            <a:fillRect/>
          </a:stretch>
        </p:blipFill>
        <p:spPr bwMode="auto">
          <a:xfrm>
            <a:off x="6393957" y="2384402"/>
            <a:ext cx="5120172" cy="1923193"/>
          </a:xfrm>
          <a:prstGeom prst="rect">
            <a:avLst/>
          </a:prstGeom>
          <a:noFill/>
          <a:ln>
            <a:noFill/>
          </a:ln>
        </p:spPr>
      </p:pic>
      <p:sp>
        <p:nvSpPr>
          <p:cNvPr id="6" name="Téglalap 5"/>
          <p:cNvSpPr/>
          <p:nvPr/>
        </p:nvSpPr>
        <p:spPr>
          <a:xfrm>
            <a:off x="755624" y="5273127"/>
            <a:ext cx="475681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Vári, Bereg megye</a:t>
            </a:r>
            <a:r>
              <a:rPr lang="hu-HU" dirty="0">
                <a:latin typeface="Times New Roman" panose="02020603050405020304" pitchFamily="18" charset="0"/>
                <a:ea typeface="Times New Roman" panose="02020603050405020304" pitchFamily="18" charset="0"/>
              </a:rPr>
              <a:t> (Forrás: Cs. 1: 412)</a:t>
            </a:r>
          </a:p>
        </p:txBody>
      </p:sp>
      <p:sp>
        <p:nvSpPr>
          <p:cNvPr id="7" name="Téglalap 6"/>
          <p:cNvSpPr/>
          <p:nvPr/>
        </p:nvSpPr>
        <p:spPr>
          <a:xfrm>
            <a:off x="6547705" y="5273126"/>
            <a:ext cx="4966424"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Úrhida, Fejér megye</a:t>
            </a:r>
            <a:r>
              <a:rPr lang="hu-HU" dirty="0">
                <a:latin typeface="Times New Roman" panose="02020603050405020304" pitchFamily="18" charset="0"/>
                <a:ea typeface="Times New Roman" panose="02020603050405020304" pitchFamily="18" charset="0"/>
              </a:rPr>
              <a:t> (Forrás: Cs. 3: 355)</a:t>
            </a:r>
          </a:p>
        </p:txBody>
      </p:sp>
    </p:spTree>
    <p:extLst>
      <p:ext uri="{BB962C8B-B14F-4D97-AF65-F5344CB8AC3E}">
        <p14:creationId xmlns:p14="http://schemas.microsoft.com/office/powerpoint/2010/main" val="3584663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1.1. Történeti földrajzok és helynévszótárak</a:t>
            </a:r>
            <a:endParaRPr lang="hu-HU" sz="3200" dirty="0"/>
          </a:p>
        </p:txBody>
      </p:sp>
      <p:pic>
        <p:nvPicPr>
          <p:cNvPr id="8" name="Kép 7"/>
          <p:cNvPicPr/>
          <p:nvPr/>
        </p:nvPicPr>
        <p:blipFill>
          <a:blip r:embed="rId2">
            <a:extLst>
              <a:ext uri="{28A0092B-C50C-407E-A947-70E740481C1C}">
                <a14:useLocalDpi xmlns:a14="http://schemas.microsoft.com/office/drawing/2010/main" val="0"/>
              </a:ext>
            </a:extLst>
          </a:blip>
          <a:srcRect/>
          <a:stretch>
            <a:fillRect/>
          </a:stretch>
        </p:blipFill>
        <p:spPr bwMode="auto">
          <a:xfrm>
            <a:off x="1156969" y="2324560"/>
            <a:ext cx="4803156" cy="2170322"/>
          </a:xfrm>
          <a:prstGeom prst="rect">
            <a:avLst/>
          </a:prstGeom>
          <a:noFill/>
          <a:ln>
            <a:noFill/>
          </a:ln>
        </p:spPr>
      </p:pic>
      <p:pic>
        <p:nvPicPr>
          <p:cNvPr id="9" name="Kép 8"/>
          <p:cNvPicPr/>
          <p:nvPr/>
        </p:nvPicPr>
        <p:blipFill>
          <a:blip r:embed="rId3">
            <a:extLst>
              <a:ext uri="{28A0092B-C50C-407E-A947-70E740481C1C}">
                <a14:useLocalDpi xmlns:a14="http://schemas.microsoft.com/office/drawing/2010/main" val="0"/>
              </a:ext>
            </a:extLst>
          </a:blip>
          <a:srcRect/>
          <a:stretch>
            <a:fillRect/>
          </a:stretch>
        </p:blipFill>
        <p:spPr bwMode="auto">
          <a:xfrm>
            <a:off x="6599104" y="2324560"/>
            <a:ext cx="4666561" cy="1299990"/>
          </a:xfrm>
          <a:prstGeom prst="rect">
            <a:avLst/>
          </a:prstGeom>
          <a:noFill/>
          <a:ln>
            <a:noFill/>
          </a:ln>
        </p:spPr>
      </p:pic>
      <p:sp>
        <p:nvSpPr>
          <p:cNvPr id="11" name="Téglalap 10"/>
          <p:cNvSpPr/>
          <p:nvPr/>
        </p:nvSpPr>
        <p:spPr>
          <a:xfrm>
            <a:off x="495758" y="5008190"/>
            <a:ext cx="5244029"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10.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Batár, Ugocsa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Cs. 1: 355)</a:t>
            </a:r>
          </a:p>
        </p:txBody>
      </p:sp>
      <p:sp>
        <p:nvSpPr>
          <p:cNvPr id="7" name="Téglalap 6"/>
          <p:cNvSpPr/>
          <p:nvPr/>
        </p:nvSpPr>
        <p:spPr>
          <a:xfrm>
            <a:off x="7006725" y="5008190"/>
            <a:ext cx="3666781"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11.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Csedreg</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Cs. 1: 355)</a:t>
            </a:r>
          </a:p>
        </p:txBody>
      </p:sp>
    </p:spTree>
    <p:extLst>
      <p:ext uri="{BB962C8B-B14F-4D97-AF65-F5344CB8AC3E}">
        <p14:creationId xmlns:p14="http://schemas.microsoft.com/office/powerpoint/2010/main" val="206856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1.2. Megyei monográfiák</a:t>
            </a:r>
            <a:endParaRPr lang="hu-HU" sz="3200" dirty="0"/>
          </a:p>
        </p:txBody>
      </p:sp>
      <p:pic>
        <p:nvPicPr>
          <p:cNvPr id="4" name="Tartalom helye 3"/>
          <p:cNvPicPr>
            <a:picLocks noGrp="1"/>
          </p:cNvPicPr>
          <p:nvPr>
            <p:ph idx="1"/>
          </p:nvPr>
        </p:nvPicPr>
        <p:blipFill rotWithShape="1">
          <a:blip r:embed="rId2">
            <a:extLst>
              <a:ext uri="{28A0092B-C50C-407E-A947-70E740481C1C}">
                <a14:useLocalDpi xmlns:a14="http://schemas.microsoft.com/office/drawing/2010/main" val="0"/>
              </a:ext>
            </a:extLst>
          </a:blip>
          <a:srcRect l="4201" t="6939" r="6866" b="627"/>
          <a:stretch/>
        </p:blipFill>
        <p:spPr bwMode="auto">
          <a:xfrm>
            <a:off x="1333041" y="1690688"/>
            <a:ext cx="4118723" cy="4137235"/>
          </a:xfrm>
          <a:prstGeom prst="rect">
            <a:avLst/>
          </a:prstGeom>
          <a:noFill/>
          <a:ln>
            <a:noFill/>
          </a:ln>
          <a:extLst>
            <a:ext uri="{53640926-AAD7-44D8-BBD7-CCE9431645EC}">
              <a14:shadowObscured xmlns:a14="http://schemas.microsoft.com/office/drawing/2010/main"/>
            </a:ext>
          </a:extLst>
        </p:spPr>
      </p:pic>
      <p:sp>
        <p:nvSpPr>
          <p:cNvPr id="5" name="Téglalap 4"/>
          <p:cNvSpPr/>
          <p:nvPr/>
        </p:nvSpPr>
        <p:spPr>
          <a:xfrm>
            <a:off x="927432" y="6059452"/>
            <a:ext cx="4929939"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12.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Csepe</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(Forrás: Sz.</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311)</a:t>
            </a:r>
          </a:p>
        </p:txBody>
      </p:sp>
      <p:pic>
        <p:nvPicPr>
          <p:cNvPr id="6" name="Kép 5"/>
          <p:cNvPicPr/>
          <p:nvPr/>
        </p:nvPicPr>
        <p:blipFill>
          <a:blip r:embed="rId3">
            <a:extLst>
              <a:ext uri="{28A0092B-C50C-407E-A947-70E740481C1C}">
                <a14:useLocalDpi xmlns:a14="http://schemas.microsoft.com/office/drawing/2010/main" val="0"/>
              </a:ext>
            </a:extLst>
          </a:blip>
          <a:srcRect/>
          <a:stretch>
            <a:fillRect/>
          </a:stretch>
        </p:blipFill>
        <p:spPr bwMode="auto">
          <a:xfrm>
            <a:off x="7017745" y="1776604"/>
            <a:ext cx="4258937" cy="1982701"/>
          </a:xfrm>
          <a:prstGeom prst="rect">
            <a:avLst/>
          </a:prstGeom>
          <a:noFill/>
          <a:ln>
            <a:noFill/>
          </a:ln>
        </p:spPr>
      </p:pic>
      <p:sp>
        <p:nvSpPr>
          <p:cNvPr id="7" name="Téglalap 6"/>
          <p:cNvSpPr/>
          <p:nvPr/>
        </p:nvSpPr>
        <p:spPr>
          <a:xfrm>
            <a:off x="6665337" y="6059453"/>
            <a:ext cx="4746172"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13.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Akli</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(Forrás: Sz.</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308)</a:t>
            </a:r>
          </a:p>
        </p:txBody>
      </p:sp>
    </p:spTree>
    <p:extLst>
      <p:ext uri="{BB962C8B-B14F-4D97-AF65-F5344CB8AC3E}">
        <p14:creationId xmlns:p14="http://schemas.microsoft.com/office/powerpoint/2010/main" val="391426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1.2. Megyei monográfiák</a:t>
            </a:r>
            <a:endParaRPr lang="hu-HU" sz="3200" dirty="0"/>
          </a:p>
        </p:txBody>
      </p:sp>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2708" y="2054456"/>
            <a:ext cx="5205201" cy="3136142"/>
          </a:xfrm>
          <a:prstGeom prst="rect">
            <a:avLst/>
          </a:prstGeom>
          <a:noFill/>
          <a:ln>
            <a:noFill/>
          </a:ln>
        </p:spPr>
      </p:pic>
      <p:sp>
        <p:nvSpPr>
          <p:cNvPr id="5" name="Téglalap 4"/>
          <p:cNvSpPr/>
          <p:nvPr/>
        </p:nvSpPr>
        <p:spPr>
          <a:xfrm>
            <a:off x="637308" y="5413536"/>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14.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Magasmart, Szatmár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cap="small" dirty="0">
                <a:latin typeface="Times New Roman" panose="02020603050405020304" pitchFamily="18" charset="0"/>
                <a:ea typeface="Calibri" panose="020F0502020204030204" pitchFamily="34" charset="0"/>
              </a:rPr>
              <a:t>Németh</a:t>
            </a:r>
            <a:r>
              <a:rPr lang="hu-HU" dirty="0">
                <a:latin typeface="Times New Roman" panose="02020603050405020304" pitchFamily="18" charset="0"/>
                <a:ea typeface="Times New Roman" panose="02020603050405020304" pitchFamily="18" charset="0"/>
              </a:rPr>
              <a:t> 2008:</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286)</a:t>
            </a:r>
          </a:p>
        </p:txBody>
      </p:sp>
      <p:pic>
        <p:nvPicPr>
          <p:cNvPr id="6" name="Kép 5"/>
          <p:cNvPicPr/>
          <p:nvPr/>
        </p:nvPicPr>
        <p:blipFill>
          <a:blip r:embed="rId3">
            <a:extLst>
              <a:ext uri="{28A0092B-C50C-407E-A947-70E740481C1C}">
                <a14:useLocalDpi xmlns:a14="http://schemas.microsoft.com/office/drawing/2010/main" val="0"/>
              </a:ext>
            </a:extLst>
          </a:blip>
          <a:srcRect/>
          <a:stretch>
            <a:fillRect/>
          </a:stretch>
        </p:blipFill>
        <p:spPr bwMode="auto">
          <a:xfrm>
            <a:off x="6851865" y="2054456"/>
            <a:ext cx="4501935" cy="2312929"/>
          </a:xfrm>
          <a:prstGeom prst="rect">
            <a:avLst/>
          </a:prstGeom>
          <a:noFill/>
          <a:ln>
            <a:noFill/>
          </a:ln>
        </p:spPr>
      </p:pic>
      <p:sp>
        <p:nvSpPr>
          <p:cNvPr id="7" name="Téglalap 6"/>
          <p:cNvSpPr/>
          <p:nvPr/>
        </p:nvSpPr>
        <p:spPr>
          <a:xfrm>
            <a:off x="6301224" y="5607178"/>
            <a:ext cx="5566910"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15.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Inám</a:t>
            </a:r>
            <a:r>
              <a:rPr lang="hu-HU" i="1" dirty="0">
                <a:latin typeface="Times New Roman" panose="02020603050405020304" pitchFamily="18" charset="0"/>
                <a:ea typeface="Times New Roman" panose="02020603050405020304" pitchFamily="18" charset="0"/>
              </a:rPr>
              <a:t>, Hont megye</a:t>
            </a:r>
            <a:r>
              <a:rPr lang="hu-HU" dirty="0">
                <a:latin typeface="Times New Roman" panose="02020603050405020304" pitchFamily="18" charset="0"/>
                <a:ea typeface="Times New Roman" panose="02020603050405020304" pitchFamily="18" charset="0"/>
              </a:rPr>
              <a:t> (Forrás: Bakács</a:t>
            </a:r>
            <a:r>
              <a:rPr lang="hu-HU" cap="small" dirty="0">
                <a:latin typeface="Times New Roman" panose="02020603050405020304" pitchFamily="18" charset="0"/>
                <a:ea typeface="Times New Roman" panose="02020603050405020304" pitchFamily="18" charset="0"/>
              </a:rPr>
              <a:t> 1971</a:t>
            </a:r>
            <a:r>
              <a:rPr lang="hu-HU" dirty="0">
                <a:latin typeface="Times New Roman" panose="02020603050405020304" pitchFamily="18" charset="0"/>
                <a:ea typeface="Times New Roman" panose="02020603050405020304" pitchFamily="18" charset="0"/>
              </a:rPr>
              <a:t>: 128)</a:t>
            </a:r>
          </a:p>
        </p:txBody>
      </p:sp>
    </p:spTree>
    <p:extLst>
      <p:ext uri="{BB962C8B-B14F-4D97-AF65-F5344CB8AC3E}">
        <p14:creationId xmlns:p14="http://schemas.microsoft.com/office/powerpoint/2010/main" val="365361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1.2. Megyei monográfiák</a:t>
            </a:r>
            <a:endParaRPr lang="hu-HU" sz="3200" dirty="0"/>
          </a:p>
        </p:txBody>
      </p:sp>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51729"/>
            <a:ext cx="6144491" cy="4055605"/>
          </a:xfrm>
          <a:prstGeom prst="rect">
            <a:avLst/>
          </a:prstGeom>
          <a:noFill/>
          <a:ln>
            <a:noFill/>
          </a:ln>
        </p:spPr>
      </p:pic>
      <p:pic>
        <p:nvPicPr>
          <p:cNvPr id="5" name="Kép 4"/>
          <p:cNvPicPr/>
          <p:nvPr/>
        </p:nvPicPr>
        <p:blipFill>
          <a:blip r:embed="rId3">
            <a:extLst>
              <a:ext uri="{28A0092B-C50C-407E-A947-70E740481C1C}">
                <a14:useLocalDpi xmlns:a14="http://schemas.microsoft.com/office/drawing/2010/main" val="0"/>
              </a:ext>
            </a:extLst>
          </a:blip>
          <a:srcRect/>
          <a:stretch>
            <a:fillRect/>
          </a:stretch>
        </p:blipFill>
        <p:spPr bwMode="auto">
          <a:xfrm>
            <a:off x="7697354" y="1651729"/>
            <a:ext cx="3894667" cy="2610230"/>
          </a:xfrm>
          <a:prstGeom prst="rect">
            <a:avLst/>
          </a:prstGeom>
          <a:noFill/>
          <a:ln>
            <a:noFill/>
          </a:ln>
        </p:spPr>
      </p:pic>
      <p:sp>
        <p:nvSpPr>
          <p:cNvPr id="6" name="Téglalap 5"/>
          <p:cNvSpPr/>
          <p:nvPr/>
        </p:nvSpPr>
        <p:spPr>
          <a:xfrm>
            <a:off x="1292121" y="5835088"/>
            <a:ext cx="4861588"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16.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Begé</a:t>
            </a:r>
            <a:r>
              <a:rPr lang="hu-HU" i="1" dirty="0">
                <a:latin typeface="Times New Roman" panose="02020603050405020304" pitchFamily="18" charset="0"/>
                <a:ea typeface="Times New Roman" panose="02020603050405020304" pitchFamily="18" charset="0"/>
              </a:rPr>
              <a:t>(c)s, Bihar megye</a:t>
            </a:r>
            <a:r>
              <a:rPr lang="hu-HU" dirty="0">
                <a:latin typeface="Times New Roman" panose="02020603050405020304" pitchFamily="18" charset="0"/>
                <a:ea typeface="Times New Roman" panose="02020603050405020304" pitchFamily="18" charset="0"/>
              </a:rPr>
              <a:t> (Forrás: J.</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208)</a:t>
            </a:r>
          </a:p>
        </p:txBody>
      </p:sp>
      <p:sp>
        <p:nvSpPr>
          <p:cNvPr id="8" name="Téglalap 7"/>
          <p:cNvSpPr/>
          <p:nvPr/>
        </p:nvSpPr>
        <p:spPr>
          <a:xfrm>
            <a:off x="6629400" y="5751731"/>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17.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Begé</a:t>
            </a:r>
            <a:r>
              <a:rPr lang="hu-HU" i="1" dirty="0">
                <a:latin typeface="Times New Roman" panose="02020603050405020304" pitchFamily="18" charset="0"/>
                <a:ea typeface="Times New Roman" panose="02020603050405020304" pitchFamily="18" charset="0"/>
              </a:rPr>
              <a:t>(c)s, Bihar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Rácz A. 2007/2022: 46)</a:t>
            </a:r>
          </a:p>
        </p:txBody>
      </p:sp>
    </p:spTree>
    <p:extLst>
      <p:ext uri="{BB962C8B-B14F-4D97-AF65-F5344CB8AC3E}">
        <p14:creationId xmlns:p14="http://schemas.microsoft.com/office/powerpoint/2010/main" val="416071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1.2. Megyei monográfiák</a:t>
            </a:r>
            <a:endParaRPr lang="hu-HU" sz="3200" dirty="0"/>
          </a:p>
        </p:txBody>
      </p:sp>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1518" y="1861849"/>
            <a:ext cx="4572000" cy="3855905"/>
          </a:xfrm>
          <a:prstGeom prst="rect">
            <a:avLst/>
          </a:prstGeom>
          <a:noFill/>
          <a:ln>
            <a:noFill/>
          </a:ln>
        </p:spPr>
      </p:pic>
      <p:sp>
        <p:nvSpPr>
          <p:cNvPr id="5" name="Téglalap 4"/>
          <p:cNvSpPr/>
          <p:nvPr/>
        </p:nvSpPr>
        <p:spPr>
          <a:xfrm>
            <a:off x="370119" y="6110208"/>
            <a:ext cx="5814797"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18.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Rákos, Bereg megye</a:t>
            </a:r>
            <a:r>
              <a:rPr lang="hu-HU" dirty="0">
                <a:latin typeface="Times New Roman" panose="02020603050405020304" pitchFamily="18" charset="0"/>
                <a:ea typeface="Times New Roman" panose="02020603050405020304" pitchFamily="18" charset="0"/>
              </a:rPr>
              <a:t> (Forrás: </a:t>
            </a:r>
            <a:r>
              <a:rPr lang="hu-HU" dirty="0">
                <a:solidFill>
                  <a:srgbClr val="000000"/>
                </a:solidFill>
                <a:latin typeface="Times New Roman" panose="02020603050405020304" pitchFamily="18" charset="0"/>
                <a:ea typeface="Times New Roman" panose="02020603050405020304" pitchFamily="18" charset="0"/>
              </a:rPr>
              <a:t>Lehoczky 3/2: 673</a:t>
            </a:r>
            <a:r>
              <a:rPr lang="hu-HU" dirty="0">
                <a:latin typeface="Times New Roman" panose="02020603050405020304" pitchFamily="18" charset="0"/>
                <a:ea typeface="Times New Roman" panose="02020603050405020304" pitchFamily="18" charset="0"/>
              </a:rPr>
              <a:t>)</a:t>
            </a:r>
          </a:p>
        </p:txBody>
      </p:sp>
      <p:pic>
        <p:nvPicPr>
          <p:cNvPr id="6" name="Kép 5"/>
          <p:cNvPicPr/>
          <p:nvPr/>
        </p:nvPicPr>
        <p:blipFill>
          <a:blip r:embed="rId3">
            <a:extLst>
              <a:ext uri="{28A0092B-C50C-407E-A947-70E740481C1C}">
                <a14:useLocalDpi xmlns:a14="http://schemas.microsoft.com/office/drawing/2010/main" val="0"/>
              </a:ext>
            </a:extLst>
          </a:blip>
          <a:srcRect/>
          <a:stretch>
            <a:fillRect/>
          </a:stretch>
        </p:blipFill>
        <p:spPr bwMode="auto">
          <a:xfrm>
            <a:off x="6401128" y="1370111"/>
            <a:ext cx="4697180" cy="3139809"/>
          </a:xfrm>
          <a:prstGeom prst="rect">
            <a:avLst/>
          </a:prstGeom>
          <a:noFill/>
          <a:ln>
            <a:noFill/>
          </a:ln>
        </p:spPr>
      </p:pic>
      <p:pic>
        <p:nvPicPr>
          <p:cNvPr id="7" name="Kép 6"/>
          <p:cNvPicPr/>
          <p:nvPr/>
        </p:nvPicPr>
        <p:blipFill>
          <a:blip r:embed="rId4">
            <a:extLst>
              <a:ext uri="{28A0092B-C50C-407E-A947-70E740481C1C}">
                <a14:useLocalDpi xmlns:a14="http://schemas.microsoft.com/office/drawing/2010/main" val="0"/>
              </a:ext>
            </a:extLst>
          </a:blip>
          <a:srcRect/>
          <a:stretch>
            <a:fillRect/>
          </a:stretch>
        </p:blipFill>
        <p:spPr bwMode="auto">
          <a:xfrm>
            <a:off x="6533166" y="4509920"/>
            <a:ext cx="4565142" cy="903384"/>
          </a:xfrm>
          <a:prstGeom prst="rect">
            <a:avLst/>
          </a:prstGeom>
          <a:noFill/>
          <a:ln>
            <a:noFill/>
          </a:ln>
        </p:spPr>
      </p:pic>
      <p:sp>
        <p:nvSpPr>
          <p:cNvPr id="8" name="Téglalap 7"/>
          <p:cNvSpPr/>
          <p:nvPr/>
        </p:nvSpPr>
        <p:spPr>
          <a:xfrm>
            <a:off x="5767737" y="5787042"/>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19.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Rákos, Bereg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Sebestyén </a:t>
            </a:r>
            <a:r>
              <a:rPr lang="hu-HU" cap="small" dirty="0">
                <a:latin typeface="Times New Roman" panose="02020603050405020304" pitchFamily="18" charset="0"/>
                <a:ea typeface="Times New Roman" panose="02020603050405020304" pitchFamily="18" charset="0"/>
              </a:rPr>
              <a:t>2020</a:t>
            </a:r>
            <a:r>
              <a:rPr lang="hu-HU" dirty="0">
                <a:latin typeface="Times New Roman" panose="02020603050405020304" pitchFamily="18" charset="0"/>
                <a:ea typeface="Times New Roman" panose="02020603050405020304" pitchFamily="18" charset="0"/>
              </a:rPr>
              <a:t>: 362–363)</a:t>
            </a:r>
          </a:p>
        </p:txBody>
      </p:sp>
      <mc:AlternateContent xmlns:mc="http://schemas.openxmlformats.org/markup-compatibility/2006" xmlns:p14="http://schemas.microsoft.com/office/powerpoint/2010/main">
        <mc:Choice Requires="p14">
          <p:contentPart p14:bwMode="auto" r:id="rId5">
            <p14:nvContentPartPr>
              <p14:cNvPr id="3" name="Szabadkéz 2"/>
              <p14:cNvContentPartPr/>
              <p14:nvPr/>
            </p14:nvContentPartPr>
            <p14:xfrm>
              <a:off x="3569383" y="4175410"/>
              <a:ext cx="408240" cy="24120"/>
            </p14:xfrm>
          </p:contentPart>
        </mc:Choice>
        <mc:Fallback xmlns="">
          <p:pic>
            <p:nvPicPr>
              <p:cNvPr id="3" name="Szabadkéz 2"/>
              <p:cNvPicPr/>
              <p:nvPr/>
            </p:nvPicPr>
            <p:blipFill>
              <a:blip r:embed="rId6"/>
              <a:stretch>
                <a:fillRect/>
              </a:stretch>
            </p:blipFill>
            <p:spPr>
              <a:xfrm>
                <a:off x="3521503" y="4079290"/>
                <a:ext cx="504000" cy="216360"/>
              </a:xfrm>
              <a:prstGeom prst="rect">
                <a:avLst/>
              </a:prstGeom>
            </p:spPr>
          </p:pic>
        </mc:Fallback>
      </mc:AlternateContent>
    </p:spTree>
    <p:extLst>
      <p:ext uri="{BB962C8B-B14F-4D97-AF65-F5344CB8AC3E}">
        <p14:creationId xmlns:p14="http://schemas.microsoft.com/office/powerpoint/2010/main" val="1310184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1.2. Megyei monográfiák</a:t>
            </a:r>
            <a:endParaRPr lang="hu-HU" sz="3200" dirty="0"/>
          </a:p>
        </p:txBody>
      </p:sp>
      <p:pic>
        <p:nvPicPr>
          <p:cNvPr id="4" name="Kép 3"/>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8560"/>
            <a:ext cx="4263528" cy="2210097"/>
          </a:xfrm>
          <a:prstGeom prst="rect">
            <a:avLst/>
          </a:prstGeom>
          <a:noFill/>
          <a:ln>
            <a:noFill/>
          </a:ln>
        </p:spPr>
      </p:pic>
      <p:sp>
        <p:nvSpPr>
          <p:cNvPr id="7" name="Téglalap 6"/>
          <p:cNvSpPr/>
          <p:nvPr/>
        </p:nvSpPr>
        <p:spPr>
          <a:xfrm>
            <a:off x="528810" y="5226344"/>
            <a:ext cx="4770304" cy="645792"/>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20.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Széleslonka</a:t>
            </a:r>
            <a:r>
              <a:rPr lang="hu-HU" i="1" dirty="0">
                <a:latin typeface="Times New Roman" panose="02020603050405020304" pitchFamily="18" charset="0"/>
                <a:ea typeface="Times New Roman" panose="02020603050405020304" pitchFamily="18" charset="0"/>
              </a:rPr>
              <a:t>, Máramaros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Bélay</a:t>
            </a:r>
            <a:r>
              <a:rPr lang="hu-HU" dirty="0">
                <a:latin typeface="Times New Roman" panose="02020603050405020304" pitchFamily="18" charset="0"/>
                <a:ea typeface="Times New Roman" panose="02020603050405020304" pitchFamily="18" charset="0"/>
              </a:rPr>
              <a:t> 1943: 195)</a:t>
            </a:r>
          </a:p>
        </p:txBody>
      </p:sp>
      <p:pic>
        <p:nvPicPr>
          <p:cNvPr id="9" name="Kép 8"/>
          <p:cNvPicPr/>
          <p:nvPr/>
        </p:nvPicPr>
        <p:blipFill>
          <a:blip r:embed="rId3">
            <a:extLst>
              <a:ext uri="{28A0092B-C50C-407E-A947-70E740481C1C}">
                <a14:useLocalDpi xmlns:a14="http://schemas.microsoft.com/office/drawing/2010/main" val="0"/>
              </a:ext>
            </a:extLst>
          </a:blip>
          <a:srcRect/>
          <a:stretch>
            <a:fillRect/>
          </a:stretch>
        </p:blipFill>
        <p:spPr bwMode="auto">
          <a:xfrm>
            <a:off x="6533002" y="698022"/>
            <a:ext cx="4460521" cy="1091903"/>
          </a:xfrm>
          <a:prstGeom prst="rect">
            <a:avLst/>
          </a:prstGeom>
          <a:noFill/>
          <a:ln>
            <a:noFill/>
          </a:ln>
        </p:spPr>
      </p:pic>
      <p:pic>
        <p:nvPicPr>
          <p:cNvPr id="10" name="Kép 9"/>
          <p:cNvPicPr/>
          <p:nvPr/>
        </p:nvPicPr>
        <p:blipFill>
          <a:blip r:embed="rId4">
            <a:extLst>
              <a:ext uri="{28A0092B-C50C-407E-A947-70E740481C1C}">
                <a14:useLocalDpi xmlns:a14="http://schemas.microsoft.com/office/drawing/2010/main" val="0"/>
              </a:ext>
            </a:extLst>
          </a:blip>
          <a:srcRect/>
          <a:stretch>
            <a:fillRect/>
          </a:stretch>
        </p:blipFill>
        <p:spPr bwMode="auto">
          <a:xfrm>
            <a:off x="6676222" y="2428560"/>
            <a:ext cx="4395729" cy="3731614"/>
          </a:xfrm>
          <a:prstGeom prst="rect">
            <a:avLst/>
          </a:prstGeom>
          <a:noFill/>
          <a:ln>
            <a:noFill/>
          </a:ln>
        </p:spPr>
      </p:pic>
      <p:sp>
        <p:nvSpPr>
          <p:cNvPr id="12" name="Téglalap 11"/>
          <p:cNvSpPr/>
          <p:nvPr/>
        </p:nvSpPr>
        <p:spPr>
          <a:xfrm>
            <a:off x="6092101" y="1682992"/>
            <a:ext cx="4901422"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x.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Károly 4:</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XXVI)</a:t>
            </a:r>
          </a:p>
        </p:txBody>
      </p:sp>
      <p:sp>
        <p:nvSpPr>
          <p:cNvPr id="13" name="Téglalap 12"/>
          <p:cNvSpPr/>
          <p:nvPr/>
        </p:nvSpPr>
        <p:spPr>
          <a:xfrm>
            <a:off x="5895108" y="6060937"/>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a:t>
            </a:r>
            <a:r>
              <a:rPr lang="hu-HU" i="1" dirty="0" err="1">
                <a:latin typeface="Times New Roman" panose="02020603050405020304" pitchFamily="18" charset="0"/>
                <a:ea typeface="Times New Roman" panose="02020603050405020304" pitchFamily="18" charset="0"/>
              </a:rPr>
              <a:t>Kajmáti</a:t>
            </a:r>
            <a:r>
              <a:rPr lang="hu-HU" i="1" dirty="0">
                <a:latin typeface="Times New Roman" panose="02020603050405020304" pitchFamily="18" charset="0"/>
                <a:ea typeface="Times New Roman" panose="02020603050405020304" pitchFamily="18" charset="0"/>
              </a:rPr>
              <a:t>,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Károly 4:</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266)</a:t>
            </a:r>
          </a:p>
        </p:txBody>
      </p:sp>
    </p:spTree>
    <p:extLst>
      <p:ext uri="{BB962C8B-B14F-4D97-AF65-F5344CB8AC3E}">
        <p14:creationId xmlns:p14="http://schemas.microsoft.com/office/powerpoint/2010/main" val="409684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1.3. Történeti helységnévtárak</a:t>
            </a:r>
          </a:p>
        </p:txBody>
      </p:sp>
      <p:pic>
        <p:nvPicPr>
          <p:cNvPr id="4" name="Kép 3" descr="C:\Users\user\Downloads\20231003_071338.jpg"/>
          <p:cNvPicPr/>
          <p:nvPr/>
        </p:nvPicPr>
        <p:blipFill rotWithShape="1">
          <a:blip r:embed="rId2" cstate="print">
            <a:extLst>
              <a:ext uri="{28A0092B-C50C-407E-A947-70E740481C1C}">
                <a14:useLocalDpi xmlns:a14="http://schemas.microsoft.com/office/drawing/2010/main" val="0"/>
              </a:ext>
            </a:extLst>
          </a:blip>
          <a:srcRect t="39438" b="2167"/>
          <a:stretch/>
        </p:blipFill>
        <p:spPr bwMode="auto">
          <a:xfrm>
            <a:off x="1051201" y="1889748"/>
            <a:ext cx="4732655" cy="2594117"/>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838200" y="5291931"/>
            <a:ext cx="5257800"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Ilonokújfalu, Ugocsa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ComMarmUg</a:t>
            </a:r>
            <a:r>
              <a:rPr lang="hu-HU" dirty="0">
                <a:latin typeface="Times New Roman" panose="02020603050405020304" pitchFamily="18" charset="0"/>
                <a:ea typeface="Times New Roman" panose="02020603050405020304" pitchFamily="18" charset="0"/>
              </a:rPr>
              <a:t>.</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199)</a:t>
            </a:r>
          </a:p>
        </p:txBody>
      </p:sp>
      <p:pic>
        <p:nvPicPr>
          <p:cNvPr id="7" name="Kép 6"/>
          <p:cNvPicPr/>
          <p:nvPr/>
        </p:nvPicPr>
        <p:blipFill>
          <a:blip r:embed="rId3"/>
          <a:stretch>
            <a:fillRect/>
          </a:stretch>
        </p:blipFill>
        <p:spPr>
          <a:xfrm>
            <a:off x="6495852" y="1789840"/>
            <a:ext cx="4576100" cy="2958430"/>
          </a:xfrm>
          <a:prstGeom prst="rect">
            <a:avLst/>
          </a:prstGeom>
        </p:spPr>
      </p:pic>
      <p:sp>
        <p:nvSpPr>
          <p:cNvPr id="8" name="Téglalap 7"/>
          <p:cNvSpPr/>
          <p:nvPr/>
        </p:nvSpPr>
        <p:spPr>
          <a:xfrm>
            <a:off x="7130815" y="5430431"/>
            <a:ext cx="3577005" cy="684803"/>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23.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Csedreg</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EH.)</a:t>
            </a:r>
          </a:p>
        </p:txBody>
      </p:sp>
    </p:spTree>
    <p:extLst>
      <p:ext uri="{BB962C8B-B14F-4D97-AF65-F5344CB8AC3E}">
        <p14:creationId xmlns:p14="http://schemas.microsoft.com/office/powerpoint/2010/main" val="392238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1.4. Egyéb speciális munkák </a:t>
            </a:r>
            <a:endParaRPr lang="hu-HU" sz="3200" dirty="0"/>
          </a:p>
        </p:txBody>
      </p:sp>
      <p:pic>
        <p:nvPicPr>
          <p:cNvPr id="4" name="Kép 3" descr="C:\Users\user\Downloads\20231002_144213.jpg"/>
          <p:cNvPicPr/>
          <p:nvPr/>
        </p:nvPicPr>
        <p:blipFill rotWithShape="1">
          <a:blip r:embed="rId2" cstate="print">
            <a:extLst>
              <a:ext uri="{28A0092B-C50C-407E-A947-70E740481C1C}">
                <a14:useLocalDpi xmlns:a14="http://schemas.microsoft.com/office/drawing/2010/main" val="0"/>
              </a:ext>
            </a:extLst>
          </a:blip>
          <a:srcRect l="4644" t="4112" r="6808" b="65161"/>
          <a:stretch/>
        </p:blipFill>
        <p:spPr bwMode="auto">
          <a:xfrm>
            <a:off x="1103138" y="1690687"/>
            <a:ext cx="3766317" cy="3707577"/>
          </a:xfrm>
          <a:prstGeom prst="rect">
            <a:avLst/>
          </a:prstGeom>
          <a:noFill/>
          <a:ln>
            <a:noFill/>
          </a:ln>
          <a:extLst>
            <a:ext uri="{53640926-AAD7-44D8-BBD7-CCE9431645EC}">
              <a14:shadowObscured xmlns:a14="http://schemas.microsoft.com/office/drawing/2010/main"/>
            </a:ext>
          </a:extLst>
        </p:spPr>
      </p:pic>
      <p:sp>
        <p:nvSpPr>
          <p:cNvPr id="5" name="Téglalap 4"/>
          <p:cNvSpPr/>
          <p:nvPr/>
        </p:nvSpPr>
        <p:spPr>
          <a:xfrm>
            <a:off x="551426" y="5731973"/>
            <a:ext cx="4615485"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24.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Lámkerék</a:t>
            </a:r>
            <a:r>
              <a:rPr lang="hu-HU" i="1" dirty="0">
                <a:latin typeface="Times New Roman" panose="02020603050405020304" pitchFamily="18" charset="0"/>
                <a:ea typeface="Times New Roman" panose="02020603050405020304" pitchFamily="18" charset="0"/>
              </a:rPr>
              <a:t>, Szeben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Kniezsa</a:t>
            </a:r>
            <a:r>
              <a:rPr lang="hu-HU" dirty="0">
                <a:latin typeface="Times New Roman" panose="02020603050405020304" pitchFamily="18" charset="0"/>
                <a:ea typeface="Times New Roman" panose="02020603050405020304" pitchFamily="18" charset="0"/>
              </a:rPr>
              <a:t> 1943–1944/2001: 159)</a:t>
            </a:r>
          </a:p>
        </p:txBody>
      </p:sp>
      <p:pic>
        <p:nvPicPr>
          <p:cNvPr id="6" name="Kép 5"/>
          <p:cNvPicPr/>
          <p:nvPr/>
        </p:nvPicPr>
        <p:blipFill rotWithShape="1">
          <a:blip r:embed="rId3">
            <a:extLst>
              <a:ext uri="{28A0092B-C50C-407E-A947-70E740481C1C}">
                <a14:useLocalDpi xmlns:a14="http://schemas.microsoft.com/office/drawing/2010/main" val="0"/>
              </a:ext>
            </a:extLst>
          </a:blip>
          <a:srcRect b="5073"/>
          <a:stretch/>
        </p:blipFill>
        <p:spPr bwMode="auto">
          <a:xfrm>
            <a:off x="5343181" y="2906330"/>
            <a:ext cx="6010619" cy="959201"/>
          </a:xfrm>
          <a:prstGeom prst="rect">
            <a:avLst/>
          </a:prstGeom>
          <a:noFill/>
          <a:ln>
            <a:noFill/>
          </a:ln>
          <a:extLst>
            <a:ext uri="{53640926-AAD7-44D8-BBD7-CCE9431645EC}">
              <a14:shadowObscured xmlns:a14="http://schemas.microsoft.com/office/drawing/2010/main"/>
            </a:ext>
          </a:extLst>
        </p:spPr>
      </p:pic>
      <p:sp>
        <p:nvSpPr>
          <p:cNvPr id="8" name="Téglalap 7"/>
          <p:cNvSpPr/>
          <p:nvPr/>
        </p:nvSpPr>
        <p:spPr>
          <a:xfrm>
            <a:off x="5257800" y="4235058"/>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Nevetlenfalu, Ugocsa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Kázmér 1970: 140)</a:t>
            </a:r>
          </a:p>
        </p:txBody>
      </p:sp>
    </p:spTree>
    <p:extLst>
      <p:ext uri="{BB962C8B-B14F-4D97-AF65-F5344CB8AC3E}">
        <p14:creationId xmlns:p14="http://schemas.microsoft.com/office/powerpoint/2010/main" val="418577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12772" y="5737494"/>
            <a:ext cx="9848163" cy="793214"/>
          </a:xfrm>
        </p:spPr>
        <p:txBody>
          <a:bodyPr>
            <a:noAutofit/>
          </a:bodyPr>
          <a:lstStyle/>
          <a:p>
            <a:pPr algn="ctr"/>
            <a:r>
              <a:rPr lang="hu-HU" sz="1800" b="1" dirty="0">
                <a:latin typeface="Times New Roman" panose="02020603050405020304" pitchFamily="18" charset="0"/>
                <a:cs typeface="Times New Roman" panose="02020603050405020304" pitchFamily="18" charset="0"/>
              </a:rPr>
              <a:t>1. ábra.</a:t>
            </a:r>
            <a:r>
              <a:rPr lang="hu-HU" sz="1800" dirty="0">
                <a:latin typeface="Times New Roman" panose="02020603050405020304" pitchFamily="18" charset="0"/>
                <a:cs typeface="Times New Roman" panose="02020603050405020304" pitchFamily="18" charset="0"/>
              </a:rPr>
              <a:t> </a:t>
            </a:r>
            <a:r>
              <a:rPr lang="hu-HU" sz="1800" i="1" dirty="0">
                <a:latin typeface="Times New Roman" panose="02020603050405020304" pitchFamily="18" charset="0"/>
                <a:cs typeface="Times New Roman" panose="02020603050405020304" pitchFamily="18" charset="0"/>
              </a:rPr>
              <a:t>Szőlős</a:t>
            </a:r>
            <a:r>
              <a:rPr lang="hu-HU" sz="1800" dirty="0">
                <a:latin typeface="Times New Roman" panose="02020603050405020304" pitchFamily="18" charset="0"/>
                <a:cs typeface="Times New Roman" panose="02020603050405020304" pitchFamily="18" charset="0"/>
              </a:rPr>
              <a:t> (Forrás: </a:t>
            </a:r>
            <a:r>
              <a:rPr lang="hu-HU" sz="1800" dirty="0" err="1">
                <a:latin typeface="Times New Roman" panose="02020603050405020304" pitchFamily="18" charset="0"/>
                <a:cs typeface="Times New Roman" panose="02020603050405020304" pitchFamily="18" charset="0"/>
              </a:rPr>
              <a:t>EKFT</a:t>
            </a:r>
            <a:r>
              <a:rPr lang="hu-HU" sz="1800" dirty="0">
                <a:latin typeface="Times New Roman" panose="02020603050405020304" pitchFamily="18" charset="0"/>
                <a:cs typeface="Times New Roman" panose="02020603050405020304" pitchFamily="18" charset="0"/>
              </a:rPr>
              <a:t>.)</a:t>
            </a:r>
            <a:br>
              <a:rPr lang="hu-HU" sz="1800" dirty="0">
                <a:latin typeface="Times New Roman" panose="02020603050405020304" pitchFamily="18" charset="0"/>
                <a:cs typeface="Times New Roman" panose="02020603050405020304" pitchFamily="18" charset="0"/>
              </a:rPr>
            </a:br>
            <a:endParaRPr lang="hu-HU" sz="1800" dirty="0">
              <a:latin typeface="Times New Roman" panose="02020603050405020304" pitchFamily="18" charset="0"/>
              <a:cs typeface="Times New Roman" panose="02020603050405020304" pitchFamily="18" charset="0"/>
            </a:endParaRPr>
          </a:p>
        </p:txBody>
      </p:sp>
      <p:pic>
        <p:nvPicPr>
          <p:cNvPr id="2050" name="Kép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305" y="618552"/>
            <a:ext cx="7425368" cy="49796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9" name="Rectangle 4"/>
          <p:cNvSpPr>
            <a:spLocks noChangeArrowheads="1"/>
          </p:cNvSpPr>
          <p:nvPr/>
        </p:nvSpPr>
        <p:spPr bwMode="auto">
          <a:xfrm>
            <a:off x="0" y="495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hu-HU"/>
          </a:p>
        </p:txBody>
      </p:sp>
      <p:sp>
        <p:nvSpPr>
          <p:cNvPr id="10" name="Rectangle 6"/>
          <p:cNvSpPr>
            <a:spLocks noChangeArrowheads="1"/>
          </p:cNvSpPr>
          <p:nvPr/>
        </p:nvSpPr>
        <p:spPr bwMode="auto">
          <a:xfrm>
            <a:off x="0" y="3295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3882170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2. Középmagyar kor </a:t>
            </a:r>
            <a:endParaRPr lang="hu-HU"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838200" y="2189182"/>
            <a:ext cx="10515600" cy="4351338"/>
          </a:xfrm>
        </p:spPr>
        <p:txBody>
          <a:bodyPr/>
          <a:lstStyle/>
          <a:p>
            <a:pPr marL="0" indent="0">
              <a:lnSpc>
                <a:spcPct val="150000"/>
              </a:lnSpc>
              <a:buNone/>
            </a:pPr>
            <a:r>
              <a:rPr lang="hu-HU" b="1" dirty="0">
                <a:latin typeface="Times New Roman" panose="02020603050405020304" pitchFamily="18" charset="0"/>
                <a:cs typeface="Times New Roman" panose="02020603050405020304" pitchFamily="18" charset="0"/>
              </a:rPr>
              <a:t>2.1. Térképek</a:t>
            </a:r>
          </a:p>
          <a:p>
            <a:pPr marL="0" indent="0">
              <a:lnSpc>
                <a:spcPct val="150000"/>
              </a:lnSpc>
              <a:buNone/>
            </a:pPr>
            <a:r>
              <a:rPr lang="hu-HU" b="1" dirty="0">
                <a:latin typeface="Times New Roman" panose="02020603050405020304" pitchFamily="18" charset="0"/>
                <a:cs typeface="Times New Roman" panose="02020603050405020304" pitchFamily="18" charset="0"/>
              </a:rPr>
              <a:t>2.2. Adóösszeírások és országleírások</a:t>
            </a:r>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44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br>
              <a:rPr lang="hu-HU" sz="3200" b="1" dirty="0">
                <a:latin typeface="Times New Roman" panose="02020603050405020304" pitchFamily="18" charset="0"/>
                <a:cs typeface="Times New Roman" panose="02020603050405020304" pitchFamily="18" charset="0"/>
              </a:rPr>
            </a:br>
            <a:endParaRPr lang="hu-HU" sz="3200" dirty="0"/>
          </a:p>
        </p:txBody>
      </p:sp>
      <p:pic>
        <p:nvPicPr>
          <p:cNvPr id="4" name="Tartalom helye 3"/>
          <p:cNvPicPr>
            <a:picLocks noGrp="1"/>
          </p:cNvPicPr>
          <p:nvPr>
            <p:ph idx="1"/>
          </p:nvPr>
        </p:nvPicPr>
        <p:blipFill>
          <a:blip r:embed="rId2"/>
          <a:stretch>
            <a:fillRect/>
          </a:stretch>
        </p:blipFill>
        <p:spPr>
          <a:xfrm>
            <a:off x="6323682" y="1368424"/>
            <a:ext cx="4699027" cy="4351338"/>
          </a:xfrm>
          <a:prstGeom prst="rect">
            <a:avLst/>
          </a:prstGeom>
        </p:spPr>
      </p:pic>
      <p:sp>
        <p:nvSpPr>
          <p:cNvPr id="5" name="Téglalap 4"/>
          <p:cNvSpPr/>
          <p:nvPr/>
        </p:nvSpPr>
        <p:spPr>
          <a:xfrm>
            <a:off x="2721166" y="5974005"/>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Lázár-térkép ~ Tabula Hungariae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T1</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1528)</a:t>
            </a:r>
          </a:p>
        </p:txBody>
      </p:sp>
      <p:pic>
        <p:nvPicPr>
          <p:cNvPr id="6" name="Kép 5"/>
          <p:cNvPicPr/>
          <p:nvPr/>
        </p:nvPicPr>
        <p:blipFill>
          <a:blip r:embed="rId3"/>
          <a:stretch>
            <a:fillRect/>
          </a:stretch>
        </p:blipFill>
        <p:spPr>
          <a:xfrm>
            <a:off x="1021772" y="1368424"/>
            <a:ext cx="4563780" cy="4351338"/>
          </a:xfrm>
          <a:prstGeom prst="rect">
            <a:avLst/>
          </a:prstGeom>
        </p:spPr>
      </p:pic>
    </p:spTree>
    <p:extLst>
      <p:ext uri="{BB962C8B-B14F-4D97-AF65-F5344CB8AC3E}">
        <p14:creationId xmlns:p14="http://schemas.microsoft.com/office/powerpoint/2010/main" val="3527350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endParaRPr lang="hu-HU" sz="3200" dirty="0"/>
          </a:p>
        </p:txBody>
      </p:sp>
      <p:pic>
        <p:nvPicPr>
          <p:cNvPr id="4" name="Tartalom helye 3"/>
          <p:cNvPicPr>
            <a:picLocks noGrp="1"/>
          </p:cNvPicPr>
          <p:nvPr>
            <p:ph idx="1"/>
          </p:nvPr>
        </p:nvPicPr>
        <p:blipFill>
          <a:blip r:embed="rId2"/>
          <a:stretch>
            <a:fillRect/>
          </a:stretch>
        </p:blipFill>
        <p:spPr>
          <a:xfrm>
            <a:off x="838200" y="1482851"/>
            <a:ext cx="5121925" cy="4351338"/>
          </a:xfrm>
          <a:prstGeom prst="rect">
            <a:avLst/>
          </a:prstGeom>
        </p:spPr>
      </p:pic>
      <p:sp>
        <p:nvSpPr>
          <p:cNvPr id="5" name="Téglalap 4"/>
          <p:cNvSpPr/>
          <p:nvPr/>
        </p:nvSpPr>
        <p:spPr>
          <a:xfrm>
            <a:off x="3048000" y="6056008"/>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27.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Magyar Királyság térképe ~ Hungariae </a:t>
            </a:r>
            <a:r>
              <a:rPr lang="hu-HU" i="1" dirty="0" err="1">
                <a:latin typeface="Times New Roman" panose="02020603050405020304" pitchFamily="18" charset="0"/>
                <a:ea typeface="Times New Roman" panose="02020603050405020304" pitchFamily="18" charset="0"/>
              </a:rPr>
              <a:t>Descriptio</a:t>
            </a:r>
            <a:r>
              <a:rPr lang="hu-HU" i="1" dirty="0">
                <a:latin typeface="Times New Roman" panose="02020603050405020304" pitchFamily="18" charset="0"/>
                <a:ea typeface="Times New Roman" panose="02020603050405020304" pitchFamily="18" charset="0"/>
              </a:rPr>
              <a:t> </a:t>
            </a:r>
            <a:br>
              <a:rPr lang="hu-HU" i="1"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T2</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1556)</a:t>
            </a:r>
          </a:p>
        </p:txBody>
      </p:sp>
      <p:pic>
        <p:nvPicPr>
          <p:cNvPr id="6" name="Kép 5"/>
          <p:cNvPicPr/>
          <p:nvPr/>
        </p:nvPicPr>
        <p:blipFill>
          <a:blip r:embed="rId3"/>
          <a:stretch>
            <a:fillRect/>
          </a:stretch>
        </p:blipFill>
        <p:spPr>
          <a:xfrm>
            <a:off x="6618423" y="1482851"/>
            <a:ext cx="5051154" cy="4351338"/>
          </a:xfrm>
          <a:prstGeom prst="rect">
            <a:avLst/>
          </a:prstGeom>
        </p:spPr>
      </p:pic>
    </p:spTree>
    <p:extLst>
      <p:ext uri="{BB962C8B-B14F-4D97-AF65-F5344CB8AC3E}">
        <p14:creationId xmlns:p14="http://schemas.microsoft.com/office/powerpoint/2010/main" val="107550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endParaRPr lang="hu-HU" sz="3200" dirty="0"/>
          </a:p>
        </p:txBody>
      </p:sp>
      <p:pic>
        <p:nvPicPr>
          <p:cNvPr id="5" name="Kép 4"/>
          <p:cNvPicPr/>
          <p:nvPr/>
        </p:nvPicPr>
        <p:blipFill>
          <a:blip r:embed="rId2"/>
          <a:stretch>
            <a:fillRect/>
          </a:stretch>
        </p:blipFill>
        <p:spPr>
          <a:xfrm>
            <a:off x="6257580" y="1355075"/>
            <a:ext cx="4616067" cy="4164376"/>
          </a:xfrm>
          <a:prstGeom prst="rect">
            <a:avLst/>
          </a:prstGeom>
        </p:spPr>
      </p:pic>
      <p:sp>
        <p:nvSpPr>
          <p:cNvPr id="6" name="Téglalap 5"/>
          <p:cNvSpPr/>
          <p:nvPr/>
        </p:nvSpPr>
        <p:spPr>
          <a:xfrm>
            <a:off x="4135175" y="5975825"/>
            <a:ext cx="3339760" cy="684803"/>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Magyarország-térkép</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T3</a:t>
            </a:r>
            <a:r>
              <a:rPr lang="hu-HU" dirty="0">
                <a:latin typeface="Times New Roman" panose="02020603050405020304" pitchFamily="18" charset="0"/>
                <a:ea typeface="Times New Roman" panose="02020603050405020304" pitchFamily="18" charset="0"/>
              </a:rPr>
              <a:t> 1664)</a:t>
            </a:r>
          </a:p>
        </p:txBody>
      </p:sp>
      <p:pic>
        <p:nvPicPr>
          <p:cNvPr id="7" name="Kép 6"/>
          <p:cNvPicPr/>
          <p:nvPr/>
        </p:nvPicPr>
        <p:blipFill>
          <a:blip r:embed="rId3"/>
          <a:stretch>
            <a:fillRect/>
          </a:stretch>
        </p:blipFill>
        <p:spPr>
          <a:xfrm>
            <a:off x="1039090" y="1355075"/>
            <a:ext cx="4590529" cy="4164376"/>
          </a:xfrm>
          <a:prstGeom prst="rect">
            <a:avLst/>
          </a:prstGeom>
        </p:spPr>
      </p:pic>
    </p:spTree>
    <p:extLst>
      <p:ext uri="{BB962C8B-B14F-4D97-AF65-F5344CB8AC3E}">
        <p14:creationId xmlns:p14="http://schemas.microsoft.com/office/powerpoint/2010/main" val="644460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endParaRPr lang="hu-HU" sz="3200" dirty="0"/>
          </a:p>
        </p:txBody>
      </p:sp>
      <p:pic>
        <p:nvPicPr>
          <p:cNvPr id="4" name="Kép 3"/>
          <p:cNvPicPr/>
          <p:nvPr/>
        </p:nvPicPr>
        <p:blipFill>
          <a:blip r:embed="rId2"/>
          <a:stretch>
            <a:fillRect/>
          </a:stretch>
        </p:blipFill>
        <p:spPr>
          <a:xfrm>
            <a:off x="838200" y="1690688"/>
            <a:ext cx="4758369" cy="4005032"/>
          </a:xfrm>
          <a:prstGeom prst="rect">
            <a:avLst/>
          </a:prstGeom>
        </p:spPr>
      </p:pic>
      <p:sp>
        <p:nvSpPr>
          <p:cNvPr id="6" name="Téglalap 5"/>
          <p:cNvSpPr/>
          <p:nvPr/>
        </p:nvSpPr>
        <p:spPr>
          <a:xfrm>
            <a:off x="2796615" y="5870183"/>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29.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Müller-térkép, </a:t>
            </a:r>
            <a:r>
              <a:rPr lang="hu-HU" i="1" dirty="0" err="1">
                <a:latin typeface="Times New Roman" panose="02020603050405020304" pitchFamily="18" charset="0"/>
                <a:ea typeface="Times New Roman" panose="02020603050405020304" pitchFamily="18" charset="0"/>
              </a:rPr>
              <a:t>Augustissimo</a:t>
            </a:r>
            <a:r>
              <a:rPr lang="hu-HU" i="1" dirty="0">
                <a:latin typeface="Times New Roman" panose="02020603050405020304" pitchFamily="18" charset="0"/>
                <a:ea typeface="Times New Roman" panose="02020603050405020304" pitchFamily="18" charset="0"/>
              </a:rPr>
              <a:t> Romanor...</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T4</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1709)</a:t>
            </a:r>
          </a:p>
        </p:txBody>
      </p:sp>
      <p:pic>
        <p:nvPicPr>
          <p:cNvPr id="7" name="Kép 6"/>
          <p:cNvPicPr/>
          <p:nvPr/>
        </p:nvPicPr>
        <p:blipFill>
          <a:blip r:embed="rId3"/>
          <a:stretch>
            <a:fillRect/>
          </a:stretch>
        </p:blipFill>
        <p:spPr>
          <a:xfrm>
            <a:off x="6533002" y="1690688"/>
            <a:ext cx="4560983" cy="4005032"/>
          </a:xfrm>
          <a:prstGeom prst="rect">
            <a:avLst/>
          </a:prstGeom>
        </p:spPr>
      </p:pic>
    </p:spTree>
    <p:extLst>
      <p:ext uri="{BB962C8B-B14F-4D97-AF65-F5344CB8AC3E}">
        <p14:creationId xmlns:p14="http://schemas.microsoft.com/office/powerpoint/2010/main" val="2396178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endParaRPr lang="hu-HU" sz="3200" dirty="0"/>
          </a:p>
        </p:txBody>
      </p:sp>
      <p:pic>
        <p:nvPicPr>
          <p:cNvPr id="5" name="Kép 4"/>
          <p:cNvPicPr/>
          <p:nvPr/>
        </p:nvPicPr>
        <p:blipFill>
          <a:blip r:embed="rId2"/>
          <a:stretch>
            <a:fillRect/>
          </a:stretch>
        </p:blipFill>
        <p:spPr>
          <a:xfrm>
            <a:off x="838199" y="1691131"/>
            <a:ext cx="4912606" cy="3905438"/>
          </a:xfrm>
          <a:prstGeom prst="rect">
            <a:avLst/>
          </a:prstGeom>
        </p:spPr>
      </p:pic>
      <p:sp>
        <p:nvSpPr>
          <p:cNvPr id="6" name="Téglalap 5"/>
          <p:cNvSpPr/>
          <p:nvPr/>
        </p:nvSpPr>
        <p:spPr>
          <a:xfrm>
            <a:off x="3262534" y="6058453"/>
            <a:ext cx="5974905" cy="369332"/>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Müller-térkép,</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Regni</a:t>
            </a:r>
            <a:r>
              <a:rPr lang="hu-HU" i="1" dirty="0">
                <a:latin typeface="Times New Roman" panose="02020603050405020304" pitchFamily="18" charset="0"/>
                <a:ea typeface="Times New Roman" panose="02020603050405020304" pitchFamily="18" charset="0"/>
              </a:rPr>
              <a:t> Hungariae </a:t>
            </a: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T5</a:t>
            </a:r>
            <a:r>
              <a:rPr lang="hu-HU" dirty="0">
                <a:latin typeface="Times New Roman" panose="02020603050405020304" pitchFamily="18" charset="0"/>
                <a:ea typeface="Times New Roman" panose="02020603050405020304" pitchFamily="18" charset="0"/>
              </a:rPr>
              <a:t> 1718)</a:t>
            </a:r>
          </a:p>
        </p:txBody>
      </p:sp>
      <p:pic>
        <p:nvPicPr>
          <p:cNvPr id="7" name="Kép 6"/>
          <p:cNvPicPr/>
          <p:nvPr/>
        </p:nvPicPr>
        <p:blipFill>
          <a:blip r:embed="rId3"/>
          <a:stretch>
            <a:fillRect/>
          </a:stretch>
        </p:blipFill>
        <p:spPr>
          <a:xfrm>
            <a:off x="6433851" y="1690688"/>
            <a:ext cx="4836404" cy="3905881"/>
          </a:xfrm>
          <a:prstGeom prst="rect">
            <a:avLst/>
          </a:prstGeom>
        </p:spPr>
      </p:pic>
    </p:spTree>
    <p:extLst>
      <p:ext uri="{BB962C8B-B14F-4D97-AF65-F5344CB8AC3E}">
        <p14:creationId xmlns:p14="http://schemas.microsoft.com/office/powerpoint/2010/main" val="81490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2.1. Térképek</a:t>
            </a:r>
            <a:endParaRPr lang="hu-HU" sz="3200" dirty="0"/>
          </a:p>
        </p:txBody>
      </p:sp>
      <p:pic>
        <p:nvPicPr>
          <p:cNvPr id="5" name="Kép 4"/>
          <p:cNvPicPr/>
          <p:nvPr/>
        </p:nvPicPr>
        <p:blipFill>
          <a:blip r:embed="rId2"/>
          <a:stretch>
            <a:fillRect/>
          </a:stretch>
        </p:blipFill>
        <p:spPr>
          <a:xfrm>
            <a:off x="996777" y="1690688"/>
            <a:ext cx="4864196" cy="3966044"/>
          </a:xfrm>
          <a:prstGeom prst="rect">
            <a:avLst/>
          </a:prstGeom>
        </p:spPr>
      </p:pic>
      <p:sp>
        <p:nvSpPr>
          <p:cNvPr id="6" name="Téglalap 5"/>
          <p:cNvSpPr/>
          <p:nvPr/>
        </p:nvSpPr>
        <p:spPr>
          <a:xfrm>
            <a:off x="1118380" y="5829143"/>
            <a:ext cx="4742593" cy="646331"/>
          </a:xfrm>
          <a:prstGeom prst="rect">
            <a:avLst/>
          </a:prstGeom>
        </p:spPr>
        <p:txBody>
          <a:bodyPr wrap="square">
            <a:spAutoFit/>
          </a:bodyPr>
          <a:lstStyle/>
          <a:p>
            <a:pPr algn="ctr"/>
            <a:r>
              <a:rPr lang="hu-HU" b="1" dirty="0">
                <a:latin typeface="Times New Roman" panose="02020603050405020304" pitchFamily="18" charset="0"/>
                <a:ea typeface="Times New Roman" panose="02020603050405020304" pitchFamily="18" charset="0"/>
              </a:rPr>
              <a:t>31.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Magyarország térképe ~ Tabula Nova...</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T6</a:t>
            </a:r>
            <a:r>
              <a:rPr lang="hu-HU" dirty="0">
                <a:latin typeface="Times New Roman" panose="02020603050405020304" pitchFamily="18" charset="0"/>
                <a:ea typeface="Times New Roman" panose="02020603050405020304" pitchFamily="18" charset="0"/>
              </a:rPr>
              <a:t> 1753)</a:t>
            </a:r>
            <a:endParaRPr lang="hu-HU" dirty="0"/>
          </a:p>
        </p:txBody>
      </p:sp>
      <p:pic>
        <p:nvPicPr>
          <p:cNvPr id="7" name="Kép 6"/>
          <p:cNvPicPr/>
          <p:nvPr/>
        </p:nvPicPr>
        <p:blipFill>
          <a:blip r:embed="rId3"/>
          <a:stretch>
            <a:fillRect/>
          </a:stretch>
        </p:blipFill>
        <p:spPr>
          <a:xfrm>
            <a:off x="6499952" y="705081"/>
            <a:ext cx="4853848" cy="4951652"/>
          </a:xfrm>
          <a:prstGeom prst="rect">
            <a:avLst/>
          </a:prstGeom>
        </p:spPr>
      </p:pic>
      <p:sp>
        <p:nvSpPr>
          <p:cNvPr id="8" name="Téglalap 7"/>
          <p:cNvSpPr/>
          <p:nvPr/>
        </p:nvSpPr>
        <p:spPr>
          <a:xfrm>
            <a:off x="7767234" y="5967643"/>
            <a:ext cx="2495555" cy="684803"/>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T7</a:t>
            </a:r>
            <a:r>
              <a:rPr lang="hu-HU" dirty="0">
                <a:latin typeface="Times New Roman" panose="02020603050405020304" pitchFamily="18" charset="0"/>
                <a:ea typeface="Times New Roman" panose="02020603050405020304" pitchFamily="18" charset="0"/>
              </a:rPr>
              <a:t> 1742)</a:t>
            </a:r>
          </a:p>
        </p:txBody>
      </p:sp>
    </p:spTree>
    <p:extLst>
      <p:ext uri="{BB962C8B-B14F-4D97-AF65-F5344CB8AC3E}">
        <p14:creationId xmlns:p14="http://schemas.microsoft.com/office/powerpoint/2010/main" val="50651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2.2. Adóösszeírások és országleírások</a:t>
            </a:r>
            <a:endParaRPr lang="hu-HU" sz="3200" dirty="0"/>
          </a:p>
        </p:txBody>
      </p:sp>
      <p:pic>
        <p:nvPicPr>
          <p:cNvPr id="5" name="Kép 4"/>
          <p:cNvPicPr/>
          <p:nvPr/>
        </p:nvPicPr>
        <p:blipFill rotWithShape="1">
          <a:blip r:embed="rId2">
            <a:extLst>
              <a:ext uri="{28A0092B-C50C-407E-A947-70E740481C1C}">
                <a14:useLocalDpi xmlns:a14="http://schemas.microsoft.com/office/drawing/2010/main" val="0"/>
              </a:ext>
            </a:extLst>
          </a:blip>
          <a:srcRect l="3609"/>
          <a:stretch/>
        </p:blipFill>
        <p:spPr bwMode="auto">
          <a:xfrm>
            <a:off x="864236" y="1535937"/>
            <a:ext cx="4754366" cy="2088611"/>
          </a:xfrm>
          <a:prstGeom prst="rect">
            <a:avLst/>
          </a:prstGeom>
          <a:noFill/>
          <a:ln>
            <a:noFill/>
          </a:ln>
          <a:extLst>
            <a:ext uri="{53640926-AAD7-44D8-BBD7-CCE9431645EC}">
              <a14:shadowObscured xmlns:a14="http://schemas.microsoft.com/office/drawing/2010/main"/>
            </a:ext>
          </a:extLst>
        </p:spPr>
      </p:pic>
      <p:pic>
        <p:nvPicPr>
          <p:cNvPr id="6" name="Kép 5"/>
          <p:cNvPicPr/>
          <p:nvPr/>
        </p:nvPicPr>
        <p:blipFill rotWithShape="1">
          <a:blip r:embed="rId3">
            <a:extLst>
              <a:ext uri="{28A0092B-C50C-407E-A947-70E740481C1C}">
                <a14:useLocalDpi xmlns:a14="http://schemas.microsoft.com/office/drawing/2010/main" val="0"/>
              </a:ext>
            </a:extLst>
          </a:blip>
          <a:srcRect l="1547"/>
          <a:stretch/>
        </p:blipFill>
        <p:spPr bwMode="auto">
          <a:xfrm>
            <a:off x="864236" y="3759695"/>
            <a:ext cx="4754366" cy="1615621"/>
          </a:xfrm>
          <a:prstGeom prst="rect">
            <a:avLst/>
          </a:prstGeom>
          <a:noFill/>
          <a:ln>
            <a:noFill/>
          </a:ln>
          <a:extLst>
            <a:ext uri="{53640926-AAD7-44D8-BBD7-CCE9431645EC}">
              <a14:shadowObscured xmlns:a14="http://schemas.microsoft.com/office/drawing/2010/main"/>
            </a:ext>
          </a:extLst>
        </p:spPr>
      </p:pic>
      <p:sp>
        <p:nvSpPr>
          <p:cNvPr id="7" name="Téglalap 6"/>
          <p:cNvSpPr/>
          <p:nvPr/>
        </p:nvSpPr>
        <p:spPr>
          <a:xfrm>
            <a:off x="0" y="5653095"/>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33.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megyei települések 1543. évi adatai</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Maksay</a:t>
            </a:r>
            <a:r>
              <a:rPr lang="hu-HU" dirty="0">
                <a:latin typeface="Times New Roman" panose="02020603050405020304" pitchFamily="18" charset="0"/>
                <a:ea typeface="Times New Roman" panose="02020603050405020304" pitchFamily="18" charset="0"/>
              </a:rPr>
              <a:t> 1:</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320)</a:t>
            </a:r>
          </a:p>
        </p:txBody>
      </p:sp>
      <p:pic>
        <p:nvPicPr>
          <p:cNvPr id="8" name="Kép 7"/>
          <p:cNvPicPr/>
          <p:nvPr/>
        </p:nvPicPr>
        <p:blipFill>
          <a:blip r:embed="rId4">
            <a:extLst>
              <a:ext uri="{28A0092B-C50C-407E-A947-70E740481C1C}">
                <a14:useLocalDpi xmlns:a14="http://schemas.microsoft.com/office/drawing/2010/main" val="0"/>
              </a:ext>
            </a:extLst>
          </a:blip>
          <a:srcRect/>
          <a:stretch>
            <a:fillRect/>
          </a:stretch>
        </p:blipFill>
        <p:spPr bwMode="auto">
          <a:xfrm>
            <a:off x="6433852" y="1535938"/>
            <a:ext cx="4919948" cy="1824208"/>
          </a:xfrm>
          <a:prstGeom prst="rect">
            <a:avLst/>
          </a:prstGeom>
          <a:noFill/>
          <a:ln>
            <a:noFill/>
          </a:ln>
        </p:spPr>
      </p:pic>
      <p:pic>
        <p:nvPicPr>
          <p:cNvPr id="9" name="Kép 8"/>
          <p:cNvPicPr/>
          <p:nvPr/>
        </p:nvPicPr>
        <p:blipFill>
          <a:blip r:embed="rId5">
            <a:extLst>
              <a:ext uri="{28A0092B-C50C-407E-A947-70E740481C1C}">
                <a14:useLocalDpi xmlns:a14="http://schemas.microsoft.com/office/drawing/2010/main" val="0"/>
              </a:ext>
            </a:extLst>
          </a:blip>
          <a:srcRect/>
          <a:stretch>
            <a:fillRect/>
          </a:stretch>
        </p:blipFill>
        <p:spPr bwMode="auto">
          <a:xfrm>
            <a:off x="6521986" y="3759695"/>
            <a:ext cx="4831813" cy="881429"/>
          </a:xfrm>
          <a:prstGeom prst="rect">
            <a:avLst/>
          </a:prstGeom>
          <a:noFill/>
          <a:ln>
            <a:noFill/>
          </a:ln>
        </p:spPr>
      </p:pic>
      <p:sp>
        <p:nvSpPr>
          <p:cNvPr id="10" name="Téglalap 9"/>
          <p:cNvSpPr/>
          <p:nvPr/>
        </p:nvSpPr>
        <p:spPr>
          <a:xfrm>
            <a:off x="5889892" y="5653095"/>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34.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Kökényesd</a:t>
            </a:r>
            <a:r>
              <a:rPr lang="hu-HU" i="1" dirty="0">
                <a:latin typeface="Times New Roman" panose="02020603050405020304" pitchFamily="18" charset="0"/>
                <a:ea typeface="Times New Roman" panose="02020603050405020304" pitchFamily="18" charset="0"/>
              </a:rPr>
              <a:t> 1549? évi adatai, Ugocsa megye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Maksay</a:t>
            </a:r>
            <a:r>
              <a:rPr lang="hu-HU" dirty="0">
                <a:latin typeface="Times New Roman" panose="02020603050405020304" pitchFamily="18" charset="0"/>
                <a:ea typeface="Times New Roman" panose="02020603050405020304" pitchFamily="18" charset="0"/>
              </a:rPr>
              <a:t> 2:</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831, 833)</a:t>
            </a:r>
          </a:p>
        </p:txBody>
      </p:sp>
    </p:spTree>
    <p:extLst>
      <p:ext uri="{BB962C8B-B14F-4D97-AF65-F5344CB8AC3E}">
        <p14:creationId xmlns:p14="http://schemas.microsoft.com/office/powerpoint/2010/main" val="236388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2.2. Adóösszeírások és országleírások</a:t>
            </a:r>
            <a:endParaRPr lang="hu-HU" sz="3200" dirty="0"/>
          </a:p>
        </p:txBody>
      </p:sp>
      <p:pic>
        <p:nvPicPr>
          <p:cNvPr id="4" name="Kép 3"/>
          <p:cNvPicPr/>
          <p:nvPr/>
        </p:nvPicPr>
        <p:blipFill>
          <a:blip r:embed="rId2">
            <a:extLst>
              <a:ext uri="{28A0092B-C50C-407E-A947-70E740481C1C}">
                <a14:useLocalDpi xmlns:a14="http://schemas.microsoft.com/office/drawing/2010/main" val="0"/>
              </a:ext>
            </a:extLst>
          </a:blip>
          <a:srcRect/>
          <a:stretch>
            <a:fillRect/>
          </a:stretch>
        </p:blipFill>
        <p:spPr bwMode="auto">
          <a:xfrm>
            <a:off x="2721166" y="2577947"/>
            <a:ext cx="6257581" cy="1126325"/>
          </a:xfrm>
          <a:prstGeom prst="rect">
            <a:avLst/>
          </a:prstGeom>
          <a:noFill/>
          <a:ln>
            <a:noFill/>
          </a:ln>
        </p:spPr>
      </p:pic>
      <p:sp>
        <p:nvSpPr>
          <p:cNvPr id="5" name="Téglalap 4"/>
          <p:cNvSpPr/>
          <p:nvPr/>
        </p:nvSpPr>
        <p:spPr>
          <a:xfrm>
            <a:off x="2585291" y="4251707"/>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35.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Kaszony</a:t>
            </a:r>
            <a:r>
              <a:rPr lang="hu-HU" i="1" dirty="0">
                <a:latin typeface="Times New Roman" panose="02020603050405020304" pitchFamily="18" charset="0"/>
                <a:ea typeface="Times New Roman" panose="02020603050405020304" pitchFamily="18" charset="0"/>
              </a:rPr>
              <a:t>, Vári, Bereg megye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N. </a:t>
            </a:r>
            <a:r>
              <a:rPr lang="hu-HU" cap="small" dirty="0">
                <a:latin typeface="Times New Roman" panose="02020603050405020304" pitchFamily="18" charset="0"/>
                <a:ea typeface="Times New Roman" panose="02020603050405020304" pitchFamily="18" charset="0"/>
              </a:rPr>
              <a:t>Kiss </a:t>
            </a:r>
            <a:r>
              <a:rPr lang="hu-HU" dirty="0">
                <a:latin typeface="Times New Roman" panose="02020603050405020304" pitchFamily="18" charset="0"/>
                <a:ea typeface="Times New Roman" panose="02020603050405020304" pitchFamily="18" charset="0"/>
              </a:rPr>
              <a:t>1960: 175)</a:t>
            </a:r>
          </a:p>
        </p:txBody>
      </p:sp>
    </p:spTree>
    <p:extLst>
      <p:ext uri="{BB962C8B-B14F-4D97-AF65-F5344CB8AC3E}">
        <p14:creationId xmlns:p14="http://schemas.microsoft.com/office/powerpoint/2010/main" val="2035275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2.2. Adóösszeírások és országleírások</a:t>
            </a:r>
            <a:endParaRPr lang="hu-HU" sz="3200" dirty="0"/>
          </a:p>
        </p:txBody>
      </p:sp>
      <p:pic>
        <p:nvPicPr>
          <p:cNvPr id="4" name="Kép 3"/>
          <p:cNvPicPr/>
          <p:nvPr/>
        </p:nvPicPr>
        <p:blipFill rotWithShape="1">
          <a:blip r:embed="rId2">
            <a:extLst>
              <a:ext uri="{28A0092B-C50C-407E-A947-70E740481C1C}">
                <a14:useLocalDpi xmlns:a14="http://schemas.microsoft.com/office/drawing/2010/main" val="0"/>
              </a:ext>
            </a:extLst>
          </a:blip>
          <a:srcRect t="2377"/>
          <a:stretch/>
        </p:blipFill>
        <p:spPr bwMode="auto">
          <a:xfrm>
            <a:off x="838200" y="2375124"/>
            <a:ext cx="5683786" cy="1630496"/>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165253" y="4559033"/>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Füle, Polgárdi,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Bél 4:</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127)</a:t>
            </a:r>
          </a:p>
        </p:txBody>
      </p:sp>
      <p:pic>
        <p:nvPicPr>
          <p:cNvPr id="7" name="Kép 6"/>
          <p:cNvPicPr/>
          <p:nvPr/>
        </p:nvPicPr>
        <p:blipFill>
          <a:blip r:embed="rId3">
            <a:extLst>
              <a:ext uri="{28A0092B-C50C-407E-A947-70E740481C1C}">
                <a14:useLocalDpi xmlns:a14="http://schemas.microsoft.com/office/drawing/2010/main" val="0"/>
              </a:ext>
            </a:extLst>
          </a:blip>
          <a:srcRect/>
          <a:stretch>
            <a:fillRect/>
          </a:stretch>
        </p:blipFill>
        <p:spPr bwMode="auto">
          <a:xfrm>
            <a:off x="6793922" y="2377127"/>
            <a:ext cx="4600460" cy="605157"/>
          </a:xfrm>
          <a:prstGeom prst="rect">
            <a:avLst/>
          </a:prstGeom>
          <a:noFill/>
          <a:ln>
            <a:noFill/>
          </a:ln>
        </p:spPr>
      </p:pic>
      <p:pic>
        <p:nvPicPr>
          <p:cNvPr id="8" name="Kép 7"/>
          <p:cNvPicPr/>
          <p:nvPr/>
        </p:nvPicPr>
        <p:blipFill>
          <a:blip r:embed="rId4">
            <a:extLst>
              <a:ext uri="{28A0092B-C50C-407E-A947-70E740481C1C}">
                <a14:useLocalDpi xmlns:a14="http://schemas.microsoft.com/office/drawing/2010/main" val="0"/>
              </a:ext>
            </a:extLst>
          </a:blip>
          <a:srcRect/>
          <a:stretch>
            <a:fillRect/>
          </a:stretch>
        </p:blipFill>
        <p:spPr bwMode="auto">
          <a:xfrm>
            <a:off x="6793922" y="2854680"/>
            <a:ext cx="4600460" cy="870333"/>
          </a:xfrm>
          <a:prstGeom prst="rect">
            <a:avLst/>
          </a:prstGeom>
          <a:noFill/>
          <a:ln>
            <a:noFill/>
          </a:ln>
        </p:spPr>
      </p:pic>
      <p:sp>
        <p:nvSpPr>
          <p:cNvPr id="9" name="Téglalap 8"/>
          <p:cNvSpPr/>
          <p:nvPr/>
        </p:nvSpPr>
        <p:spPr>
          <a:xfrm>
            <a:off x="5814071" y="4559033"/>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37.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Füle, Polgárdi,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Bél 1977:</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113–114)</a:t>
            </a:r>
          </a:p>
        </p:txBody>
      </p:sp>
    </p:spTree>
    <p:extLst>
      <p:ext uri="{BB962C8B-B14F-4D97-AF65-F5344CB8AC3E}">
        <p14:creationId xmlns:p14="http://schemas.microsoft.com/office/powerpoint/2010/main" val="424533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635000" y="340489"/>
            <a:ext cx="11353799" cy="6028060"/>
          </a:xfrm>
          <a:prstGeom prst="rect">
            <a:avLst/>
          </a:prstGeom>
        </p:spPr>
        <p:txBody>
          <a:bodyPr wrap="square">
            <a:spAutoFit/>
          </a:bodyPr>
          <a:lstStyle/>
          <a:p>
            <a:pPr indent="180340" algn="just" fontAlgn="auto" hangingPunct="0">
              <a:lnSpc>
                <a:spcPts val="1360"/>
              </a:lnSpc>
              <a:spcBef>
                <a:spcPts val="400"/>
              </a:spcBef>
              <a:spcAft>
                <a:spcPts val="0"/>
              </a:spcAft>
            </a:pPr>
            <a:r>
              <a:rPr lang="hu-HU" sz="900" b="1" dirty="0">
                <a:latin typeface="Times New Roman" panose="02020603050405020304" pitchFamily="18" charset="0"/>
                <a:ea typeface="Times New Roman" panose="02020603050405020304" pitchFamily="18" charset="0"/>
              </a:rPr>
              <a:t>Szőlős</a:t>
            </a:r>
            <a:r>
              <a:rPr lang="hu-HU" sz="900" dirty="0">
                <a:latin typeface="Times New Roman" panose="02020603050405020304" pitchFamily="18" charset="0"/>
                <a:ea typeface="Times New Roman" panose="02020603050405020304" pitchFamily="18" charset="0"/>
              </a:rPr>
              <a:t> ’település Ugocsa </a:t>
            </a:r>
            <a:r>
              <a:rPr lang="hu-HU" sz="900" dirty="0" err="1">
                <a:latin typeface="Times New Roman" panose="02020603050405020304" pitchFamily="18" charset="0"/>
                <a:ea typeface="Times New Roman" panose="02020603050405020304" pitchFamily="18" charset="0"/>
              </a:rPr>
              <a:t>vm</a:t>
            </a:r>
            <a:r>
              <a:rPr lang="hu-HU" sz="900" dirty="0">
                <a:latin typeface="Times New Roman" panose="02020603050405020304" pitchFamily="18" charset="0"/>
                <a:ea typeface="Times New Roman" panose="02020603050405020304" pitchFamily="18" charset="0"/>
              </a:rPr>
              <a:t>. középső részén a Tisza jobb partján, a megye </a:t>
            </a:r>
            <a:r>
              <a:rPr lang="hu-HU" sz="900" spc="-10" dirty="0">
                <a:latin typeface="Times New Roman" panose="02020603050405020304" pitchFamily="18" charset="0"/>
                <a:ea typeface="Times New Roman" panose="02020603050405020304" pitchFamily="18" charset="0"/>
              </a:rPr>
              <a:t>központja; a mai Nagyszőlős’ 1262 (Perényi 15), 1264 (</a:t>
            </a:r>
            <a:r>
              <a:rPr lang="hu-HU" sz="900" spc="-10" dirty="0" err="1">
                <a:latin typeface="Times New Roman" panose="02020603050405020304" pitchFamily="18" charset="0"/>
                <a:ea typeface="Times New Roman" panose="02020603050405020304" pitchFamily="18" charset="0"/>
              </a:rPr>
              <a:t>Szirmay</a:t>
            </a:r>
            <a:r>
              <a:rPr lang="hu-HU" sz="900" spc="-10" dirty="0">
                <a:latin typeface="Times New Roman" panose="02020603050405020304" pitchFamily="18" charset="0"/>
                <a:ea typeface="Times New Roman" panose="02020603050405020304" pitchFamily="18" charset="0"/>
              </a:rPr>
              <a:t> 93, </a:t>
            </a:r>
            <a:r>
              <a:rPr lang="hu-HU" sz="900" spc="-10" dirty="0" err="1">
                <a:latin typeface="Times New Roman" panose="02020603050405020304" pitchFamily="18" charset="0"/>
                <a:ea typeface="Times New Roman" panose="02020603050405020304" pitchFamily="18" charset="0"/>
              </a:rPr>
              <a:t>ComMarmUg</a:t>
            </a:r>
            <a:r>
              <a:rPr lang="hu-HU" sz="900" spc="-10"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220), 1280 (Perényi 20, </a:t>
            </a:r>
            <a:r>
              <a:rPr lang="hu-HU" sz="900" dirty="0" err="1">
                <a:latin typeface="Times New Roman" panose="02020603050405020304" pitchFamily="18" charset="0"/>
                <a:ea typeface="Times New Roman" panose="02020603050405020304" pitchFamily="18" charset="0"/>
              </a:rPr>
              <a:t>ÁÚO</a:t>
            </a:r>
            <a:r>
              <a:rPr lang="hu-HU" sz="900" dirty="0">
                <a:latin typeface="Times New Roman" panose="02020603050405020304" pitchFamily="18" charset="0"/>
                <a:ea typeface="Times New Roman" panose="02020603050405020304" pitchFamily="18" charset="0"/>
              </a:rPr>
              <a:t>. 12: 292,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 1290–1300 (H. 7: 308), 1301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1: 54, </a:t>
            </a:r>
            <a:r>
              <a:rPr lang="hu-HU" sz="900" dirty="0" err="1">
                <a:latin typeface="Times New Roman" panose="02020603050405020304" pitchFamily="18" charset="0"/>
                <a:ea typeface="Times New Roman" panose="02020603050405020304" pitchFamily="18" charset="0"/>
              </a:rPr>
              <a:t>SzSzBML</a:t>
            </a:r>
            <a:r>
              <a:rPr lang="hu-HU" sz="900" dirty="0">
                <a:latin typeface="Times New Roman" panose="02020603050405020304" pitchFamily="18" charset="0"/>
                <a:ea typeface="Times New Roman" panose="02020603050405020304" pitchFamily="18" charset="0"/>
              </a:rPr>
              <a:t>. 22), 1313 (Mező, </a:t>
            </a:r>
            <a:r>
              <a:rPr lang="hu-HU" sz="900" dirty="0" err="1">
                <a:latin typeface="Times New Roman" panose="02020603050405020304" pitchFamily="18" charset="0"/>
                <a:ea typeface="Times New Roman" panose="02020603050405020304" pitchFamily="18" charset="0"/>
              </a:rPr>
              <a:t>Patr</a:t>
            </a:r>
            <a:r>
              <a:rPr lang="hu-HU" sz="900" dirty="0">
                <a:latin typeface="Times New Roman" panose="02020603050405020304" pitchFamily="18" charset="0"/>
                <a:ea typeface="Times New Roman" panose="02020603050405020304" pitchFamily="18" charset="0"/>
              </a:rPr>
              <a:t>. 443), 1313/1321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3: 262), 1315 (Perényi 25), 1315/1320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49), 1315/1320/1324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49), 1315/1320/1325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50), 1315/1325/1360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50), 1315/1360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50), 1317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4: 160), 1319 (Perényi 27 [itt </a:t>
            </a:r>
            <a:r>
              <a:rPr lang="hu-HU" sz="900" i="1" dirty="0">
                <a:latin typeface="Times New Roman" panose="02020603050405020304" pitchFamily="18" charset="0"/>
                <a:ea typeface="Times New Roman" panose="02020603050405020304" pitchFamily="18" charset="0"/>
              </a:rPr>
              <a:t>(</a:t>
            </a:r>
            <a:r>
              <a:rPr lang="hu-HU" sz="900" i="1" dirty="0" err="1">
                <a:latin typeface="Times New Roman" panose="02020603050405020304" pitchFamily="18" charset="0"/>
                <a:ea typeface="Times New Roman" panose="02020603050405020304" pitchFamily="18" charset="0"/>
              </a:rPr>
              <a:t>Zeuleu</a:t>
            </a:r>
            <a:r>
              <a:rPr lang="hu-HU" sz="900" i="1" dirty="0">
                <a:latin typeface="Times New Roman" panose="02020603050405020304" pitchFamily="18" charset="0"/>
                <a:ea typeface="Times New Roman" panose="02020603050405020304" pitchFamily="18" charset="0"/>
              </a:rPr>
              <a:t>)s</a:t>
            </a:r>
            <a:r>
              <a:rPr lang="hu-HU" sz="900" dirty="0">
                <a:latin typeface="Times New Roman" panose="02020603050405020304" pitchFamily="18" charset="0"/>
                <a:ea typeface="Times New Roman" panose="02020603050405020304" pitchFamily="18" charset="0"/>
              </a:rPr>
              <a:t>]), 1320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5: 306), 1321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6: 58, Mező, </a:t>
            </a:r>
            <a:r>
              <a:rPr lang="hu-HU" sz="900" dirty="0" err="1">
                <a:latin typeface="Times New Roman" panose="02020603050405020304" pitchFamily="18" charset="0"/>
                <a:ea typeface="Times New Roman" panose="02020603050405020304" pitchFamily="18" charset="0"/>
              </a:rPr>
              <a:t>Patr</a:t>
            </a:r>
            <a:r>
              <a:rPr lang="hu-HU" sz="900" dirty="0">
                <a:latin typeface="Times New Roman" panose="02020603050405020304" pitchFamily="18" charset="0"/>
                <a:ea typeface="Times New Roman" panose="02020603050405020304" pitchFamily="18" charset="0"/>
              </a:rPr>
              <a:t>. 443), 1344 (DL 62701), 1351 (DL 38159, 38160, 38161, 38163, 70629,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121,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1351/1385 (DL 38159), 1351&gt;1389 (DL 38160), 1351/1458 (DL 38162), 1355 (DL 38165, 70634, A. 6: 409), 1355/1379 (DL 38166, 38167), 1355/1379/​1387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1: 291), 1357 (DL 38170, Perényi 67, 68, 69), 1357/1364 (DL 70645), 1357/1379 (DL 38171), 1357&gt;1389 (DL 38160,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352, 354), 1357/1399 (DL 70702), 1358 (C. Tóth 2006: 30, DL 38174, Perényi 70, A. 7: 301,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139, 140,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1358/1359 (DL 70637), 1359 (DL 38176, 70637, Perényi 70, A. 7: 534, 535, 536, 538, 593,), 1359/1365 (DL 38175, 70637), 1365 (Perényi 79), 1370 (Perényi 83), 1383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94, F. 10/1: 93, 135 [itt </a:t>
            </a:r>
            <a:r>
              <a:rPr lang="hu-HU" sz="900" i="1" dirty="0" err="1">
                <a:latin typeface="Times New Roman" panose="02020603050405020304" pitchFamily="18" charset="0"/>
                <a:ea typeface="Times New Roman" panose="02020603050405020304" pitchFamily="18" charset="0"/>
              </a:rPr>
              <a:t>Zeulus</a:t>
            </a:r>
            <a:r>
              <a:rPr lang="hu-HU" sz="900" dirty="0">
                <a:latin typeface="Times New Roman" panose="02020603050405020304" pitchFamily="18" charset="0"/>
                <a:ea typeface="Times New Roman" panose="02020603050405020304" pitchFamily="18" charset="0"/>
              </a:rPr>
              <a:t> alak is]), 1385&gt;1389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354), 1387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1: 291), 1390 (Perényi 100, 101,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1: 1554, 1511), 1394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1: 3428, F. 10/2: 193,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13-</a:t>
            </a:r>
            <a:r>
              <a:rPr lang="hu-HU" sz="900" dirty="0" err="1">
                <a:latin typeface="Times New Roman" panose="02020603050405020304" pitchFamily="18" charset="0"/>
                <a:ea typeface="Times New Roman" panose="02020603050405020304" pitchFamily="18" charset="0"/>
              </a:rPr>
              <a:t>ra</a:t>
            </a:r>
            <a:r>
              <a:rPr lang="hu-HU" sz="900" dirty="0">
                <a:latin typeface="Times New Roman" panose="02020603050405020304" pitchFamily="18" charset="0"/>
                <a:ea typeface="Times New Roman" panose="02020603050405020304" pitchFamily="18" charset="0"/>
              </a:rPr>
              <a:t> utal, ott pedig </a:t>
            </a:r>
            <a:r>
              <a:rPr lang="hu-HU" sz="900" i="1" dirty="0" err="1">
                <a:latin typeface="Times New Roman" panose="02020603050405020304" pitchFamily="18" charset="0"/>
                <a:ea typeface="Times New Roman" panose="02020603050405020304" pitchFamily="18" charset="0"/>
              </a:rPr>
              <a:t>Zeoleos</a:t>
            </a:r>
            <a:r>
              <a:rPr lang="hu-HU" sz="900" dirty="0">
                <a:latin typeface="Times New Roman" panose="02020603050405020304" pitchFamily="18" charset="0"/>
                <a:ea typeface="Times New Roman" panose="02020603050405020304" pitchFamily="18" charset="0"/>
              </a:rPr>
              <a:t> áll, ehhez lásd még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1399 (Perényi 118, 119, Sz. 420), 1547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94): </a:t>
            </a:r>
            <a:r>
              <a:rPr lang="hu-HU" sz="900" i="1" dirty="0" err="1">
                <a:latin typeface="Times New Roman" panose="02020603050405020304" pitchFamily="18" charset="0"/>
                <a:ea typeface="Times New Roman" panose="02020603050405020304" pitchFamily="18" charset="0"/>
              </a:rPr>
              <a:t>Zeuleus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t., v., de, civ., 1262/1319/1329 (</a:t>
            </a:r>
            <a:r>
              <a:rPr lang="hu-HU" sz="900" dirty="0" err="1">
                <a:latin typeface="Times New Roman" panose="02020603050405020304" pitchFamily="18" charset="0"/>
                <a:ea typeface="Times New Roman" panose="02020603050405020304" pitchFamily="18" charset="0"/>
              </a:rPr>
              <a:t>RegArp</a:t>
            </a:r>
            <a:r>
              <a:rPr lang="hu-HU" sz="900" dirty="0">
                <a:latin typeface="Times New Roman" panose="02020603050405020304" pitchFamily="18" charset="0"/>
                <a:ea typeface="Times New Roman" panose="02020603050405020304" pitchFamily="18" charset="0"/>
              </a:rPr>
              <a:t>. 2/1: 11,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 [itt az előbbire utalva 1262. évi kelettel]), 1294 (Perényi 22): </a:t>
            </a:r>
            <a:r>
              <a:rPr lang="hu-HU" sz="900" i="1" dirty="0" err="1">
                <a:latin typeface="Times New Roman" panose="02020603050405020304" pitchFamily="18" charset="0"/>
                <a:ea typeface="Times New Roman" panose="02020603050405020304" pitchFamily="18" charset="0"/>
              </a:rPr>
              <a:t>Zceuleus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v., 1262/1329 (</a:t>
            </a:r>
            <a:r>
              <a:rPr lang="hu-HU" sz="900" dirty="0" err="1">
                <a:latin typeface="Times New Roman" panose="02020603050405020304" pitchFamily="18" charset="0"/>
                <a:ea typeface="Times New Roman" panose="02020603050405020304" pitchFamily="18" charset="0"/>
              </a:rPr>
              <a:t>ÁÚO</a:t>
            </a:r>
            <a:r>
              <a:rPr lang="hu-HU" sz="900" dirty="0">
                <a:latin typeface="Times New Roman" panose="02020603050405020304" pitchFamily="18" charset="0"/>
                <a:ea typeface="Times New Roman" panose="02020603050405020304" pitchFamily="18" charset="0"/>
              </a:rPr>
              <a:t>. 8: 31, Cs. 1: 430 [itt az előzőre hivatkozva 1262. évi kelettel], Sz. 419 [itt a. n.],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 [itt 1262. évi kelettel </a:t>
            </a:r>
            <a:r>
              <a:rPr lang="hu-HU" sz="900" i="1" dirty="0" err="1">
                <a:latin typeface="Times New Roman" panose="02020603050405020304" pitchFamily="18" charset="0"/>
                <a:ea typeface="Times New Roman" panose="02020603050405020304" pitchFamily="18" charset="0"/>
              </a:rPr>
              <a:t>Zeuleus</a:t>
            </a:r>
            <a:r>
              <a:rPr lang="hu-HU" sz="900" dirty="0">
                <a:latin typeface="Times New Roman" panose="02020603050405020304" pitchFamily="18" charset="0"/>
                <a:ea typeface="Times New Roman" panose="02020603050405020304" pitchFamily="18" charset="0"/>
              </a:rPr>
              <a:t> alak szerepel, szintén az </a:t>
            </a:r>
            <a:r>
              <a:rPr lang="hu-HU" sz="900" dirty="0" err="1">
                <a:latin typeface="Times New Roman" panose="02020603050405020304" pitchFamily="18" charset="0"/>
                <a:ea typeface="Times New Roman" panose="02020603050405020304" pitchFamily="18" charset="0"/>
              </a:rPr>
              <a:t>ÁÚÓ</a:t>
            </a:r>
            <a:r>
              <a:rPr lang="hu-HU" sz="900" dirty="0">
                <a:latin typeface="Times New Roman" panose="02020603050405020304" pitchFamily="18" charset="0"/>
                <a:ea typeface="Times New Roman" panose="02020603050405020304" pitchFamily="18" charset="0"/>
              </a:rPr>
              <a:t>. említett oldalára hivatkozva]), 1280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 1329 (Perényi 36, 37), 1332/1337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1336 (Perényi 42, 44, 45), 1342 (DL 70622, Perényi 53), 1348 (Perényi 58), 1351 (DL 70629, Perényi 60, 61), 1351/1385 (DL 38159), 1355 (A. 6: 409, Perényi 66), 1357&gt;1389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351,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[itt az előbbire utalva 1389. évi kelettel]), 1358/1359 (DL 38175), 1359 (DL 38176, Perényi 70), 1359/1365 (DL 38175), 1365/1390 (DL 38175), 1420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7: 1782), 1439 (DL 38276), 1516 (Mező, </a:t>
            </a:r>
            <a:r>
              <a:rPr lang="hu-HU" sz="900" dirty="0" err="1">
                <a:latin typeface="Times New Roman" panose="02020603050405020304" pitchFamily="18" charset="0"/>
                <a:ea typeface="Times New Roman" panose="02020603050405020304" pitchFamily="18" charset="0"/>
              </a:rPr>
              <a:t>Patr</a:t>
            </a:r>
            <a:r>
              <a:rPr lang="hu-HU" sz="900" dirty="0">
                <a:latin typeface="Times New Roman" panose="02020603050405020304" pitchFamily="18" charset="0"/>
                <a:ea typeface="Times New Roman" panose="02020603050405020304" pitchFamily="18" charset="0"/>
              </a:rPr>
              <a:t>. 128, vö. 79), é. n. (A. 1: 646): </a:t>
            </a:r>
            <a:r>
              <a:rPr lang="hu-HU" sz="900" i="1" dirty="0" err="1">
                <a:latin typeface="Times New Roman" panose="02020603050405020304" pitchFamily="18" charset="0"/>
                <a:ea typeface="Times New Roman" panose="02020603050405020304" pitchFamily="18" charset="0"/>
              </a:rPr>
              <a:t>Zeleus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v., civ.,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de, 1264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94,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 [itt </a:t>
            </a:r>
            <a:r>
              <a:rPr lang="hu-HU" sz="900" i="1" dirty="0" err="1">
                <a:latin typeface="Times New Roman" panose="02020603050405020304" pitchFamily="18" charset="0"/>
                <a:ea typeface="Times New Roman" panose="02020603050405020304" pitchFamily="18" charset="0"/>
              </a:rPr>
              <a:t>Zeolos</a:t>
            </a:r>
            <a:r>
              <a:rPr lang="hu-HU" sz="900"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Zeolosum</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t., 1301 (C. Tóth 2006: 26), 1313 (Mező, </a:t>
            </a:r>
            <a:r>
              <a:rPr lang="hu-HU" sz="900" dirty="0" err="1">
                <a:latin typeface="Times New Roman" panose="02020603050405020304" pitchFamily="18" charset="0"/>
                <a:ea typeface="Times New Roman" panose="02020603050405020304" pitchFamily="18" charset="0"/>
              </a:rPr>
              <a:t>Patr</a:t>
            </a:r>
            <a:r>
              <a:rPr lang="hu-HU" sz="900" dirty="0">
                <a:latin typeface="Times New Roman" panose="02020603050405020304" pitchFamily="18" charset="0"/>
                <a:ea typeface="Times New Roman" panose="02020603050405020304" pitchFamily="18" charset="0"/>
              </a:rPr>
              <a:t>. 443), 1315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1389 (Perényi 98,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1: 1175,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1390 (Perényi 100,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384), 1396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488,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196, 221), 1431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94), 1458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72), 1465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a:t>
            </a:r>
            <a:r>
              <a:rPr lang="hu-HU" sz="900" spc="-15" dirty="0">
                <a:latin typeface="Times New Roman" panose="02020603050405020304" pitchFamily="18" charset="0"/>
                <a:ea typeface="Times New Roman" panose="02020603050405020304" pitchFamily="18" charset="0"/>
              </a:rPr>
              <a:t>94, </a:t>
            </a:r>
            <a:r>
              <a:rPr lang="hu-HU" sz="900" spc="-15" dirty="0" err="1">
                <a:latin typeface="Times New Roman" panose="02020603050405020304" pitchFamily="18" charset="0"/>
                <a:ea typeface="Times New Roman" panose="02020603050405020304" pitchFamily="18" charset="0"/>
              </a:rPr>
              <a:t>ComMarmUg</a:t>
            </a:r>
            <a:r>
              <a:rPr lang="hu-HU" sz="900" spc="-15" dirty="0">
                <a:latin typeface="Times New Roman" panose="02020603050405020304" pitchFamily="18" charset="0"/>
                <a:ea typeface="Times New Roman" panose="02020603050405020304" pitchFamily="18" charset="0"/>
              </a:rPr>
              <a:t>. 221): </a:t>
            </a:r>
            <a:r>
              <a:rPr lang="hu-HU" sz="900" i="1" spc="-15" dirty="0" err="1">
                <a:latin typeface="Times New Roman" panose="02020603050405020304" pitchFamily="18" charset="0"/>
                <a:ea typeface="Times New Roman" panose="02020603050405020304" pitchFamily="18" charset="0"/>
              </a:rPr>
              <a:t>Zeules</a:t>
            </a:r>
            <a:r>
              <a:rPr lang="hu-HU" sz="900" i="1" spc="-15" dirty="0">
                <a:latin typeface="Times New Roman" panose="02020603050405020304" pitchFamily="18" charset="0"/>
                <a:ea typeface="Times New Roman" panose="02020603050405020304" pitchFamily="18" charset="0"/>
              </a:rPr>
              <a:t>, </a:t>
            </a:r>
            <a:r>
              <a:rPr lang="hu-HU" sz="900" spc="-15" dirty="0">
                <a:latin typeface="Times New Roman" panose="02020603050405020304" pitchFamily="18" charset="0"/>
                <a:ea typeface="Times New Roman" panose="02020603050405020304" pitchFamily="18" charset="0"/>
              </a:rPr>
              <a:t>v., civ., </a:t>
            </a:r>
            <a:r>
              <a:rPr lang="hu-HU" sz="900" spc="-15" dirty="0" err="1">
                <a:latin typeface="Times New Roman" panose="02020603050405020304" pitchFamily="18" charset="0"/>
                <a:ea typeface="Times New Roman" panose="02020603050405020304" pitchFamily="18" charset="0"/>
              </a:rPr>
              <a:t>opp</a:t>
            </a:r>
            <a:r>
              <a:rPr lang="hu-HU" sz="900" spc="-15" dirty="0">
                <a:latin typeface="Times New Roman" panose="02020603050405020304" pitchFamily="18" charset="0"/>
                <a:ea typeface="Times New Roman" panose="02020603050405020304" pitchFamily="18" charset="0"/>
              </a:rPr>
              <a:t>., </a:t>
            </a:r>
            <a:r>
              <a:rPr lang="hu-HU" sz="900" spc="-15" dirty="0" err="1">
                <a:latin typeface="Times New Roman" panose="02020603050405020304" pitchFamily="18" charset="0"/>
                <a:ea typeface="Times New Roman" panose="02020603050405020304" pitchFamily="18" charset="0"/>
              </a:rPr>
              <a:t>castr</a:t>
            </a:r>
            <a:r>
              <a:rPr lang="hu-HU" sz="900" spc="-15" dirty="0">
                <a:latin typeface="Times New Roman" panose="02020603050405020304" pitchFamily="18" charset="0"/>
                <a:ea typeface="Times New Roman" panose="02020603050405020304" pitchFamily="18" charset="0"/>
              </a:rPr>
              <a:t>., 1307 (A. 1: 132, </a:t>
            </a:r>
            <a:r>
              <a:rPr lang="hu-HU" sz="900" spc="-15" dirty="0" err="1">
                <a:latin typeface="Times New Roman" panose="02020603050405020304" pitchFamily="18" charset="0"/>
                <a:ea typeface="Times New Roman" panose="02020603050405020304" pitchFamily="18" charset="0"/>
              </a:rPr>
              <a:t>ComMarmUg</a:t>
            </a:r>
            <a:r>
              <a:rPr lang="hu-HU" sz="900" spc="-15"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220), 1357 (DL 38160, 38170, 38171):</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sceleus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v., 1308 (DL 50644, A. 1: 149,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220–221), 1357&gt;1389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350, 351): </a:t>
            </a:r>
            <a:r>
              <a:rPr lang="hu-HU" sz="900" i="1" dirty="0" err="1">
                <a:latin typeface="Times New Roman" panose="02020603050405020304" pitchFamily="18" charset="0"/>
                <a:ea typeface="Times New Roman" panose="02020603050405020304" pitchFamily="18" charset="0"/>
              </a:rPr>
              <a:t>Sceuleus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de, 1313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3: 262), [1320]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95,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[itt </a:t>
            </a:r>
            <a:r>
              <a:rPr lang="hu-HU" sz="900" i="1" dirty="0" err="1">
                <a:latin typeface="Times New Roman" panose="02020603050405020304" pitchFamily="18" charset="0"/>
                <a:ea typeface="Times New Roman" panose="02020603050405020304" pitchFamily="18" charset="0"/>
              </a:rPr>
              <a:t>Zeuleus</a:t>
            </a:r>
            <a:r>
              <a:rPr lang="hu-HU" sz="900" dirty="0">
                <a:latin typeface="Times New Roman" panose="02020603050405020304" pitchFamily="18" charset="0"/>
                <a:ea typeface="Times New Roman" panose="02020603050405020304" pitchFamily="18" charset="0"/>
              </a:rPr>
              <a:t>]), 1321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95), 1330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96), 1389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Zeulus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civ., de, 1319 (</a:t>
            </a:r>
            <a:r>
              <a:rPr lang="hu-HU" sz="900" dirty="0" err="1">
                <a:latin typeface="Times New Roman" panose="02020603050405020304" pitchFamily="18" charset="0"/>
                <a:ea typeface="Times New Roman" panose="02020603050405020304" pitchFamily="18" charset="0"/>
              </a:rPr>
              <a:t>AOklt</a:t>
            </a:r>
            <a:r>
              <a:rPr lang="hu-HU" sz="900" dirty="0">
                <a:latin typeface="Times New Roman" panose="02020603050405020304" pitchFamily="18" charset="0"/>
                <a:ea typeface="Times New Roman" panose="02020603050405020304" pitchFamily="18" charset="0"/>
              </a:rPr>
              <a:t>. 5: 161): </a:t>
            </a:r>
            <a:r>
              <a:rPr lang="hu-HU" sz="900" i="1" dirty="0" err="1">
                <a:latin typeface="Times New Roman" panose="02020603050405020304" pitchFamily="18" charset="0"/>
                <a:ea typeface="Times New Roman" panose="02020603050405020304" pitchFamily="18" charset="0"/>
              </a:rPr>
              <a:t>Zceeuleus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1351 (DL 38163): </a:t>
            </a:r>
            <a:r>
              <a:rPr lang="hu-HU" sz="900" i="1" dirty="0" err="1">
                <a:latin typeface="Times New Roman" panose="02020603050405020304" pitchFamily="18" charset="0"/>
                <a:ea typeface="Times New Roman" panose="02020603050405020304" pitchFamily="18" charset="0"/>
              </a:rPr>
              <a:t>Zeueleus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1351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121,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1356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77,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[itt az előbbire utalva 1358. kelettel]), 1358/1359 (DL 38584), 1359/1571 (DL 38584), 1399 (Perényi 122, 123, 124, 125), 1399/1400 (Perényi 122), 1429 (DL 38599), 1471 (DL 38622): </a:t>
            </a:r>
            <a:r>
              <a:rPr lang="hu-HU" sz="900" i="1" dirty="0" err="1">
                <a:latin typeface="Times New Roman" panose="02020603050405020304" pitchFamily="18" charset="0"/>
                <a:ea typeface="Times New Roman" panose="02020603050405020304" pitchFamily="18" charset="0"/>
              </a:rPr>
              <a:t>Zewleus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de, civ.,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1356 (F. 9/2: 568), 1399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522,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1409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2/2: 7105), 1451 (C. Tóth 2006: 40, Károlyi 2: 289): </a:t>
            </a:r>
            <a:r>
              <a:rPr lang="hu-HU" sz="900" i="1" dirty="0" err="1">
                <a:latin typeface="Times New Roman" panose="02020603050405020304" pitchFamily="18" charset="0"/>
                <a:ea typeface="Times New Roman" panose="02020603050405020304" pitchFamily="18" charset="0"/>
              </a:rPr>
              <a:t>Zewlus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civ.,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poss</a:t>
            </a:r>
            <a:r>
              <a:rPr lang="hu-HU" sz="900" dirty="0">
                <a:latin typeface="Times New Roman" panose="02020603050405020304" pitchFamily="18" charset="0"/>
                <a:ea typeface="Times New Roman" panose="02020603050405020304" pitchFamily="18" charset="0"/>
              </a:rPr>
              <a:t>., 1357&gt;1389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350,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[itt az előbbire utalva 1389. évi kelettel]): </a:t>
            </a:r>
            <a:r>
              <a:rPr lang="hu-HU" sz="900" i="1" dirty="0" err="1">
                <a:latin typeface="Times New Roman" panose="02020603050405020304" pitchFamily="18" charset="0"/>
                <a:ea typeface="Times New Roman" panose="02020603050405020304" pitchFamily="18" charset="0"/>
              </a:rPr>
              <a:t>Sceulleus</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de,</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1358/1359 (DL 38175), 1396 (Perényi 111,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487), 1396&gt;1498 (DL 71068), 1399 (Perényi 111,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520,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1399&gt;1498 (DL 71068), 1402 (Perényi 133), 1402/1498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2/1: 1751), 1431&gt;1498 (Perényi 209), 1451 (C. Tóth 2006: 88), 1466 (DL 70929, Perényi 252), 1478 (DL 70984), 1479 (Perényi 281), 1479&gt;​1498 (DL 71068), 1514 (DL 71132, Perényi 380), 1516 (DL 71140), é. n. (A. 1: 646): </a:t>
            </a:r>
            <a:r>
              <a:rPr lang="hu-HU" sz="900" i="1" dirty="0" err="1">
                <a:latin typeface="Times New Roman" panose="02020603050405020304" pitchFamily="18" charset="0"/>
                <a:ea typeface="Times New Roman" panose="02020603050405020304" pitchFamily="18" charset="0"/>
              </a:rPr>
              <a:t>Zelews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civ.,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1358/1359 (DL 24804), 1359/Más. (DL 24804), 1394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13, 94,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1478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96), 1566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1573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95): </a:t>
            </a:r>
            <a:r>
              <a:rPr lang="hu-HU" sz="900" i="1" dirty="0" err="1">
                <a:latin typeface="Times New Roman" panose="02020603050405020304" pitchFamily="18" charset="0"/>
                <a:ea typeface="Times New Roman" panose="02020603050405020304" pitchFamily="18" charset="0"/>
              </a:rPr>
              <a:t>Zeoleos</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civ., </a:t>
            </a:r>
            <a:r>
              <a:rPr lang="hu-HU" sz="900" dirty="0" err="1">
                <a:latin typeface="Times New Roman" panose="02020603050405020304" pitchFamily="18" charset="0"/>
                <a:ea typeface="Times New Roman" panose="02020603050405020304" pitchFamily="18" charset="0"/>
              </a:rPr>
              <a:t>poss</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1359 (DL 70637): </a:t>
            </a:r>
            <a:r>
              <a:rPr lang="hu-HU" sz="900" i="1" dirty="0" err="1">
                <a:latin typeface="Times New Roman" panose="02020603050405020304" pitchFamily="18" charset="0"/>
                <a:ea typeface="Times New Roman" panose="02020603050405020304" pitchFamily="18" charset="0"/>
              </a:rPr>
              <a:t>Zeulous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1390/1402 (Perényi 100), 1399 (Perényi 124,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522, 523,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1419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1435 (DL 70877), 1436 (DL 70878, Perényi 218), 1441 (Perényi 226), 1450 (DL 70896, Perényi 229, 230, 232, 235), 1463 (DL 45070), 1471 (Perényi 260, 264), 1472 (DL 38367), 1475 (DL 38382), 1478 (C. Tóth 2006: 60), 1479 (C. Tóth 2006: 90, DL 38301), 1490 (DL 71026, Perényi 302), 1495 (Perényi 324), 1495/1499 (DL 71076, Perényi 325), 1499 (DL 71076), 1509 (DL 71106, Perényi 356, 358), 1512&gt;1547 (DL 24869), 1513 (DL 86743), 1514 (DL 71131, Perényi 379), 1516 (DL 71142, Perényi 385), 1525 (DL 71189, Perényi 423), 1526 (C. Tóth 2006: 84 [itt </a:t>
            </a:r>
            <a:r>
              <a:rPr lang="hu-HU" sz="900" i="1" dirty="0">
                <a:latin typeface="Times New Roman" panose="02020603050405020304" pitchFamily="18" charset="0"/>
                <a:ea typeface="Times New Roman" panose="02020603050405020304" pitchFamily="18" charset="0"/>
              </a:rPr>
              <a:t>[Z]</a:t>
            </a:r>
            <a:r>
              <a:rPr lang="hu-HU" sz="900" i="1" dirty="0" err="1">
                <a:latin typeface="Times New Roman" panose="02020603050405020304" pitchFamily="18" charset="0"/>
                <a:ea typeface="Times New Roman" panose="02020603050405020304" pitchFamily="18" charset="0"/>
              </a:rPr>
              <a:t>ewlews</a:t>
            </a:r>
            <a:r>
              <a:rPr lang="hu-HU" sz="900"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Zewlews</a:t>
            </a:r>
            <a:r>
              <a:rPr lang="hu-HU" sz="900" i="1"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poss</a:t>
            </a:r>
            <a:r>
              <a:rPr lang="hu-HU" sz="900" dirty="0">
                <a:latin typeface="Times New Roman" panose="02020603050405020304" pitchFamily="18" charset="0"/>
                <a:ea typeface="Times New Roman" panose="02020603050405020304" pitchFamily="18" charset="0"/>
              </a:rPr>
              <a:t>., 1390/1402 (Perényi 100, 102), 1399 (Perényi 122): </a:t>
            </a:r>
            <a:r>
              <a:rPr lang="hu-HU" sz="900" i="1" dirty="0" err="1">
                <a:latin typeface="Times New Roman" panose="02020603050405020304" pitchFamily="18" charset="0"/>
                <a:ea typeface="Times New Roman" panose="02020603050405020304" pitchFamily="18" charset="0"/>
              </a:rPr>
              <a:t>Zeulews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1399 (</a:t>
            </a:r>
            <a:r>
              <a:rPr lang="hu-HU" sz="900" dirty="0" err="1">
                <a:latin typeface="Times New Roman" panose="02020603050405020304" pitchFamily="18" charset="0"/>
                <a:ea typeface="Times New Roman" panose="02020603050405020304" pitchFamily="18" charset="0"/>
              </a:rPr>
              <a:t>DocVal</a:t>
            </a:r>
            <a:r>
              <a:rPr lang="hu-HU" sz="900" dirty="0">
                <a:latin typeface="Times New Roman" panose="02020603050405020304" pitchFamily="18" charset="0"/>
                <a:ea typeface="Times New Roman" panose="02020603050405020304" pitchFamily="18" charset="0"/>
              </a:rPr>
              <a:t>. 522,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Zevlews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de, 1411 (Perényi 169), 1414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7: 1108), 1416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5: 1701), 1419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7: 949, Mező, </a:t>
            </a:r>
            <a:r>
              <a:rPr lang="hu-HU" sz="900" dirty="0" err="1">
                <a:latin typeface="Times New Roman" panose="02020603050405020304" pitchFamily="18" charset="0"/>
                <a:ea typeface="Times New Roman" panose="02020603050405020304" pitchFamily="18" charset="0"/>
              </a:rPr>
              <a:t>Patr</a:t>
            </a:r>
            <a:r>
              <a:rPr lang="hu-HU" sz="900" dirty="0">
                <a:latin typeface="Times New Roman" panose="02020603050405020304" pitchFamily="18" charset="0"/>
                <a:ea typeface="Times New Roman" panose="02020603050405020304" pitchFamily="18" charset="0"/>
              </a:rPr>
              <a:t>. 443), 1427 (DL 70844, Perényi 197), 1428 (DL 70845, Perényi 198), 1428/1430 (DL 70845), 1429 (C. Tóth 2006: 35), 1430 (Perényi 208), 1430/1423 (DL 70845), 1430/1431 (DL 70863, 70870, F. 10/7: 235), 1430/1493 (DL 71048), 1431 (F. 10/7: 322), 1441/1450 (Perényi 227), 1450 (DL 70896, Perényi 230, 235), 1454 (C. Tóth 2006: 44, DL 38314), 1466 (DL 70933, Perényi 254), 1467 (Perényi 255), 1467/1468 (DL 70940), 1471 (DL 70952, 70956, 70961, Perényi 262), 1479 (DL 38412), 1506 (DL 71101, Perényi 350), 1526 (C. Tóth 2006: 84): </a:t>
            </a:r>
            <a:r>
              <a:rPr lang="hu-HU" sz="900" i="1" dirty="0" err="1">
                <a:latin typeface="Times New Roman" panose="02020603050405020304" pitchFamily="18" charset="0"/>
                <a:ea typeface="Times New Roman" panose="02020603050405020304" pitchFamily="18" charset="0"/>
              </a:rPr>
              <a:t>Zewles</a:t>
            </a:r>
            <a:r>
              <a:rPr lang="hu-HU" sz="900" i="1"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poss</a:t>
            </a:r>
            <a:r>
              <a:rPr lang="hu-HU" sz="900" dirty="0">
                <a:latin typeface="Times New Roman" panose="02020603050405020304" pitchFamily="18" charset="0"/>
                <a:ea typeface="Times New Roman" panose="02020603050405020304" pitchFamily="18" charset="0"/>
              </a:rPr>
              <a:t>., de, civ., 1416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5: 1690), 1430 (DL 70858, Perényi 203, F. 10/7: 232): </a:t>
            </a:r>
            <a:r>
              <a:rPr lang="hu-HU" sz="900" i="1" dirty="0" err="1">
                <a:latin typeface="Times New Roman" panose="02020603050405020304" pitchFamily="18" charset="0"/>
                <a:ea typeface="Times New Roman" panose="02020603050405020304" pitchFamily="18" charset="0"/>
              </a:rPr>
              <a:t>Sewles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de, </a:t>
            </a:r>
            <a:r>
              <a:rPr lang="hu-HU" sz="900" dirty="0" err="1">
                <a:latin typeface="Times New Roman" panose="02020603050405020304" pitchFamily="18" charset="0"/>
                <a:ea typeface="Times New Roman" panose="02020603050405020304" pitchFamily="18" charset="0"/>
              </a:rPr>
              <a:t>poss</a:t>
            </a:r>
            <a:r>
              <a:rPr lang="hu-HU" sz="900" dirty="0">
                <a:latin typeface="Times New Roman" panose="02020603050405020304" pitchFamily="18" charset="0"/>
                <a:ea typeface="Times New Roman" panose="02020603050405020304" pitchFamily="18" charset="0"/>
              </a:rPr>
              <a:t>., 1417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6: 581), 1450 (DL 70896, Perényi 235), 1496 (DL 71060): </a:t>
            </a:r>
            <a:r>
              <a:rPr lang="hu-HU" sz="900" i="1" dirty="0" err="1">
                <a:latin typeface="Times New Roman" panose="02020603050405020304" pitchFamily="18" charset="0"/>
                <a:ea typeface="Times New Roman" panose="02020603050405020304" pitchFamily="18" charset="0"/>
              </a:rPr>
              <a:t>Zevles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civ., *[1419] (</a:t>
            </a:r>
            <a:r>
              <a:rPr lang="hu-HU" sz="900" dirty="0" err="1">
                <a:latin typeface="Times New Roman" panose="02020603050405020304" pitchFamily="18" charset="0"/>
                <a:ea typeface="Times New Roman" panose="02020603050405020304" pitchFamily="18" charset="0"/>
              </a:rPr>
              <a:t>Zs</a:t>
            </a:r>
            <a:r>
              <a:rPr lang="hu-HU" sz="900" dirty="0">
                <a:latin typeface="Times New Roman" panose="02020603050405020304" pitchFamily="18" charset="0"/>
                <a:ea typeface="Times New Roman" panose="02020603050405020304" pitchFamily="18" charset="0"/>
              </a:rPr>
              <a:t>. 7: 1214): </a:t>
            </a:r>
            <a:r>
              <a:rPr lang="hu-HU" sz="900" i="1" dirty="0" err="1">
                <a:latin typeface="Times New Roman" panose="02020603050405020304" pitchFamily="18" charset="0"/>
                <a:ea typeface="Times New Roman" panose="02020603050405020304" pitchFamily="18" charset="0"/>
              </a:rPr>
              <a:t>Zewloz</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1431 (DL 70870): </a:t>
            </a:r>
            <a:r>
              <a:rPr lang="hu-HU" sz="900" i="1" dirty="0" err="1">
                <a:latin typeface="Times New Roman" panose="02020603050405020304" pitchFamily="18" charset="0"/>
                <a:ea typeface="Times New Roman" panose="02020603050405020304" pitchFamily="18" charset="0"/>
              </a:rPr>
              <a:t>Lewles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1441/1450 (DL 70896): </a:t>
            </a:r>
            <a:r>
              <a:rPr lang="hu-HU" sz="900" i="1" dirty="0" err="1">
                <a:latin typeface="Times New Roman" panose="02020603050405020304" pitchFamily="18" charset="0"/>
                <a:ea typeface="Times New Roman" panose="02020603050405020304" pitchFamily="18" charset="0"/>
              </a:rPr>
              <a:t>Zewlws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1447 (Perényi 229): </a:t>
            </a:r>
            <a:r>
              <a:rPr lang="hu-HU" sz="900" i="1" dirty="0" err="1">
                <a:latin typeface="Times New Roman" panose="02020603050405020304" pitchFamily="18" charset="0"/>
                <a:ea typeface="Times New Roman" panose="02020603050405020304" pitchFamily="18" charset="0"/>
              </a:rPr>
              <a:t>Zewlevs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civ., 1447 (DL 70894), 1495 (DL 71058, Perényi 324), 1496 (Perényi 325): </a:t>
            </a:r>
            <a:r>
              <a:rPr lang="hu-HU" sz="900" i="1" dirty="0" err="1">
                <a:latin typeface="Times New Roman" panose="02020603050405020304" pitchFamily="18" charset="0"/>
                <a:ea typeface="Times New Roman" panose="02020603050405020304" pitchFamily="18" charset="0"/>
              </a:rPr>
              <a:t>Zevlevs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1449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176):</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Szöll</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s</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1458 (DL 55622): </a:t>
            </a:r>
            <a:r>
              <a:rPr lang="hu-HU" sz="900" i="1" dirty="0" err="1">
                <a:latin typeface="Times New Roman" panose="02020603050405020304" pitchFamily="18" charset="0"/>
                <a:ea typeface="Times New Roman" panose="02020603050405020304" pitchFamily="18" charset="0"/>
              </a:rPr>
              <a:t>Zeolus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1465 (DL 38347), 1472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Zewllews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1478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96): </a:t>
            </a:r>
            <a:r>
              <a:rPr lang="hu-HU" sz="900" i="1" dirty="0" err="1">
                <a:latin typeface="Times New Roman" panose="02020603050405020304" pitchFamily="18" charset="0"/>
                <a:ea typeface="Times New Roman" panose="02020603050405020304" pitchFamily="18" charset="0"/>
              </a:rPr>
              <a:t>Z</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ll</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s</a:t>
            </a:r>
            <a:r>
              <a:rPr lang="hu-HU" sz="900" i="1"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1495 (DL 71058): </a:t>
            </a:r>
            <a:r>
              <a:rPr lang="hu-HU" sz="900" i="1" dirty="0" err="1">
                <a:latin typeface="Times New Roman" panose="02020603050405020304" pitchFamily="18" charset="0"/>
                <a:ea typeface="Times New Roman" panose="02020603050405020304" pitchFamily="18" charset="0"/>
              </a:rPr>
              <a:t>Kevlevs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1516 (Perényi 384):</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Zelewes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1528 (</a:t>
            </a:r>
            <a:r>
              <a:rPr lang="hu-HU" sz="900" dirty="0" err="1">
                <a:latin typeface="Times New Roman" panose="02020603050405020304" pitchFamily="18" charset="0"/>
                <a:ea typeface="Times New Roman" panose="02020603050405020304" pitchFamily="18" charset="0"/>
              </a:rPr>
              <a:t>MND</a:t>
            </a:r>
            <a:r>
              <a:rPr lang="hu-HU" sz="900" dirty="0">
                <a:latin typeface="Times New Roman" panose="02020603050405020304" pitchFamily="18" charset="0"/>
                <a:ea typeface="Times New Roman" panose="02020603050405020304" pitchFamily="18" charset="0"/>
              </a:rPr>
              <a:t>. 7: 42,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1585 (</a:t>
            </a:r>
            <a:r>
              <a:rPr lang="hu-HU" sz="900" dirty="0" err="1">
                <a:latin typeface="Times New Roman" panose="02020603050405020304" pitchFamily="18" charset="0"/>
                <a:ea typeface="Times New Roman" panose="02020603050405020304" pitchFamily="18" charset="0"/>
              </a:rPr>
              <a:t>T25</a:t>
            </a:r>
            <a:r>
              <a:rPr lang="hu-HU" sz="900" dirty="0">
                <a:latin typeface="Times New Roman" panose="02020603050405020304" pitchFamily="18" charset="0"/>
                <a:ea typeface="Times New Roman" panose="02020603050405020304" pitchFamily="18" charset="0"/>
              </a:rPr>
              <a:t>), 1635 (</a:t>
            </a:r>
            <a:r>
              <a:rPr lang="hu-HU" sz="900" dirty="0" err="1">
                <a:latin typeface="Times New Roman" panose="02020603050405020304" pitchFamily="18" charset="0"/>
                <a:ea typeface="Times New Roman" panose="02020603050405020304" pitchFamily="18" charset="0"/>
              </a:rPr>
              <a:t>T6</a:t>
            </a:r>
            <a:r>
              <a:rPr lang="hu-HU" sz="900" dirty="0">
                <a:latin typeface="Times New Roman" panose="02020603050405020304" pitchFamily="18" charset="0"/>
                <a:ea typeface="Times New Roman" panose="02020603050405020304" pitchFamily="18" charset="0"/>
              </a:rPr>
              <a:t>), 1636 (</a:t>
            </a:r>
            <a:r>
              <a:rPr lang="hu-HU" sz="900" dirty="0" err="1">
                <a:latin typeface="Times New Roman" panose="02020603050405020304" pitchFamily="18" charset="0"/>
                <a:ea typeface="Times New Roman" panose="02020603050405020304" pitchFamily="18" charset="0"/>
              </a:rPr>
              <a:t>T21</a:t>
            </a:r>
            <a:r>
              <a:rPr lang="hu-HU" sz="900" dirty="0">
                <a:latin typeface="Times New Roman" panose="02020603050405020304" pitchFamily="18" charset="0"/>
                <a:ea typeface="Times New Roman" panose="02020603050405020304" pitchFamily="18" charset="0"/>
              </a:rPr>
              <a:t>), 1662 (</a:t>
            </a:r>
            <a:r>
              <a:rPr lang="hu-HU" sz="900" dirty="0" err="1">
                <a:latin typeface="Times New Roman" panose="02020603050405020304" pitchFamily="18" charset="0"/>
                <a:ea typeface="Times New Roman" panose="02020603050405020304" pitchFamily="18" charset="0"/>
              </a:rPr>
              <a:t>T27</a:t>
            </a:r>
            <a:r>
              <a:rPr lang="hu-HU" sz="900" dirty="0">
                <a:latin typeface="Times New Roman" panose="02020603050405020304" pitchFamily="18" charset="0"/>
                <a:ea typeface="Times New Roman" panose="02020603050405020304" pitchFamily="18" charset="0"/>
              </a:rPr>
              <a:t>), 1664 (</a:t>
            </a:r>
            <a:r>
              <a:rPr lang="hu-HU" sz="900" dirty="0" err="1">
                <a:latin typeface="Times New Roman" panose="02020603050405020304" pitchFamily="18" charset="0"/>
                <a:ea typeface="Times New Roman" panose="02020603050405020304" pitchFamily="18" charset="0"/>
              </a:rPr>
              <a:t>T9</a:t>
            </a:r>
            <a:r>
              <a:rPr lang="hu-HU" sz="900"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Siles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1551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96): </a:t>
            </a:r>
            <a:r>
              <a:rPr lang="hu-HU" sz="900" i="1" dirty="0" err="1">
                <a:latin typeface="Times New Roman" panose="02020603050405020304" pitchFamily="18" charset="0"/>
                <a:ea typeface="Times New Roman" panose="02020603050405020304" pitchFamily="18" charset="0"/>
              </a:rPr>
              <a:t>Zöllös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*1559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98): </a:t>
            </a:r>
            <a:r>
              <a:rPr lang="hu-HU" sz="900" i="1" dirty="0" err="1">
                <a:latin typeface="Times New Roman" panose="02020603050405020304" pitchFamily="18" charset="0"/>
                <a:ea typeface="Times New Roman" panose="02020603050405020304" pitchFamily="18" charset="0"/>
              </a:rPr>
              <a:t>Z</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llös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a:t>
            </a:r>
            <a:r>
              <a:rPr lang="hu-HU" sz="900" dirty="0" err="1">
                <a:latin typeface="Times New Roman" panose="02020603050405020304" pitchFamily="18" charset="0"/>
                <a:ea typeface="Times New Roman" panose="02020603050405020304" pitchFamily="18" charset="0"/>
              </a:rPr>
              <a:t>opp</a:t>
            </a:r>
            <a:r>
              <a:rPr lang="hu-HU" sz="900" dirty="0">
                <a:latin typeface="Times New Roman" panose="02020603050405020304" pitchFamily="18" charset="0"/>
                <a:ea typeface="Times New Roman" panose="02020603050405020304" pitchFamily="18" charset="0"/>
              </a:rPr>
              <a:t>., 1564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Zeoleoss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1600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Soloes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1662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95), 1805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75): </a:t>
            </a:r>
            <a:r>
              <a:rPr lang="hu-HU" sz="900" i="1" dirty="0" err="1">
                <a:latin typeface="Times New Roman" panose="02020603050405020304" pitchFamily="18" charset="0"/>
                <a:ea typeface="Times New Roman" panose="02020603050405020304" pitchFamily="18" charset="0"/>
              </a:rPr>
              <a:t>Sz</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ll</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1662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160):</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Szöllös</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1672–1673 (</a:t>
            </a:r>
            <a:r>
              <a:rPr lang="hu-HU" sz="900" dirty="0" err="1">
                <a:latin typeface="Times New Roman" panose="02020603050405020304" pitchFamily="18" charset="0"/>
                <a:ea typeface="Times New Roman" panose="02020603050405020304" pitchFamily="18" charset="0"/>
              </a:rPr>
              <a:t>UC</a:t>
            </a:r>
            <a:r>
              <a:rPr lang="hu-HU" sz="900" dirty="0">
                <a:latin typeface="Times New Roman" panose="02020603050405020304" pitchFamily="18" charset="0"/>
                <a:ea typeface="Times New Roman" panose="02020603050405020304" pitchFamily="18" charset="0"/>
              </a:rPr>
              <a:t> 108: 10): </a:t>
            </a:r>
            <a:r>
              <a:rPr lang="hu-HU" sz="900" i="1" dirty="0">
                <a:latin typeface="Times New Roman" panose="02020603050405020304" pitchFamily="18" charset="0"/>
                <a:ea typeface="Times New Roman" panose="02020603050405020304" pitchFamily="18" charset="0"/>
              </a:rPr>
              <a:t>Szőlős, </a:t>
            </a:r>
            <a:r>
              <a:rPr lang="hu-HU" sz="900" dirty="0">
                <a:latin typeface="Times New Roman" panose="02020603050405020304" pitchFamily="18" charset="0"/>
                <a:ea typeface="Times New Roman" panose="02020603050405020304" pitchFamily="18" charset="0"/>
              </a:rPr>
              <a:t>1674 (Károlyi 4: 503): </a:t>
            </a:r>
            <a:r>
              <a:rPr lang="hu-HU" sz="900" i="1" dirty="0" err="1">
                <a:latin typeface="Times New Roman" panose="02020603050405020304" pitchFamily="18" charset="0"/>
                <a:ea typeface="Times New Roman" panose="02020603050405020304" pitchFamily="18" charset="0"/>
              </a:rPr>
              <a:t>Szőllős</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 </a:t>
            </a:r>
            <a:r>
              <a:rPr lang="hu-HU" sz="900" b="1" dirty="0">
                <a:latin typeface="Times New Roman" panose="02020603050405020304" pitchFamily="18" charset="0"/>
                <a:ea typeface="Times New Roman" panose="02020603050405020304" pitchFamily="18" charset="0"/>
              </a:rPr>
              <a:t>Lat.</a:t>
            </a:r>
            <a:r>
              <a:rPr lang="hu-HU" sz="900" dirty="0">
                <a:latin typeface="Times New Roman" panose="02020603050405020304" pitchFamily="18" charset="0"/>
                <a:ea typeface="Times New Roman" panose="02020603050405020304" pitchFamily="18" charset="0"/>
              </a:rPr>
              <a:t> 1551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96): </a:t>
            </a:r>
            <a:r>
              <a:rPr lang="hu-HU" sz="900" i="1" dirty="0" err="1">
                <a:latin typeface="Times New Roman" panose="02020603050405020304" pitchFamily="18" charset="0"/>
                <a:ea typeface="Times New Roman" panose="02020603050405020304" pitchFamily="18" charset="0"/>
              </a:rPr>
              <a:t>Z</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ll</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siensi</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1559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94,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221): </a:t>
            </a:r>
            <a:r>
              <a:rPr lang="hu-HU" sz="900" i="1" dirty="0" err="1">
                <a:latin typeface="Times New Roman" panose="02020603050405020304" pitchFamily="18" charset="0"/>
                <a:ea typeface="Times New Roman" panose="02020603050405020304" pitchFamily="18" charset="0"/>
              </a:rPr>
              <a:t>Zolosium</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1699 (</a:t>
            </a:r>
            <a:r>
              <a:rPr lang="hu-HU" sz="900" dirty="0" err="1">
                <a:latin typeface="Times New Roman" panose="02020603050405020304" pitchFamily="18" charset="0"/>
                <a:ea typeface="Times New Roman" panose="02020603050405020304" pitchFamily="18" charset="0"/>
              </a:rPr>
              <a:t>Szir­may</a:t>
            </a:r>
            <a:r>
              <a:rPr lang="hu-HU" sz="900" dirty="0">
                <a:latin typeface="Times New Roman" panose="02020603050405020304" pitchFamily="18" charset="0"/>
                <a:ea typeface="Times New Roman" panose="02020603050405020304" pitchFamily="18" charset="0"/>
              </a:rPr>
              <a:t> 101): </a:t>
            </a:r>
            <a:r>
              <a:rPr lang="hu-HU" sz="900" dirty="0" err="1">
                <a:latin typeface="Times New Roman" panose="02020603050405020304" pitchFamily="18" charset="0"/>
                <a:ea typeface="Times New Roman" panose="02020603050405020304" pitchFamily="18" charset="0"/>
              </a:rPr>
              <a:t>Comitatus</a:t>
            </a:r>
            <a:r>
              <a:rPr lang="hu-HU" sz="900"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Sz</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ll</a:t>
            </a:r>
            <a:r>
              <a:rPr lang="hu-HU" sz="900" i="1" dirty="0" err="1">
                <a:latin typeface="Times New 3Diacritical" panose="020B0603050302020204" pitchFamily="34" charset="0"/>
                <a:ea typeface="Times New Roman" panose="02020603050405020304" pitchFamily="18" charset="0"/>
              </a:rPr>
              <a:t>f</a:t>
            </a:r>
            <a:r>
              <a:rPr lang="hu-HU" sz="900" i="1" dirty="0" err="1">
                <a:latin typeface="Times New Roman" panose="02020603050405020304" pitchFamily="18" charset="0"/>
                <a:ea typeface="Times New Roman" panose="02020603050405020304" pitchFamily="18" charset="0"/>
              </a:rPr>
              <a:t>ssini</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Későbbi szláv nyelvi említései: 1773 (</a:t>
            </a:r>
            <a:r>
              <a:rPr lang="hu-HU" sz="900" dirty="0" err="1">
                <a:latin typeface="Times New Roman" panose="02020603050405020304" pitchFamily="18" charset="0"/>
                <a:ea typeface="Times New Roman" panose="02020603050405020304" pitchFamily="18" charset="0"/>
              </a:rPr>
              <a:t>Lex</a:t>
            </a:r>
            <a:r>
              <a:rPr lang="hu-HU" sz="900" dirty="0">
                <a:latin typeface="Times New Roman" panose="02020603050405020304" pitchFamily="18" charset="0"/>
                <a:ea typeface="Times New Roman" panose="02020603050405020304" pitchFamily="18" charset="0"/>
              </a:rPr>
              <a:t>. 284): </a:t>
            </a:r>
            <a:r>
              <a:rPr lang="hu-HU" sz="900" i="1" dirty="0" err="1">
                <a:latin typeface="Times New Roman" panose="02020603050405020304" pitchFamily="18" charset="0"/>
                <a:ea typeface="Times New Roman" panose="02020603050405020304" pitchFamily="18" charset="0"/>
              </a:rPr>
              <a:t>Welikoj</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Sőllyűs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1873 (</a:t>
            </a:r>
            <a:r>
              <a:rPr lang="hu-HU" sz="900" dirty="0" err="1">
                <a:latin typeface="Times New Roman" panose="02020603050405020304" pitchFamily="18" charset="0"/>
                <a:ea typeface="Times New Roman" panose="02020603050405020304" pitchFamily="18" charset="0"/>
              </a:rPr>
              <a:t>Hnt</a:t>
            </a:r>
            <a:r>
              <a:rPr lang="hu-HU" sz="900" dirty="0">
                <a:latin typeface="Times New Roman" panose="02020603050405020304" pitchFamily="18" charset="0"/>
                <a:ea typeface="Times New Roman" panose="02020603050405020304" pitchFamily="18" charset="0"/>
              </a:rPr>
              <a:t>. 1300), 1892 (</a:t>
            </a:r>
            <a:r>
              <a:rPr lang="hu-HU" sz="900" dirty="0" err="1">
                <a:latin typeface="Times New Roman" panose="02020603050405020304" pitchFamily="18" charset="0"/>
                <a:ea typeface="Times New Roman" panose="02020603050405020304" pitchFamily="18" charset="0"/>
              </a:rPr>
              <a:t>Hnt</a:t>
            </a:r>
            <a:r>
              <a:rPr lang="hu-HU" sz="900" dirty="0">
                <a:latin typeface="Times New Roman" panose="02020603050405020304" pitchFamily="18" charset="0"/>
                <a:ea typeface="Times New Roman" panose="02020603050405020304" pitchFamily="18" charset="0"/>
              </a:rPr>
              <a:t>. 1398), 1900 (</a:t>
            </a:r>
            <a:r>
              <a:rPr lang="hu-HU" sz="900" dirty="0" err="1">
                <a:latin typeface="Times New Roman" panose="02020603050405020304" pitchFamily="18" charset="0"/>
                <a:ea typeface="Times New Roman" panose="02020603050405020304" pitchFamily="18" charset="0"/>
              </a:rPr>
              <a:t>Hnt</a:t>
            </a:r>
            <a:r>
              <a:rPr lang="hu-HU" sz="900" dirty="0">
                <a:latin typeface="Times New Roman" panose="02020603050405020304" pitchFamily="18" charset="0"/>
                <a:ea typeface="Times New Roman" panose="02020603050405020304" pitchFamily="18" charset="0"/>
              </a:rPr>
              <a:t>. 741), 1910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222): </a:t>
            </a:r>
            <a:r>
              <a:rPr lang="hu-HU" sz="900" i="1" dirty="0" err="1">
                <a:latin typeface="Times New Roman" panose="02020603050405020304" pitchFamily="18" charset="0"/>
                <a:ea typeface="Times New Roman" panose="02020603050405020304" pitchFamily="18" charset="0"/>
              </a:rPr>
              <a:t>Szevlyus</a:t>
            </a:r>
            <a:r>
              <a:rPr lang="hu-HU" sz="900" i="1" dirty="0">
                <a:latin typeface="Times New Roman" panose="02020603050405020304" pitchFamily="18" charset="0"/>
                <a:ea typeface="Times New Roman" panose="02020603050405020304" pitchFamily="18" charset="0"/>
              </a:rPr>
              <a:t>,</a:t>
            </a:r>
            <a:r>
              <a:rPr lang="hu-HU" sz="900" dirty="0">
                <a:latin typeface="Times New Roman" panose="02020603050405020304" pitchFamily="18" charset="0"/>
                <a:ea typeface="Times New Roman" panose="02020603050405020304" pitchFamily="18" charset="0"/>
              </a:rPr>
              <a:t> 1911 (Sz. 419): </a:t>
            </a:r>
            <a:r>
              <a:rPr lang="hu-HU" sz="900" i="1" dirty="0" err="1">
                <a:latin typeface="Times New Roman" panose="02020603050405020304" pitchFamily="18" charset="0"/>
                <a:ea typeface="Times New Roman" panose="02020603050405020304" pitchFamily="18" charset="0"/>
              </a:rPr>
              <a:t>Sevljus</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Velikyj</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1933 (</a:t>
            </a:r>
            <a:r>
              <a:rPr lang="hu-HU" sz="900" dirty="0" err="1">
                <a:latin typeface="Times New Roman" panose="02020603050405020304" pitchFamily="18" charset="0"/>
                <a:ea typeface="Times New Roman" panose="02020603050405020304" pitchFamily="18" charset="0"/>
              </a:rPr>
              <a:t>Hnt</a:t>
            </a:r>
            <a:r>
              <a:rPr lang="hu-HU" sz="900" dirty="0">
                <a:latin typeface="Times New Roman" panose="02020603050405020304" pitchFamily="18" charset="0"/>
                <a:ea typeface="Times New Roman" panose="02020603050405020304" pitchFamily="18" charset="0"/>
              </a:rPr>
              <a:t>. 719), 1937 (</a:t>
            </a:r>
            <a:r>
              <a:rPr lang="hu-HU" sz="900" dirty="0" err="1">
                <a:latin typeface="Times New Roman" panose="02020603050405020304" pitchFamily="18" charset="0"/>
                <a:ea typeface="Times New Roman" panose="02020603050405020304" pitchFamily="18" charset="0"/>
              </a:rPr>
              <a:t>Hnt</a:t>
            </a:r>
            <a:r>
              <a:rPr lang="hu-HU" sz="900" dirty="0">
                <a:latin typeface="Times New Roman" panose="02020603050405020304" pitchFamily="18" charset="0"/>
                <a:ea typeface="Times New Roman" panose="02020603050405020304" pitchFamily="18" charset="0"/>
              </a:rPr>
              <a:t>. 705, </a:t>
            </a:r>
            <a:r>
              <a:rPr lang="hu-HU" sz="900" dirty="0" err="1">
                <a:latin typeface="Times New Roman" panose="02020603050405020304" pitchFamily="18" charset="0"/>
                <a:ea typeface="Times New Roman" panose="02020603050405020304" pitchFamily="18" charset="0"/>
              </a:rPr>
              <a:t>K57</a:t>
            </a:r>
            <a:r>
              <a:rPr lang="hu-HU" sz="900"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Sevluš</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1972 (</a:t>
            </a:r>
            <a:r>
              <a:rPr lang="hu-HU" sz="900" dirty="0" err="1">
                <a:latin typeface="Times New Roman" panose="02020603050405020304" pitchFamily="18" charset="0"/>
                <a:ea typeface="Times New Roman" panose="02020603050405020304" pitchFamily="18" charset="0"/>
              </a:rPr>
              <a:t>ComMarmUg</a:t>
            </a:r>
            <a:r>
              <a:rPr lang="hu-HU" sz="900" dirty="0">
                <a:latin typeface="Times New Roman" panose="02020603050405020304" pitchFamily="18" charset="0"/>
                <a:ea typeface="Times New Roman" panose="02020603050405020304" pitchFamily="18" charset="0"/>
              </a:rPr>
              <a:t>. 222): </a:t>
            </a:r>
            <a:r>
              <a:rPr lang="hu-HU" sz="900" i="1" dirty="0" err="1">
                <a:latin typeface="Times New Roman" panose="02020603050405020304" pitchFamily="18" charset="0"/>
                <a:ea typeface="Times New Roman" panose="02020603050405020304" pitchFamily="18" charset="0"/>
              </a:rPr>
              <a:t>Vynogradiv</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Mai nép­nyelvi alakja: 2008: m. </a:t>
            </a:r>
            <a:r>
              <a:rPr lang="hu-HU" sz="900" i="1" dirty="0" err="1">
                <a:latin typeface="Times New Roman" panose="02020603050405020304" pitchFamily="18" charset="0"/>
                <a:ea typeface="Times New Roman" panose="02020603050405020304" pitchFamily="18" charset="0"/>
              </a:rPr>
              <a:t>Sz</a:t>
            </a:r>
            <a:r>
              <a:rPr lang="hu-HU" sz="900" i="1" dirty="0" err="1">
                <a:latin typeface="Times New 5Diacritical" panose="020B0603050302020204" pitchFamily="34" charset="0"/>
                <a:ea typeface="Times New Roman" panose="02020603050405020304" pitchFamily="18" charset="0"/>
                <a:cs typeface="Times New 5Diacritical" panose="020B0603050302020204" pitchFamily="34" charset="0"/>
              </a:rPr>
              <a:t>¥</a:t>
            </a:r>
            <a:r>
              <a:rPr lang="hu-HU" sz="900" i="1" dirty="0" err="1">
                <a:latin typeface="Times New Roman" panose="02020603050405020304" pitchFamily="18" charset="0"/>
                <a:ea typeface="Times New Roman" panose="02020603050405020304" pitchFamily="18" charset="0"/>
              </a:rPr>
              <a:t>ll</a:t>
            </a:r>
            <a:r>
              <a:rPr lang="hu-HU" sz="900" i="1" dirty="0" err="1">
                <a:latin typeface="Times New 5Diacritical" panose="020B0603050302020204" pitchFamily="34" charset="0"/>
                <a:ea typeface="Times New Roman" panose="02020603050405020304" pitchFamily="18" charset="0"/>
                <a:cs typeface="Times New 5Diacritical" panose="020B0603050302020204" pitchFamily="34" charset="0"/>
              </a:rPr>
              <a:t>¥</a:t>
            </a:r>
            <a:r>
              <a:rPr lang="hu-HU" sz="900" i="1" dirty="0" err="1">
                <a:latin typeface="Times New Roman" panose="02020603050405020304" pitchFamily="18" charset="0"/>
                <a:ea typeface="Times New Roman" panose="02020603050405020304" pitchFamily="18" charset="0"/>
              </a:rPr>
              <a:t>s</a:t>
            </a:r>
            <a:r>
              <a:rPr lang="hu-HU" sz="900" i="1" dirty="0">
                <a:latin typeface="Times New Roman" panose="02020603050405020304" pitchFamily="18" charset="0"/>
                <a:ea typeface="Times New Roman" panose="02020603050405020304" pitchFamily="18" charset="0"/>
              </a:rPr>
              <a:t> ~ Szőlős, </a:t>
            </a:r>
            <a:r>
              <a:rPr lang="hu-HU" sz="900" dirty="0" err="1">
                <a:latin typeface="Times New Roman" panose="02020603050405020304" pitchFamily="18" charset="0"/>
                <a:ea typeface="Times New Roman" panose="02020603050405020304" pitchFamily="18" charset="0"/>
              </a:rPr>
              <a:t>ukr</a:t>
            </a:r>
            <a:r>
              <a:rPr lang="hu-HU" sz="900" dirty="0">
                <a:latin typeface="Times New Roman" panose="02020603050405020304" pitchFamily="18" charset="0"/>
                <a:ea typeface="Times New Roman" panose="02020603050405020304" pitchFamily="18" charset="0"/>
              </a:rPr>
              <a:t>.</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Szevlus</a:t>
            </a:r>
            <a:r>
              <a:rPr lang="hu-HU" sz="900" i="1" dirty="0">
                <a:latin typeface="Times New Roman" panose="02020603050405020304" pitchFamily="18" charset="0"/>
                <a:ea typeface="Times New Roman" panose="02020603050405020304" pitchFamily="18" charset="0"/>
              </a:rPr>
              <a:t> ~ </a:t>
            </a:r>
            <a:r>
              <a:rPr lang="hu-HU" sz="900" i="1" dirty="0" err="1">
                <a:latin typeface="Times New Roman" panose="02020603050405020304" pitchFamily="18" charset="0"/>
                <a:ea typeface="Times New Roman" panose="02020603050405020304" pitchFamily="18" charset="0"/>
              </a:rPr>
              <a:t>Vinográdovo</a:t>
            </a:r>
            <a:r>
              <a:rPr lang="hu-HU" sz="900" i="1" dirty="0">
                <a:latin typeface="Times New Roman" panose="02020603050405020304" pitchFamily="18" charset="0"/>
                <a:ea typeface="Times New Roman" panose="02020603050405020304" pitchFamily="18" charset="0"/>
              </a:rPr>
              <a:t>, </a:t>
            </a:r>
            <a:r>
              <a:rPr lang="hu-HU" sz="900" i="1" dirty="0" err="1">
                <a:latin typeface="Times New Roman" panose="02020603050405020304" pitchFamily="18" charset="0"/>
                <a:ea typeface="Times New Roman" panose="02020603050405020304" pitchFamily="18" charset="0"/>
              </a:rPr>
              <a:t>Vino­hrádové</a:t>
            </a:r>
            <a:r>
              <a:rPr lang="hu-HU" sz="900" i="1" dirty="0">
                <a:latin typeface="Times New Roman" panose="02020603050405020304" pitchFamily="18" charset="0"/>
                <a:ea typeface="Times New Roman" panose="02020603050405020304" pitchFamily="18" charset="0"/>
              </a:rPr>
              <a:t>. </a:t>
            </a:r>
            <a:r>
              <a:rPr lang="hu-HU" sz="900" dirty="0">
                <a:latin typeface="Times New Roman" panose="02020603050405020304" pitchFamily="18" charset="0"/>
                <a:ea typeface="Times New Roman" panose="02020603050405020304" pitchFamily="18" charset="0"/>
              </a:rPr>
              <a:t>L. </a:t>
            </a:r>
            <a:r>
              <a:rPr lang="hu-HU" sz="900" b="1" dirty="0">
                <a:latin typeface="Times New Roman" panose="02020603050405020304" pitchFamily="18" charset="0"/>
                <a:ea typeface="Times New Roman" panose="02020603050405020304" pitchFamily="18" charset="0"/>
              </a:rPr>
              <a:t>Asszonyságszőlős, Nagysző­lős.</a:t>
            </a:r>
            <a:endParaRPr lang="hu-HU" sz="900" dirty="0">
              <a:latin typeface="Times New Roman" panose="02020603050405020304" pitchFamily="18" charset="0"/>
              <a:ea typeface="Times New Roman" panose="02020603050405020304" pitchFamily="18" charset="0"/>
            </a:endParaRPr>
          </a:p>
          <a:p>
            <a:pPr indent="180340" algn="just" fontAlgn="auto" hangingPunct="0">
              <a:lnSpc>
                <a:spcPts val="1345"/>
              </a:lnSpc>
              <a:spcBef>
                <a:spcPts val="300"/>
              </a:spcBef>
              <a:spcAft>
                <a:spcPts val="0"/>
              </a:spcAft>
            </a:pPr>
            <a:r>
              <a:rPr lang="hu-HU" sz="900" b="1" dirty="0">
                <a:latin typeface="Times New Roman" panose="02020603050405020304" pitchFamily="18" charset="0"/>
                <a:ea typeface="Times New Roman" panose="02020603050405020304" pitchFamily="18" charset="0"/>
              </a:rPr>
              <a:t> </a:t>
            </a:r>
            <a:endParaRPr lang="hu-HU" sz="9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2769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3. Újmagyar kor</a:t>
            </a:r>
            <a:endParaRPr lang="hu-HU"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201757" y="1968844"/>
            <a:ext cx="10515600" cy="4351338"/>
          </a:xfrm>
        </p:spPr>
        <p:txBody>
          <a:bodyPr/>
          <a:lstStyle/>
          <a:p>
            <a:pPr marL="0" indent="0">
              <a:lnSpc>
                <a:spcPct val="150000"/>
              </a:lnSpc>
              <a:buNone/>
            </a:pPr>
            <a:r>
              <a:rPr lang="hu-HU" b="1" dirty="0">
                <a:latin typeface="Times New Roman" panose="02020603050405020304" pitchFamily="18" charset="0"/>
                <a:cs typeface="Times New Roman" panose="02020603050405020304" pitchFamily="18" charset="0"/>
              </a:rPr>
              <a:t>3.1. Térképek</a:t>
            </a:r>
          </a:p>
          <a:p>
            <a:pPr marL="0" indent="0">
              <a:lnSpc>
                <a:spcPct val="150000"/>
              </a:lnSpc>
              <a:buNone/>
            </a:pPr>
            <a:r>
              <a:rPr lang="hu-HU" b="1" dirty="0">
                <a:latin typeface="Times New Roman" panose="02020603050405020304" pitchFamily="18" charset="0"/>
                <a:cs typeface="Times New Roman" panose="02020603050405020304" pitchFamily="18" charset="0"/>
              </a:rPr>
              <a:t>3.2. Helységnévtárak</a:t>
            </a:r>
          </a:p>
          <a:p>
            <a:pPr marL="0" indent="0">
              <a:lnSpc>
                <a:spcPct val="150000"/>
              </a:lnSpc>
              <a:buNone/>
            </a:pPr>
            <a:r>
              <a:rPr lang="hu-HU" b="1" dirty="0">
                <a:latin typeface="Times New Roman" panose="02020603050405020304" pitchFamily="18" charset="0"/>
                <a:cs typeface="Times New Roman" panose="02020603050405020304" pitchFamily="18" charset="0"/>
              </a:rPr>
              <a:t>3.3. Országleírások </a:t>
            </a:r>
          </a:p>
          <a:p>
            <a:pPr marL="0" indent="0">
              <a:lnSpc>
                <a:spcPct val="150000"/>
              </a:lnSpc>
              <a:buNone/>
            </a:pPr>
            <a:r>
              <a:rPr lang="hu-HU" b="1" dirty="0">
                <a:latin typeface="Times New Roman" panose="02020603050405020304" pitchFamily="18" charset="0"/>
                <a:cs typeface="Times New Roman" panose="02020603050405020304" pitchFamily="18" charset="0"/>
              </a:rPr>
              <a:t>3.4. Egyéb munkák</a:t>
            </a:r>
          </a:p>
        </p:txBody>
      </p:sp>
    </p:spTree>
    <p:extLst>
      <p:ext uri="{BB962C8B-B14F-4D97-AF65-F5344CB8AC3E}">
        <p14:creationId xmlns:p14="http://schemas.microsoft.com/office/powerpoint/2010/main" val="332931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4" name="Kép 3"/>
          <p:cNvPicPr/>
          <p:nvPr/>
        </p:nvPicPr>
        <p:blipFill>
          <a:blip r:embed="rId2"/>
          <a:stretch>
            <a:fillRect/>
          </a:stretch>
        </p:blipFill>
        <p:spPr>
          <a:xfrm>
            <a:off x="990658" y="1453198"/>
            <a:ext cx="4903366" cy="4069715"/>
          </a:xfrm>
          <a:prstGeom prst="rect">
            <a:avLst/>
          </a:prstGeom>
        </p:spPr>
      </p:pic>
      <p:sp>
        <p:nvSpPr>
          <p:cNvPr id="5" name="Téglalap 4"/>
          <p:cNvSpPr/>
          <p:nvPr/>
        </p:nvSpPr>
        <p:spPr>
          <a:xfrm>
            <a:off x="3297381" y="5769414"/>
            <a:ext cx="6096000" cy="646331"/>
          </a:xfrm>
          <a:prstGeom prst="rect">
            <a:avLst/>
          </a:prstGeom>
        </p:spPr>
        <p:txBody>
          <a:bodyPr>
            <a:spAutoFit/>
          </a:bodyPr>
          <a:lstStyle/>
          <a:p>
            <a:pPr algn="ctr"/>
            <a:r>
              <a:rPr lang="hu-HU" b="1" dirty="0">
                <a:latin typeface="Times New Roman" panose="02020603050405020304" pitchFamily="18" charset="0"/>
                <a:ea typeface="Times New Roman" panose="02020603050405020304" pitchFamily="18" charset="0"/>
              </a:rPr>
              <a:t>38.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Magyarország ~ </a:t>
            </a:r>
            <a:r>
              <a:rPr lang="hu-HU" i="1" dirty="0" err="1">
                <a:latin typeface="Times New Roman" panose="02020603050405020304" pitchFamily="18" charset="0"/>
                <a:ea typeface="Times New Roman" panose="02020603050405020304" pitchFamily="18" charset="0"/>
              </a:rPr>
              <a:t>Novissima</a:t>
            </a:r>
            <a:r>
              <a:rPr lang="hu-HU" i="1"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Regni</a:t>
            </a:r>
            <a:r>
              <a:rPr lang="hu-HU" i="1" dirty="0">
                <a:latin typeface="Times New Roman" panose="02020603050405020304" pitchFamily="18" charset="0"/>
                <a:ea typeface="Times New Roman" panose="02020603050405020304" pitchFamily="18" charset="0"/>
              </a:rPr>
              <a:t>... </a:t>
            </a:r>
            <a:br>
              <a:rPr lang="hu-HU" i="1"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T8</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1791)</a:t>
            </a:r>
            <a:endParaRPr lang="hu-HU" dirty="0"/>
          </a:p>
        </p:txBody>
      </p:sp>
      <p:pic>
        <p:nvPicPr>
          <p:cNvPr id="6" name="Kép 5"/>
          <p:cNvPicPr/>
          <p:nvPr/>
        </p:nvPicPr>
        <p:blipFill>
          <a:blip r:embed="rId3"/>
          <a:stretch>
            <a:fillRect/>
          </a:stretch>
        </p:blipFill>
        <p:spPr>
          <a:xfrm>
            <a:off x="6466901" y="1453198"/>
            <a:ext cx="4748269" cy="4069715"/>
          </a:xfrm>
          <a:prstGeom prst="rect">
            <a:avLst/>
          </a:prstGeom>
        </p:spPr>
      </p:pic>
    </p:spTree>
    <p:extLst>
      <p:ext uri="{BB962C8B-B14F-4D97-AF65-F5344CB8AC3E}">
        <p14:creationId xmlns:p14="http://schemas.microsoft.com/office/powerpoint/2010/main" val="2897630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1156911" y="1465377"/>
            <a:ext cx="4748129" cy="4120175"/>
          </a:xfrm>
          <a:prstGeom prst="rect">
            <a:avLst/>
          </a:prstGeom>
        </p:spPr>
      </p:pic>
      <p:sp>
        <p:nvSpPr>
          <p:cNvPr id="4" name="Téglalap 3"/>
          <p:cNvSpPr/>
          <p:nvPr/>
        </p:nvSpPr>
        <p:spPr>
          <a:xfrm>
            <a:off x="4203815" y="5901319"/>
            <a:ext cx="3784369" cy="684803"/>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39.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Magyar Királyság térképe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T9</a:t>
            </a:r>
            <a:r>
              <a:rPr lang="hu-HU" dirty="0">
                <a:latin typeface="Times New Roman" panose="02020603050405020304" pitchFamily="18" charset="0"/>
                <a:ea typeface="Times New Roman" panose="02020603050405020304" pitchFamily="18" charset="0"/>
              </a:rPr>
              <a:t> 1800 k.)</a:t>
            </a:r>
          </a:p>
        </p:txBody>
      </p:sp>
      <p:pic>
        <p:nvPicPr>
          <p:cNvPr id="5" name="Kép 4"/>
          <p:cNvPicPr/>
          <p:nvPr/>
        </p:nvPicPr>
        <p:blipFill>
          <a:blip r:embed="rId3"/>
          <a:stretch>
            <a:fillRect/>
          </a:stretch>
        </p:blipFill>
        <p:spPr>
          <a:xfrm>
            <a:off x="6852492" y="1465376"/>
            <a:ext cx="4369106" cy="4120175"/>
          </a:xfrm>
          <a:prstGeom prst="rect">
            <a:avLst/>
          </a:prstGeom>
        </p:spPr>
      </p:pic>
    </p:spTree>
    <p:extLst>
      <p:ext uri="{BB962C8B-B14F-4D97-AF65-F5344CB8AC3E}">
        <p14:creationId xmlns:p14="http://schemas.microsoft.com/office/powerpoint/2010/main" val="1761533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3679634" y="1145754"/>
            <a:ext cx="5299113" cy="4647542"/>
          </a:xfrm>
          <a:prstGeom prst="rect">
            <a:avLst/>
          </a:prstGeom>
        </p:spPr>
      </p:pic>
      <p:sp>
        <p:nvSpPr>
          <p:cNvPr id="4" name="Téglalap 3"/>
          <p:cNvSpPr/>
          <p:nvPr/>
        </p:nvSpPr>
        <p:spPr>
          <a:xfrm>
            <a:off x="4042635" y="6035667"/>
            <a:ext cx="4573111"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Sáros vármegye </a:t>
            </a: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T10</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1793)</a:t>
            </a:r>
          </a:p>
        </p:txBody>
      </p:sp>
    </p:spTree>
    <p:extLst>
      <p:ext uri="{BB962C8B-B14F-4D97-AF65-F5344CB8AC3E}">
        <p14:creationId xmlns:p14="http://schemas.microsoft.com/office/powerpoint/2010/main" val="928418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extLst>
              <a:ext uri="{28A0092B-C50C-407E-A947-70E740481C1C}">
                <a14:useLocalDpi xmlns:a14="http://schemas.microsoft.com/office/drawing/2010/main" val="0"/>
              </a:ext>
            </a:extLst>
          </a:blip>
          <a:srcRect/>
          <a:stretch>
            <a:fillRect/>
          </a:stretch>
        </p:blipFill>
        <p:spPr bwMode="auto">
          <a:xfrm>
            <a:off x="1074420" y="1355074"/>
            <a:ext cx="4687307" cy="4296579"/>
          </a:xfrm>
          <a:prstGeom prst="rect">
            <a:avLst/>
          </a:prstGeom>
          <a:noFill/>
          <a:ln>
            <a:noFill/>
          </a:ln>
        </p:spPr>
      </p:pic>
      <p:sp>
        <p:nvSpPr>
          <p:cNvPr id="4" name="Téglalap 3"/>
          <p:cNvSpPr/>
          <p:nvPr/>
        </p:nvSpPr>
        <p:spPr>
          <a:xfrm>
            <a:off x="780492" y="5886087"/>
            <a:ext cx="5038944"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rPr>
              <a:t> (Forrás: Görög 1802–1811)</a:t>
            </a:r>
          </a:p>
        </p:txBody>
      </p:sp>
      <p:pic>
        <p:nvPicPr>
          <p:cNvPr id="5" name="Kép 4"/>
          <p:cNvPicPr>
            <a:picLocks noChangeAspect="1"/>
          </p:cNvPicPr>
          <p:nvPr/>
        </p:nvPicPr>
        <p:blipFill>
          <a:blip r:embed="rId3"/>
          <a:stretch>
            <a:fillRect/>
          </a:stretch>
        </p:blipFill>
        <p:spPr>
          <a:xfrm>
            <a:off x="6608007" y="1355074"/>
            <a:ext cx="4430894" cy="4296579"/>
          </a:xfrm>
          <a:prstGeom prst="rect">
            <a:avLst/>
          </a:prstGeom>
        </p:spPr>
      </p:pic>
      <p:sp>
        <p:nvSpPr>
          <p:cNvPr id="6" name="Téglalap 5"/>
          <p:cNvSpPr/>
          <p:nvPr/>
        </p:nvSpPr>
        <p:spPr>
          <a:xfrm>
            <a:off x="6335747" y="5886087"/>
            <a:ext cx="5244129"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Ugocsa megye</a:t>
            </a:r>
            <a:r>
              <a:rPr lang="hu-HU" dirty="0">
                <a:latin typeface="Times New Roman" panose="02020603050405020304" pitchFamily="18" charset="0"/>
                <a:ea typeface="Times New Roman" panose="02020603050405020304" pitchFamily="18" charset="0"/>
              </a:rPr>
              <a:t> (Forrás: Görög 1802–1811)</a:t>
            </a:r>
          </a:p>
        </p:txBody>
      </p:sp>
    </p:spTree>
    <p:extLst>
      <p:ext uri="{BB962C8B-B14F-4D97-AF65-F5344CB8AC3E}">
        <p14:creationId xmlns:p14="http://schemas.microsoft.com/office/powerpoint/2010/main" val="59081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1073784" y="1498295"/>
            <a:ext cx="4732105" cy="3977088"/>
          </a:xfrm>
          <a:prstGeom prst="rect">
            <a:avLst/>
          </a:prstGeom>
        </p:spPr>
      </p:pic>
      <p:sp>
        <p:nvSpPr>
          <p:cNvPr id="4" name="Téglalap 3"/>
          <p:cNvSpPr/>
          <p:nvPr/>
        </p:nvSpPr>
        <p:spPr>
          <a:xfrm>
            <a:off x="3091778" y="5922164"/>
            <a:ext cx="5763565" cy="369332"/>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43.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Monarchia általános térképe </a:t>
            </a: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T11</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1795)</a:t>
            </a:r>
          </a:p>
        </p:txBody>
      </p:sp>
      <p:pic>
        <p:nvPicPr>
          <p:cNvPr id="5" name="Kép 4"/>
          <p:cNvPicPr/>
          <p:nvPr/>
        </p:nvPicPr>
        <p:blipFill>
          <a:blip r:embed="rId3"/>
          <a:stretch>
            <a:fillRect/>
          </a:stretch>
        </p:blipFill>
        <p:spPr>
          <a:xfrm>
            <a:off x="6555036" y="1498295"/>
            <a:ext cx="4395730" cy="3977087"/>
          </a:xfrm>
          <a:prstGeom prst="rect">
            <a:avLst/>
          </a:prstGeom>
        </p:spPr>
      </p:pic>
    </p:spTree>
    <p:extLst>
      <p:ext uri="{BB962C8B-B14F-4D97-AF65-F5344CB8AC3E}">
        <p14:creationId xmlns:p14="http://schemas.microsoft.com/office/powerpoint/2010/main" val="692830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1290366" y="1525435"/>
            <a:ext cx="4295186" cy="3994016"/>
          </a:xfrm>
          <a:prstGeom prst="rect">
            <a:avLst/>
          </a:prstGeom>
        </p:spPr>
      </p:pic>
      <p:sp>
        <p:nvSpPr>
          <p:cNvPr id="4" name="Téglalap 3"/>
          <p:cNvSpPr/>
          <p:nvPr/>
        </p:nvSpPr>
        <p:spPr>
          <a:xfrm>
            <a:off x="2845190" y="5814350"/>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44.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Osztrák Császárság és a környező területek</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T12</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1822)</a:t>
            </a:r>
          </a:p>
        </p:txBody>
      </p:sp>
      <p:pic>
        <p:nvPicPr>
          <p:cNvPr id="5" name="Kép 4"/>
          <p:cNvPicPr/>
          <p:nvPr/>
        </p:nvPicPr>
        <p:blipFill>
          <a:blip r:embed="rId3"/>
          <a:stretch>
            <a:fillRect/>
          </a:stretch>
        </p:blipFill>
        <p:spPr>
          <a:xfrm>
            <a:off x="6802640" y="1525436"/>
            <a:ext cx="4100830" cy="3994016"/>
          </a:xfrm>
          <a:prstGeom prst="rect">
            <a:avLst/>
          </a:prstGeom>
        </p:spPr>
      </p:pic>
    </p:spTree>
    <p:extLst>
      <p:ext uri="{BB962C8B-B14F-4D97-AF65-F5344CB8AC3E}">
        <p14:creationId xmlns:p14="http://schemas.microsoft.com/office/powerpoint/2010/main" val="2361982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6885543" y="1459333"/>
            <a:ext cx="4579152" cy="3951053"/>
          </a:xfrm>
          <a:prstGeom prst="rect">
            <a:avLst/>
          </a:prstGeom>
        </p:spPr>
      </p:pic>
      <p:sp>
        <p:nvSpPr>
          <p:cNvPr id="5" name="Téglalap 4"/>
          <p:cNvSpPr/>
          <p:nvPr/>
        </p:nvSpPr>
        <p:spPr>
          <a:xfrm>
            <a:off x="3413560" y="5707843"/>
            <a:ext cx="6096000" cy="646331"/>
          </a:xfrm>
          <a:prstGeom prst="rect">
            <a:avLst/>
          </a:prstGeom>
        </p:spPr>
        <p:txBody>
          <a:bodyPr>
            <a:spAutoFit/>
          </a:bodyPr>
          <a:lstStyle/>
          <a:p>
            <a:pPr algn="ctr"/>
            <a:r>
              <a:rPr lang="hu-HU" b="1" dirty="0">
                <a:latin typeface="Times New Roman" panose="02020603050405020304" pitchFamily="18" charset="0"/>
                <a:ea typeface="Times New Roman" panose="02020603050405020304" pitchFamily="18" charset="0"/>
              </a:rPr>
              <a:t>45.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Osztrák Monarchia általános térképe</a:t>
            </a:r>
            <a:br>
              <a:rPr lang="hu-HU" i="1" dirty="0">
                <a:latin typeface="Times New Roman" panose="02020603050405020304" pitchFamily="18" charset="0"/>
                <a:ea typeface="Times New Roman" panose="02020603050405020304" pitchFamily="18" charset="0"/>
              </a:rPr>
            </a:br>
            <a:r>
              <a:rPr lang="hu-HU" i="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T13</a:t>
            </a:r>
            <a:r>
              <a:rPr lang="hu-HU" b="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1844)</a:t>
            </a:r>
            <a:endParaRPr lang="hu-HU" dirty="0"/>
          </a:p>
        </p:txBody>
      </p:sp>
      <p:pic>
        <p:nvPicPr>
          <p:cNvPr id="6" name="Kép 5"/>
          <p:cNvPicPr/>
          <p:nvPr/>
        </p:nvPicPr>
        <p:blipFill>
          <a:blip r:embed="rId3"/>
          <a:stretch>
            <a:fillRect/>
          </a:stretch>
        </p:blipFill>
        <p:spPr>
          <a:xfrm>
            <a:off x="1071473" y="1459333"/>
            <a:ext cx="4910685" cy="3951053"/>
          </a:xfrm>
          <a:prstGeom prst="rect">
            <a:avLst/>
          </a:prstGeom>
        </p:spPr>
      </p:pic>
    </p:spTree>
    <p:extLst>
      <p:ext uri="{BB962C8B-B14F-4D97-AF65-F5344CB8AC3E}">
        <p14:creationId xmlns:p14="http://schemas.microsoft.com/office/powerpoint/2010/main" val="3576633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a:blip r:embed="rId2"/>
          <a:stretch>
            <a:fillRect/>
          </a:stretch>
        </p:blipFill>
        <p:spPr>
          <a:xfrm>
            <a:off x="1073785" y="1476260"/>
            <a:ext cx="4666004" cy="4087258"/>
          </a:xfrm>
          <a:prstGeom prst="rect">
            <a:avLst/>
          </a:prstGeom>
        </p:spPr>
      </p:pic>
      <p:sp>
        <p:nvSpPr>
          <p:cNvPr id="4" name="Téglalap 3"/>
          <p:cNvSpPr/>
          <p:nvPr/>
        </p:nvSpPr>
        <p:spPr>
          <a:xfrm>
            <a:off x="4546858" y="5943777"/>
            <a:ext cx="3098284" cy="369332"/>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46.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Lip</a:t>
            </a:r>
            <a:r>
              <a:rPr lang="hu-HU" i="1" dirty="0">
                <a:latin typeface="Times New Roman" panose="02020603050405020304" pitchFamily="18" charset="0"/>
                <a:ea typeface="Times New Roman" panose="02020603050405020304" pitchFamily="18" charset="0"/>
              </a:rPr>
              <a:t>., Mappa</a:t>
            </a:r>
            <a:r>
              <a:rPr lang="hu-HU" dirty="0">
                <a:latin typeface="Times New Roman" panose="02020603050405020304" pitchFamily="18" charset="0"/>
                <a:ea typeface="Times New Roman" panose="02020603050405020304" pitchFamily="18" charset="0"/>
              </a:rPr>
              <a:t> (1808)</a:t>
            </a:r>
          </a:p>
        </p:txBody>
      </p:sp>
      <p:pic>
        <p:nvPicPr>
          <p:cNvPr id="5" name="Kép 4"/>
          <p:cNvPicPr/>
          <p:nvPr/>
        </p:nvPicPr>
        <p:blipFill>
          <a:blip r:embed="rId3"/>
          <a:stretch>
            <a:fillRect/>
          </a:stretch>
        </p:blipFill>
        <p:spPr>
          <a:xfrm>
            <a:off x="6786390" y="1476261"/>
            <a:ext cx="4406747" cy="4087258"/>
          </a:xfrm>
          <a:prstGeom prst="rect">
            <a:avLst/>
          </a:prstGeom>
        </p:spPr>
      </p:pic>
    </p:spTree>
    <p:extLst>
      <p:ext uri="{BB962C8B-B14F-4D97-AF65-F5344CB8AC3E}">
        <p14:creationId xmlns:p14="http://schemas.microsoft.com/office/powerpoint/2010/main" val="3389410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rotWithShape="1">
          <a:blip r:embed="rId2"/>
          <a:srcRect l="1172"/>
          <a:stretch/>
        </p:blipFill>
        <p:spPr bwMode="auto">
          <a:xfrm>
            <a:off x="4085645" y="1388125"/>
            <a:ext cx="4397341" cy="3172858"/>
          </a:xfrm>
          <a:prstGeom prst="rect">
            <a:avLst/>
          </a:prstGeom>
          <a:ln>
            <a:noFill/>
          </a:ln>
          <a:extLst>
            <a:ext uri="{53640926-AAD7-44D8-BBD7-CCE9431645EC}">
              <a14:shadowObscured xmlns:a14="http://schemas.microsoft.com/office/drawing/2010/main"/>
            </a:ext>
          </a:extLst>
        </p:spPr>
      </p:pic>
      <p:sp>
        <p:nvSpPr>
          <p:cNvPr id="4" name="Téglalap 3"/>
          <p:cNvSpPr/>
          <p:nvPr/>
        </p:nvSpPr>
        <p:spPr>
          <a:xfrm>
            <a:off x="4853794" y="5214651"/>
            <a:ext cx="2861041" cy="369332"/>
          </a:xfrm>
          <a:prstGeom prst="rect">
            <a:avLst/>
          </a:prstGeom>
        </p:spPr>
        <p:txBody>
          <a:bodyPr wrap="non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47.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Lip</a:t>
            </a:r>
            <a:r>
              <a:rPr lang="hu-HU" i="1"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Rep</a:t>
            </a:r>
            <a:r>
              <a:rPr lang="hu-HU" i="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(1808)</a:t>
            </a:r>
          </a:p>
        </p:txBody>
      </p:sp>
    </p:spTree>
    <p:extLst>
      <p:ext uri="{BB962C8B-B14F-4D97-AF65-F5344CB8AC3E}">
        <p14:creationId xmlns:p14="http://schemas.microsoft.com/office/powerpoint/2010/main" val="413306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p:nvPr/>
        </p:nvPicPr>
        <p:blipFill>
          <a:blip r:embed="rId2"/>
          <a:stretch>
            <a:fillRect/>
          </a:stretch>
        </p:blipFill>
        <p:spPr>
          <a:xfrm>
            <a:off x="5519451" y="2373285"/>
            <a:ext cx="5880362" cy="3796161"/>
          </a:xfrm>
          <a:prstGeom prst="rect">
            <a:avLst/>
          </a:prstGeom>
        </p:spPr>
      </p:pic>
      <p:sp>
        <p:nvSpPr>
          <p:cNvPr id="7" name="Cím 1"/>
          <p:cNvSpPr>
            <a:spLocks noGrp="1"/>
          </p:cNvSpPr>
          <p:nvPr>
            <p:ph type="title"/>
          </p:nvPr>
        </p:nvSpPr>
        <p:spPr>
          <a:xfrm>
            <a:off x="7062729" y="6055284"/>
            <a:ext cx="3965156" cy="641272"/>
          </a:xfrm>
        </p:spPr>
        <p:txBody>
          <a:bodyPr>
            <a:noAutofit/>
          </a:bodyPr>
          <a:lstStyle/>
          <a:p>
            <a:pPr algn="ctr" hangingPunct="0"/>
            <a:r>
              <a:rPr lang="hu-HU" sz="1800" b="1" dirty="0">
                <a:latin typeface="Times New Roman" panose="02020603050405020304" pitchFamily="18" charset="0"/>
                <a:cs typeface="Times New Roman" panose="02020603050405020304" pitchFamily="18" charset="0"/>
              </a:rPr>
              <a:t>2. ábra.</a:t>
            </a:r>
            <a:r>
              <a:rPr lang="hu-HU" sz="1800" dirty="0">
                <a:latin typeface="Times New Roman" panose="02020603050405020304" pitchFamily="18" charset="0"/>
                <a:cs typeface="Times New Roman" panose="02020603050405020304" pitchFamily="18" charset="0"/>
              </a:rPr>
              <a:t> </a:t>
            </a:r>
            <a:r>
              <a:rPr lang="hu-HU" sz="1800" i="1" dirty="0">
                <a:latin typeface="Times New Roman" panose="02020603050405020304" pitchFamily="18" charset="0"/>
                <a:cs typeface="Times New Roman" panose="02020603050405020304" pitchFamily="18" charset="0"/>
              </a:rPr>
              <a:t>Batár</a:t>
            </a:r>
            <a:r>
              <a:rPr lang="hu-HU" sz="1800" dirty="0">
                <a:latin typeface="Times New Roman" panose="02020603050405020304" pitchFamily="18" charset="0"/>
                <a:cs typeface="Times New Roman" panose="02020603050405020304" pitchFamily="18" charset="0"/>
              </a:rPr>
              <a:t> (Forrás: </a:t>
            </a:r>
            <a:r>
              <a:rPr lang="hu-HU" sz="1800" dirty="0" err="1">
                <a:latin typeface="Times New Roman" panose="02020603050405020304" pitchFamily="18" charset="0"/>
                <a:cs typeface="Times New Roman" panose="02020603050405020304" pitchFamily="18" charset="0"/>
              </a:rPr>
              <a:t>EKFT</a:t>
            </a:r>
            <a:r>
              <a:rPr lang="hu-HU" sz="1800" dirty="0">
                <a:latin typeface="Times New Roman" panose="02020603050405020304" pitchFamily="18" charset="0"/>
                <a:cs typeface="Times New Roman" panose="02020603050405020304" pitchFamily="18" charset="0"/>
              </a:rPr>
              <a:t>.)</a:t>
            </a:r>
          </a:p>
        </p:txBody>
      </p:sp>
      <p:sp>
        <p:nvSpPr>
          <p:cNvPr id="2" name="Téglalap 1"/>
          <p:cNvSpPr/>
          <p:nvPr/>
        </p:nvSpPr>
        <p:spPr>
          <a:xfrm>
            <a:off x="752475" y="794870"/>
            <a:ext cx="4600575" cy="5593839"/>
          </a:xfrm>
          <a:prstGeom prst="rect">
            <a:avLst/>
          </a:prstGeom>
        </p:spPr>
        <p:txBody>
          <a:bodyPr wrap="square">
            <a:spAutoFit/>
          </a:bodyPr>
          <a:lstStyle/>
          <a:p>
            <a:pPr indent="180340" algn="just" fontAlgn="auto" hangingPunct="0">
              <a:lnSpc>
                <a:spcPts val="1320"/>
              </a:lnSpc>
              <a:spcBef>
                <a:spcPts val="300"/>
              </a:spcBef>
              <a:spcAft>
                <a:spcPts val="0"/>
              </a:spcAft>
            </a:pPr>
            <a:r>
              <a:rPr lang="hu-HU" sz="1400" b="1" dirty="0">
                <a:latin typeface="Times New Roman" panose="02020603050405020304" pitchFamily="18" charset="0"/>
                <a:ea typeface="Times New Roman" panose="02020603050405020304" pitchFamily="18" charset="0"/>
              </a:rPr>
              <a:t>Batár </a:t>
            </a:r>
            <a:r>
              <a:rPr lang="hu-HU" sz="1400" dirty="0">
                <a:latin typeface="Times New Roman" panose="02020603050405020304" pitchFamily="18" charset="0"/>
                <a:ea typeface="Times New Roman" panose="02020603050405020304" pitchFamily="18" charset="0"/>
              </a:rPr>
              <a:t>’település Ugocsa </a:t>
            </a:r>
            <a:r>
              <a:rPr lang="hu-HU" sz="1400" dirty="0" err="1">
                <a:latin typeface="Times New Roman" panose="02020603050405020304" pitchFamily="18" charset="0"/>
                <a:ea typeface="Times New Roman" panose="02020603050405020304" pitchFamily="18" charset="0"/>
              </a:rPr>
              <a:t>vm</a:t>
            </a:r>
            <a:r>
              <a:rPr lang="hu-HU" sz="1400" dirty="0">
                <a:latin typeface="Times New Roman" panose="02020603050405020304" pitchFamily="18" charset="0"/>
                <a:ea typeface="Times New Roman" panose="02020603050405020304" pitchFamily="18" charset="0"/>
              </a:rPr>
              <a:t>. DNy-i határában a Batár partján’ 1216/1550 (K. Fábián 1997: 29, Sz. 286 [itt 1216. évi kelettel],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[ua.]), 1528 (</a:t>
            </a:r>
            <a:r>
              <a:rPr lang="hu-HU" sz="1400" dirty="0" err="1">
                <a:latin typeface="Times New Roman" panose="02020603050405020304" pitchFamily="18" charset="0"/>
                <a:ea typeface="Times New Roman" panose="02020603050405020304" pitchFamily="18" charset="0"/>
              </a:rPr>
              <a:t>MND</a:t>
            </a:r>
            <a:r>
              <a:rPr lang="hu-HU" sz="1400" dirty="0">
                <a:latin typeface="Times New Roman" panose="02020603050405020304" pitchFamily="18" charset="0"/>
                <a:ea typeface="Times New Roman" panose="02020603050405020304" pitchFamily="18" charset="0"/>
              </a:rPr>
              <a:t>. 7: 13), 1585 (</a:t>
            </a:r>
            <a:r>
              <a:rPr lang="hu-HU" sz="1400" dirty="0" err="1">
                <a:latin typeface="Times New Roman" panose="02020603050405020304" pitchFamily="18" charset="0"/>
                <a:ea typeface="Times New Roman" panose="02020603050405020304" pitchFamily="18" charset="0"/>
              </a:rPr>
              <a:t>T25</a:t>
            </a:r>
            <a:r>
              <a:rPr lang="hu-HU" sz="1400" dirty="0">
                <a:latin typeface="Times New Roman" panose="02020603050405020304" pitchFamily="18" charset="0"/>
                <a:ea typeface="Times New Roman" panose="02020603050405020304" pitchFamily="18" charset="0"/>
              </a:rPr>
              <a:t>), 1635 (</a:t>
            </a:r>
            <a:r>
              <a:rPr lang="hu-HU" sz="1400" dirty="0" err="1">
                <a:latin typeface="Times New Roman" panose="02020603050405020304" pitchFamily="18" charset="0"/>
                <a:ea typeface="Times New Roman" panose="02020603050405020304" pitchFamily="18" charset="0"/>
              </a:rPr>
              <a:t>T6</a:t>
            </a:r>
            <a:r>
              <a:rPr lang="hu-HU" sz="1400" dirty="0">
                <a:latin typeface="Times New Roman" panose="02020603050405020304" pitchFamily="18" charset="0"/>
                <a:ea typeface="Times New Roman" panose="02020603050405020304" pitchFamily="18" charset="0"/>
              </a:rPr>
              <a:t>), 1636 (</a:t>
            </a:r>
            <a:r>
              <a:rPr lang="hu-HU" sz="1400" dirty="0" err="1">
                <a:latin typeface="Times New Roman" panose="02020603050405020304" pitchFamily="18" charset="0"/>
                <a:ea typeface="Times New Roman" panose="02020603050405020304" pitchFamily="18" charset="0"/>
              </a:rPr>
              <a:t>T21</a:t>
            </a:r>
            <a:r>
              <a:rPr lang="hu-HU" sz="1400" dirty="0">
                <a:latin typeface="Times New Roman" panose="02020603050405020304" pitchFamily="18" charset="0"/>
                <a:ea typeface="Times New Roman" panose="02020603050405020304" pitchFamily="18" charset="0"/>
              </a:rPr>
              <a:t>), 1662 (</a:t>
            </a:r>
            <a:r>
              <a:rPr lang="hu-HU" sz="1400" dirty="0" err="1">
                <a:latin typeface="Times New Roman" panose="02020603050405020304" pitchFamily="18" charset="0"/>
                <a:ea typeface="Times New Roman" panose="02020603050405020304" pitchFamily="18" charset="0"/>
              </a:rPr>
              <a:t>T27</a:t>
            </a:r>
            <a:r>
              <a:rPr lang="hu-HU" sz="1400" dirty="0">
                <a:latin typeface="Times New Roman" panose="02020603050405020304" pitchFamily="18" charset="0"/>
                <a:ea typeface="Times New Roman" panose="02020603050405020304" pitchFamily="18" charset="0"/>
              </a:rPr>
              <a:t>), 1664 (</a:t>
            </a:r>
            <a:r>
              <a:rPr lang="hu-HU" sz="1400" dirty="0" err="1">
                <a:latin typeface="Times New Roman" panose="02020603050405020304" pitchFamily="18" charset="0"/>
                <a:ea typeface="Times New Roman" panose="02020603050405020304" pitchFamily="18" charset="0"/>
              </a:rPr>
              <a:t>T9</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Batar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1272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1319 (Z. 1: 163–164, </a:t>
            </a:r>
            <a:r>
              <a:rPr lang="hu-HU" sz="1400" dirty="0" err="1">
                <a:latin typeface="Times New Roman" panose="02020603050405020304" pitchFamily="18" charset="0"/>
                <a:ea typeface="Times New Roman" panose="02020603050405020304" pitchFamily="18" charset="0"/>
              </a:rPr>
              <a:t>AOklt</a:t>
            </a:r>
            <a:r>
              <a:rPr lang="hu-HU" sz="1400" dirty="0">
                <a:latin typeface="Times New Roman" panose="02020603050405020304" pitchFamily="18" charset="0"/>
                <a:ea typeface="Times New Roman" panose="02020603050405020304" pitchFamily="18" charset="0"/>
              </a:rPr>
              <a:t>. 5: 181, 201, Perényi 27, 28,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Cs. 1: 431), 1343 (DL 40928), 1392 (</a:t>
            </a:r>
            <a:r>
              <a:rPr lang="hu-HU" sz="1400" dirty="0" err="1">
                <a:latin typeface="Times New Roman" panose="02020603050405020304" pitchFamily="18" charset="0"/>
                <a:ea typeface="Times New Roman" panose="02020603050405020304" pitchFamily="18" charset="0"/>
              </a:rPr>
              <a:t>DocVal</a:t>
            </a:r>
            <a:r>
              <a:rPr lang="hu-HU" sz="1400" dirty="0">
                <a:latin typeface="Times New Roman" panose="02020603050405020304" pitchFamily="18" charset="0"/>
                <a:ea typeface="Times New Roman" panose="02020603050405020304" pitchFamily="18" charset="0"/>
              </a:rPr>
              <a:t>. 432), 1394 (</a:t>
            </a:r>
            <a:r>
              <a:rPr lang="hu-HU" sz="1400" dirty="0" err="1">
                <a:latin typeface="Times New Roman" panose="02020603050405020304" pitchFamily="18" charset="0"/>
                <a:ea typeface="Times New Roman" panose="02020603050405020304" pitchFamily="18" charset="0"/>
              </a:rPr>
              <a:t>DocVal</a:t>
            </a:r>
            <a:r>
              <a:rPr lang="hu-HU" sz="1400" dirty="0">
                <a:latin typeface="Times New Roman" panose="02020603050405020304" pitchFamily="18" charset="0"/>
                <a:ea typeface="Times New Roman" panose="02020603050405020304" pitchFamily="18" charset="0"/>
              </a:rPr>
              <a:t>. 474), 1418 (Károlyi 2: 39,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1430 (Perényi 208), 1430/1431 (DL 70863, 70870, F. 10/7: 235), 1431 (F. 10/7: 321), 1451 (C. Tóth 2006: 39, 40, Károlyi 2: 286, 287, 289, 290), 1458 (</a:t>
            </a:r>
            <a:r>
              <a:rPr lang="hu-HU" sz="1400" dirty="0" err="1">
                <a:latin typeface="Times New Roman" panose="02020603050405020304" pitchFamily="18" charset="0"/>
                <a:ea typeface="Times New Roman" panose="02020603050405020304" pitchFamily="18" charset="0"/>
              </a:rPr>
              <a:t>Szirmay</a:t>
            </a:r>
            <a:r>
              <a:rPr lang="hu-HU" sz="1400" dirty="0">
                <a:latin typeface="Times New Roman" panose="02020603050405020304" pitchFamily="18" charset="0"/>
                <a:ea typeface="Times New Roman" panose="02020603050405020304" pitchFamily="18" charset="0"/>
              </a:rPr>
              <a:t> 138), 1476 (Perényi 275, DL 70981 [itt </a:t>
            </a:r>
            <a:r>
              <a:rPr lang="hu-HU" sz="1400" i="1" dirty="0">
                <a:latin typeface="Times New Roman" panose="02020603050405020304" pitchFamily="18" charset="0"/>
                <a:ea typeface="Times New Roman" panose="02020603050405020304" pitchFamily="18" charset="0"/>
              </a:rPr>
              <a:t>.</a:t>
            </a:r>
            <a:r>
              <a:rPr lang="hu-HU" sz="1400" i="1" dirty="0" err="1">
                <a:latin typeface="Times New Roman" panose="02020603050405020304" pitchFamily="18" charset="0"/>
                <a:ea typeface="Times New Roman" panose="02020603050405020304" pitchFamily="18" charset="0"/>
              </a:rPr>
              <a:t>athar</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hiányos alakban is]), 1477 (Z. 11: 201, 202,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1514 (DL 71135, Perényi 382), 1525 (DL 71193, Perényi 424), 1598 (Dávid 504): </a:t>
            </a:r>
            <a:r>
              <a:rPr lang="hu-HU" sz="1400" i="1" dirty="0" err="1">
                <a:latin typeface="Times New Roman" panose="02020603050405020304" pitchFamily="18" charset="0"/>
                <a:ea typeface="Times New Roman" panose="02020603050405020304" pitchFamily="18" charset="0"/>
              </a:rPr>
              <a:t>Bathar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t., </a:t>
            </a:r>
            <a:r>
              <a:rPr lang="hu-HU" sz="1400" dirty="0" err="1">
                <a:latin typeface="Times New Roman" panose="02020603050405020304" pitchFamily="18" charset="0"/>
                <a:ea typeface="Times New Roman" panose="02020603050405020304" pitchFamily="18" charset="0"/>
              </a:rPr>
              <a:t>poss</a:t>
            </a:r>
            <a:r>
              <a:rPr lang="hu-HU" sz="1400" dirty="0">
                <a:latin typeface="Times New Roman" panose="02020603050405020304" pitchFamily="18" charset="0"/>
                <a:ea typeface="Times New Roman" panose="02020603050405020304" pitchFamily="18" charset="0"/>
              </a:rPr>
              <a:t>., de, 1332/1337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a:t>
            </a:r>
            <a:r>
              <a:rPr lang="hu-HU" sz="1400" i="1" dirty="0" err="1">
                <a:latin typeface="Times New Roman" panose="02020603050405020304" pitchFamily="18" charset="0"/>
                <a:ea typeface="Times New Roman" panose="02020603050405020304" pitchFamily="18" charset="0"/>
              </a:rPr>
              <a:t>Bagath</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1332–1337/Pp. </a:t>
            </a:r>
            <a:r>
              <a:rPr lang="hu-HU" sz="1400" dirty="0" err="1">
                <a:latin typeface="Times New Roman" panose="02020603050405020304" pitchFamily="18" charset="0"/>
                <a:ea typeface="Times New Roman" panose="02020603050405020304" pitchFamily="18" charset="0"/>
              </a:rPr>
              <a:t>Reg</a:t>
            </a:r>
            <a:r>
              <a:rPr lang="hu-HU" sz="1400"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Ortvay</a:t>
            </a:r>
            <a:r>
              <a:rPr lang="hu-HU" sz="1400"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Egyh</a:t>
            </a:r>
            <a:r>
              <a:rPr lang="hu-HU" sz="1400" dirty="0">
                <a:latin typeface="Times New Roman" panose="02020603050405020304" pitchFamily="18" charset="0"/>
                <a:ea typeface="Times New Roman" panose="02020603050405020304" pitchFamily="18" charset="0"/>
              </a:rPr>
              <a:t>. 1/1: 202,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a:t>
            </a:r>
            <a:r>
              <a:rPr lang="hu-HU" sz="1400" i="1" dirty="0" err="1">
                <a:latin typeface="Times New Roman" panose="02020603050405020304" pitchFamily="18" charset="0"/>
                <a:ea typeface="Times New Roman" panose="02020603050405020304" pitchFamily="18" charset="0"/>
              </a:rPr>
              <a:t>Ba­tas</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1350, 1383, 1418, 1465, 1474, 1388, 1449</a:t>
            </a:r>
            <a:r>
              <a:rPr lang="hu-HU" sz="1400" dirty="0">
                <a:latin typeface="Times" panose="02020603050405020304" pitchFamily="18" charset="0"/>
                <a:ea typeface="Times New Roman" panose="02020603050405020304" pitchFamily="18" charset="0"/>
                <a:cs typeface="Times New Roman" panose="02020603050405020304" pitchFamily="18" charset="0"/>
              </a:rPr>
              <a:t>–14</a:t>
            </a:r>
            <a:r>
              <a:rPr lang="hu-HU" sz="1400" dirty="0">
                <a:latin typeface="Times New Roman" panose="02020603050405020304" pitchFamily="18" charset="0"/>
                <a:ea typeface="Times New Roman" panose="02020603050405020304" pitchFamily="18" charset="0"/>
              </a:rPr>
              <a:t>59, 1418 (Cs. 1: 431): </a:t>
            </a:r>
            <a:r>
              <a:rPr lang="hu-HU" sz="1400" i="1" dirty="0" err="1">
                <a:latin typeface="Times New Roman" panose="02020603050405020304" pitchFamily="18" charset="0"/>
                <a:ea typeface="Times New Roman" panose="02020603050405020304" pitchFamily="18" charset="0"/>
              </a:rPr>
              <a:t>Bathaar</a:t>
            </a:r>
            <a:r>
              <a:rPr lang="hu-HU" sz="1400" i="1" dirty="0">
                <a:latin typeface="Times New Roman" panose="02020603050405020304" pitchFamily="18" charset="0"/>
                <a:ea typeface="Times New Roman" panose="02020603050405020304" pitchFamily="18" charset="0"/>
              </a:rPr>
              <a:t> ~ </a:t>
            </a:r>
            <a:r>
              <a:rPr lang="hu-HU" sz="1400" i="1" dirty="0" err="1">
                <a:latin typeface="Times New Roman" panose="02020603050405020304" pitchFamily="18" charset="0"/>
                <a:ea typeface="Times New Roman" panose="02020603050405020304" pitchFamily="18" charset="0"/>
              </a:rPr>
              <a:t>Bathar</a:t>
            </a:r>
            <a:r>
              <a:rPr lang="hu-HU" sz="1400" i="1" dirty="0">
                <a:latin typeface="Times New Roman" panose="02020603050405020304" pitchFamily="18" charset="0"/>
                <a:ea typeface="Times New Roman" panose="02020603050405020304" pitchFamily="18" charset="0"/>
              </a:rPr>
              <a:t> ~ </a:t>
            </a:r>
            <a:r>
              <a:rPr lang="hu-HU" sz="1400" i="1" dirty="0" err="1">
                <a:latin typeface="Times New Roman" panose="02020603050405020304" pitchFamily="18" charset="0"/>
                <a:ea typeface="Times New Roman" panose="02020603050405020304" pitchFamily="18" charset="0"/>
              </a:rPr>
              <a:t>Bathor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1370 (</a:t>
            </a:r>
            <a:r>
              <a:rPr lang="hu-HU" sz="1400" dirty="0" err="1">
                <a:latin typeface="Times New Roman" panose="02020603050405020304" pitchFamily="18" charset="0"/>
                <a:ea typeface="Times New Roman" panose="02020603050405020304" pitchFamily="18" charset="0"/>
              </a:rPr>
              <a:t>Szirmay</a:t>
            </a:r>
            <a:r>
              <a:rPr lang="hu-HU" sz="1400" dirty="0">
                <a:latin typeface="Times New Roman" panose="02020603050405020304" pitchFamily="18" charset="0"/>
                <a:ea typeface="Times New Roman" panose="02020603050405020304" pitchFamily="18" charset="0"/>
              </a:rPr>
              <a:t> 116, 172), 1388 (</a:t>
            </a:r>
            <a:r>
              <a:rPr lang="hu-HU" sz="1400" dirty="0" err="1">
                <a:latin typeface="Times New Roman" panose="02020603050405020304" pitchFamily="18" charset="0"/>
                <a:ea typeface="Times New Roman" panose="02020603050405020304" pitchFamily="18" charset="0"/>
              </a:rPr>
              <a:t>Szirmay</a:t>
            </a:r>
            <a:r>
              <a:rPr lang="hu-HU" sz="1400" dirty="0">
                <a:latin typeface="Times New Roman" panose="02020603050405020304" pitchFamily="18" charset="0"/>
                <a:ea typeface="Times New Roman" panose="02020603050405020304" pitchFamily="18" charset="0"/>
              </a:rPr>
              <a:t> 172, F. 10/1: 497 [itt az előbbire utalva </a:t>
            </a:r>
            <a:r>
              <a:rPr lang="hu-HU" sz="1400" i="1" dirty="0">
                <a:latin typeface="Times New Roman" panose="02020603050405020304" pitchFamily="18" charset="0"/>
                <a:ea typeface="Times New Roman" panose="02020603050405020304" pitchFamily="18" charset="0"/>
              </a:rPr>
              <a:t>Batár</a:t>
            </a:r>
            <a:r>
              <a:rPr lang="hu-HU" sz="1400" dirty="0">
                <a:latin typeface="Times New Roman" panose="02020603050405020304" pitchFamily="18" charset="0"/>
                <a:ea typeface="Times New Roman" panose="02020603050405020304" pitchFamily="18" charset="0"/>
              </a:rPr>
              <a:t> alak áll]), 1458 (</a:t>
            </a:r>
            <a:r>
              <a:rPr lang="hu-HU" sz="1400" dirty="0" err="1">
                <a:latin typeface="Times New Roman" panose="02020603050405020304" pitchFamily="18" charset="0"/>
                <a:ea typeface="Times New Roman" panose="02020603050405020304" pitchFamily="18" charset="0"/>
              </a:rPr>
              <a:t>Szirmay</a:t>
            </a:r>
            <a:r>
              <a:rPr lang="hu-HU" sz="1400" dirty="0">
                <a:latin typeface="Times New Roman" panose="02020603050405020304" pitchFamily="18" charset="0"/>
                <a:ea typeface="Times New Roman" panose="02020603050405020304" pitchFamily="18" charset="0"/>
              </a:rPr>
              <a:t> 138): </a:t>
            </a:r>
            <a:r>
              <a:rPr lang="hu-HU" sz="1400" i="1" dirty="0" err="1">
                <a:latin typeface="Times New Roman" panose="02020603050405020304" pitchFamily="18" charset="0"/>
                <a:ea typeface="Times New Roman" panose="02020603050405020304" pitchFamily="18" charset="0"/>
              </a:rPr>
              <a:t>Bathár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poss</a:t>
            </a:r>
            <a:r>
              <a:rPr lang="hu-HU" sz="1400" dirty="0">
                <a:latin typeface="Times New Roman" panose="02020603050405020304" pitchFamily="18" charset="0"/>
                <a:ea typeface="Times New Roman" panose="02020603050405020304" pitchFamily="18" charset="0"/>
              </a:rPr>
              <a:t>., de, 1431 (DL 70870): </a:t>
            </a:r>
            <a:r>
              <a:rPr lang="hu-HU" sz="1400" i="1" dirty="0" err="1">
                <a:latin typeface="Times New Roman" panose="02020603050405020304" pitchFamily="18" charset="0"/>
                <a:ea typeface="Times New Roman" panose="02020603050405020304" pitchFamily="18" charset="0"/>
              </a:rPr>
              <a:t>Dathar</a:t>
            </a:r>
            <a:r>
              <a:rPr lang="hu-HU" sz="1400" i="1" dirty="0">
                <a:latin typeface="Times New Roman" panose="02020603050405020304" pitchFamily="18" charset="0"/>
                <a:ea typeface="Times New Roman" panose="02020603050405020304" pitchFamily="18" charset="0"/>
              </a:rPr>
              <a:t> [</a:t>
            </a:r>
            <a:r>
              <a:rPr lang="hu-HU" sz="1400" i="1" dirty="0">
                <a:latin typeface="Times New 3Diacritical" panose="020B0603050302020204" pitchFamily="34" charset="0"/>
                <a:ea typeface="Times New Roman" panose="02020603050405020304" pitchFamily="18" charset="0"/>
                <a:cs typeface="Times New 3Diacritical" panose="020B0603050302020204" pitchFamily="34" charset="0"/>
              </a:rPr>
              <a:t>ƒ</a:t>
            </a:r>
            <a:r>
              <a:rPr lang="hu-HU" sz="1400" i="1"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Bathar</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*1435 (Károlyi 2: 155,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Cs. 1: 431), 1479 (DL 38412), 1523 (DL 38465), 1570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76: </a:t>
            </a:r>
            <a:r>
              <a:rPr lang="hu-HU" sz="1400" dirty="0" err="1">
                <a:latin typeface="Times New Roman" panose="02020603050405020304" pitchFamily="18" charset="0"/>
                <a:ea typeface="Times New Roman" panose="02020603050405020304" pitchFamily="18" charset="0"/>
              </a:rPr>
              <a:t>18a</a:t>
            </a:r>
            <a:r>
              <a:rPr lang="hu-HU" sz="1400" dirty="0">
                <a:latin typeface="Times New Roman" panose="02020603050405020304" pitchFamily="18" charset="0"/>
                <a:ea typeface="Times New Roman" panose="02020603050405020304" pitchFamily="18" charset="0"/>
              </a:rPr>
              <a:t>), XVI. közepe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100: 20), *1740 (</a:t>
            </a:r>
            <a:r>
              <a:rPr lang="hu-HU" sz="1400" dirty="0" err="1">
                <a:latin typeface="Times New Roman" panose="02020603050405020304" pitchFamily="18" charset="0"/>
                <a:ea typeface="Times New Roman" panose="02020603050405020304" pitchFamily="18" charset="0"/>
              </a:rPr>
              <a:t>T20</a:t>
            </a:r>
            <a:r>
              <a:rPr lang="hu-HU" sz="1400" dirty="0">
                <a:latin typeface="Times New Roman" panose="02020603050405020304" pitchFamily="18" charset="0"/>
                <a:ea typeface="Times New Roman" panose="02020603050405020304" pitchFamily="18" charset="0"/>
              </a:rPr>
              <a:t>), *?1745 (</a:t>
            </a:r>
            <a:r>
              <a:rPr lang="hu-HU" sz="1400" dirty="0" err="1">
                <a:latin typeface="Times New Roman" panose="02020603050405020304" pitchFamily="18" charset="0"/>
                <a:ea typeface="Times New Roman" panose="02020603050405020304" pitchFamily="18" charset="0"/>
              </a:rPr>
              <a:t>T29</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Bathor</a:t>
            </a:r>
            <a:r>
              <a:rPr lang="hu-HU" sz="1400" i="1"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poss</a:t>
            </a:r>
            <a:r>
              <a:rPr lang="hu-HU" sz="1400" dirty="0">
                <a:latin typeface="Times New Roman" panose="02020603050405020304" pitchFamily="18" charset="0"/>
                <a:ea typeface="Times New Roman" panose="02020603050405020304" pitchFamily="18" charset="0"/>
              </a:rPr>
              <a:t>., 1451 (Károlyi 2: 288,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1564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a:t>
            </a:r>
            <a:r>
              <a:rPr lang="hu-HU" sz="1400" i="1" dirty="0" err="1">
                <a:latin typeface="Times New Roman" panose="02020603050405020304" pitchFamily="18" charset="0"/>
                <a:ea typeface="Times New Roman" panose="02020603050405020304" pitchFamily="18" charset="0"/>
              </a:rPr>
              <a:t>Bathaar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de, 1671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15: 27), 1686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42: 27), XVII. vége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37: 7), [XVII. vége]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38: 68), 1703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39: 57): </a:t>
            </a:r>
            <a:r>
              <a:rPr lang="hu-HU" sz="1400" i="1" dirty="0">
                <a:latin typeface="Times New Roman" panose="02020603050405020304" pitchFamily="18" charset="0"/>
                <a:ea typeface="Times New Roman" panose="02020603050405020304" pitchFamily="18" charset="0"/>
              </a:rPr>
              <a:t>Batár,</a:t>
            </a:r>
            <a:r>
              <a:rPr lang="hu-HU" sz="1400" dirty="0">
                <a:latin typeface="Times New Roman" panose="02020603050405020304" pitchFamily="18" charset="0"/>
                <a:ea typeface="Times New Roman" panose="02020603050405020304" pitchFamily="18" charset="0"/>
              </a:rPr>
              <a:t> *1683 (</a:t>
            </a:r>
            <a:r>
              <a:rPr lang="hu-HU" sz="1400" dirty="0" err="1">
                <a:latin typeface="Times New Roman" panose="02020603050405020304" pitchFamily="18" charset="0"/>
                <a:ea typeface="Times New Roman" panose="02020603050405020304" pitchFamily="18" charset="0"/>
              </a:rPr>
              <a:t>T30</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Bator</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1709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167): </a:t>
            </a:r>
            <a:r>
              <a:rPr lang="hu-HU" sz="1400" i="1" dirty="0" err="1">
                <a:latin typeface="Times New Roman" panose="02020603050405020304" pitchFamily="18" charset="0"/>
                <a:ea typeface="Times New Roman" panose="02020603050405020304" pitchFamily="18" charset="0"/>
              </a:rPr>
              <a:t>Botar</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a:t>
            </a:r>
            <a:r>
              <a:rPr lang="hu-HU" sz="1400" spc="-20" dirty="0">
                <a:latin typeface="Times New Roman" panose="02020603050405020304" pitchFamily="18" charset="0"/>
                <a:ea typeface="Times New Roman" panose="02020603050405020304" pitchFamily="18" charset="0"/>
              </a:rPr>
              <a:t>1737 (</a:t>
            </a:r>
            <a:r>
              <a:rPr lang="hu-HU" sz="1400" spc="-20" dirty="0" err="1">
                <a:latin typeface="Times New Roman" panose="02020603050405020304" pitchFamily="18" charset="0"/>
                <a:ea typeface="Times New Roman" panose="02020603050405020304" pitchFamily="18" charset="0"/>
              </a:rPr>
              <a:t>ComMarmUg</a:t>
            </a:r>
            <a:r>
              <a:rPr lang="hu-HU" sz="1400" spc="-20" dirty="0">
                <a:latin typeface="Times New Roman" panose="02020603050405020304" pitchFamily="18" charset="0"/>
                <a:ea typeface="Times New Roman" panose="02020603050405020304" pitchFamily="18" charset="0"/>
              </a:rPr>
              <a:t>. 167): </a:t>
            </a:r>
            <a:r>
              <a:rPr lang="hu-HU" sz="1400" i="1" spc="-20" dirty="0">
                <a:latin typeface="Times New Roman" panose="02020603050405020304" pitchFamily="18" charset="0"/>
                <a:ea typeface="Times New Roman" panose="02020603050405020304" pitchFamily="18" charset="0"/>
              </a:rPr>
              <a:t>Battar. </a:t>
            </a:r>
            <a:r>
              <a:rPr lang="hu-HU" sz="1400" spc="-20" dirty="0">
                <a:latin typeface="Times New Roman" panose="02020603050405020304" pitchFamily="18" charset="0"/>
                <a:ea typeface="Times New Roman" panose="02020603050405020304" pitchFamily="18" charset="0"/>
              </a:rPr>
              <a:t>Későbbi említése: 1773 (</a:t>
            </a:r>
            <a:r>
              <a:rPr lang="hu-HU" sz="1400" spc="-20" dirty="0" err="1">
                <a:latin typeface="Times New Roman" panose="02020603050405020304" pitchFamily="18" charset="0"/>
                <a:ea typeface="Times New Roman" panose="02020603050405020304" pitchFamily="18" charset="0"/>
              </a:rPr>
              <a:t>Lex</a:t>
            </a:r>
            <a:r>
              <a:rPr lang="hu-HU" sz="1400" spc="-20" dirty="0">
                <a:latin typeface="Times New Roman" panose="02020603050405020304" pitchFamily="18" charset="0"/>
                <a:ea typeface="Times New Roman" panose="02020603050405020304" pitchFamily="18" charset="0"/>
              </a:rPr>
              <a:t>. 283, </a:t>
            </a:r>
            <a:r>
              <a:rPr lang="hu-HU" sz="1400" spc="-20" dirty="0" err="1">
                <a:latin typeface="Times New Roman" panose="02020603050405020304" pitchFamily="18" charset="0"/>
                <a:ea typeface="Times New Roman" panose="02020603050405020304" pitchFamily="18" charset="0"/>
              </a:rPr>
              <a:t>ComMarmUg</a:t>
            </a:r>
            <a:r>
              <a:rPr lang="hu-HU" sz="1400" spc="-20"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167), 1802–1811 (Görög), 1865 (P. 20, 21, 58), 1953 (</a:t>
            </a:r>
            <a:r>
              <a:rPr lang="hu-HU" sz="1400" dirty="0" err="1">
                <a:latin typeface="Times New Roman" panose="02020603050405020304" pitchFamily="18" charset="0"/>
                <a:ea typeface="Times New Roman" panose="02020603050405020304" pitchFamily="18" charset="0"/>
              </a:rPr>
              <a:t>T35</a:t>
            </a:r>
            <a:r>
              <a:rPr lang="hu-HU" sz="1400" dirty="0">
                <a:latin typeface="Times New Roman" panose="02020603050405020304" pitchFamily="18" charset="0"/>
                <a:ea typeface="Times New Roman" panose="02020603050405020304" pitchFamily="18" charset="0"/>
              </a:rPr>
              <a:t>): </a:t>
            </a:r>
            <a:r>
              <a:rPr lang="hu-HU" sz="1400" i="1" dirty="0">
                <a:latin typeface="Times New Roman" panose="02020603050405020304" pitchFamily="18" charset="0"/>
                <a:ea typeface="Times New Roman" panose="02020603050405020304" pitchFamily="18" charset="0"/>
              </a:rPr>
              <a:t>Batár, </a:t>
            </a:r>
            <a:r>
              <a:rPr lang="hu-HU" sz="1400" dirty="0">
                <a:latin typeface="Times New Roman" panose="02020603050405020304" pitchFamily="18" charset="0"/>
                <a:ea typeface="Times New Roman" panose="02020603050405020304" pitchFamily="18" charset="0"/>
              </a:rPr>
              <a:t>1937 (</a:t>
            </a:r>
            <a:r>
              <a:rPr lang="hu-HU" sz="1400" dirty="0" err="1">
                <a:latin typeface="Times New Roman" panose="02020603050405020304" pitchFamily="18" charset="0"/>
                <a:ea typeface="Times New Roman" panose="02020603050405020304" pitchFamily="18" charset="0"/>
              </a:rPr>
              <a:t>Hnt</a:t>
            </a:r>
            <a:r>
              <a:rPr lang="hu-HU" sz="1400" dirty="0">
                <a:latin typeface="Times New Roman" panose="02020603050405020304" pitchFamily="18" charset="0"/>
                <a:ea typeface="Times New Roman" panose="02020603050405020304" pitchFamily="18" charset="0"/>
              </a:rPr>
              <a:t>. 595), 1942 (</a:t>
            </a:r>
            <a:r>
              <a:rPr lang="hu-HU" sz="1400" dirty="0" err="1">
                <a:latin typeface="Times New Roman" panose="02020603050405020304" pitchFamily="18" charset="0"/>
                <a:ea typeface="Times New Roman" panose="02020603050405020304" pitchFamily="18" charset="0"/>
              </a:rPr>
              <a:t>Hnt</a:t>
            </a:r>
            <a:r>
              <a:rPr lang="hu-HU" sz="1400" dirty="0">
                <a:latin typeface="Times New Roman" panose="02020603050405020304" pitchFamily="18" charset="0"/>
                <a:ea typeface="Times New Roman" panose="02020603050405020304" pitchFamily="18" charset="0"/>
              </a:rPr>
              <a:t>. 57): </a:t>
            </a:r>
            <a:r>
              <a:rPr lang="hu-HU" sz="1400" i="1" dirty="0" err="1">
                <a:latin typeface="Times New Roman" panose="02020603050405020304" pitchFamily="18" charset="0"/>
                <a:ea typeface="Times New Roman" panose="02020603050405020304" pitchFamily="18" charset="0"/>
              </a:rPr>
              <a:t>Baťar</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Mai népnyelvi alakja: 2008: </a:t>
            </a:r>
            <a:r>
              <a:rPr lang="hu-HU" sz="1400" i="1" dirty="0">
                <a:latin typeface="Times New Roman" panose="02020603050405020304" pitchFamily="18" charset="0"/>
                <a:ea typeface="Times New Roman" panose="02020603050405020304" pitchFamily="18" charset="0"/>
              </a:rPr>
              <a:t>Batár.</a:t>
            </a:r>
            <a:r>
              <a:rPr lang="hu-HU" sz="1400" dirty="0">
                <a:latin typeface="Times New Roman" panose="02020603050405020304" pitchFamily="18" charset="0"/>
                <a:ea typeface="Times New Roman" panose="02020603050405020304" pitchFamily="18" charset="0"/>
              </a:rPr>
              <a:t> L. </a:t>
            </a:r>
            <a:r>
              <a:rPr lang="hu-HU" sz="1400" b="1" dirty="0">
                <a:latin typeface="Times New Roman" panose="02020603050405020304" pitchFamily="18" charset="0"/>
                <a:ea typeface="Times New Roman" panose="02020603050405020304" pitchFamily="18" charset="0"/>
              </a:rPr>
              <a:t>Batártelek, Batárfalva.</a:t>
            </a:r>
            <a:endParaRPr lang="hu-H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7210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5" name="Kép 4"/>
          <p:cNvPicPr/>
          <p:nvPr/>
        </p:nvPicPr>
        <p:blipFill rotWithShape="1">
          <a:blip r:embed="rId2"/>
          <a:srcRect t="8373" r="3568"/>
          <a:stretch/>
        </p:blipFill>
        <p:spPr bwMode="auto">
          <a:xfrm>
            <a:off x="672029" y="1562600"/>
            <a:ext cx="5210978" cy="3856623"/>
          </a:xfrm>
          <a:prstGeom prst="rect">
            <a:avLst/>
          </a:prstGeom>
          <a:ln>
            <a:noFill/>
          </a:ln>
          <a:extLst>
            <a:ext uri="{53640926-AAD7-44D8-BBD7-CCE9431645EC}">
              <a14:shadowObscured xmlns:a14="http://schemas.microsoft.com/office/drawing/2010/main"/>
            </a:ext>
          </a:extLst>
        </p:spPr>
      </p:pic>
      <p:pic>
        <p:nvPicPr>
          <p:cNvPr id="6" name="Kép 5"/>
          <p:cNvPicPr/>
          <p:nvPr/>
        </p:nvPicPr>
        <p:blipFill rotWithShape="1">
          <a:blip r:embed="rId3"/>
          <a:srcRect t="6405"/>
          <a:stretch/>
        </p:blipFill>
        <p:spPr bwMode="auto">
          <a:xfrm>
            <a:off x="6202495" y="1562600"/>
            <a:ext cx="5420299" cy="3856623"/>
          </a:xfrm>
          <a:prstGeom prst="rect">
            <a:avLst/>
          </a:prstGeom>
          <a:ln>
            <a:noFill/>
          </a:ln>
          <a:extLst>
            <a:ext uri="{53640926-AAD7-44D8-BBD7-CCE9431645EC}">
              <a14:shadowObscured xmlns:a14="http://schemas.microsoft.com/office/drawing/2010/main"/>
            </a:ext>
          </a:extLst>
        </p:spPr>
      </p:pic>
      <p:sp>
        <p:nvSpPr>
          <p:cNvPr id="7" name="Téglalap 6"/>
          <p:cNvSpPr/>
          <p:nvPr/>
        </p:nvSpPr>
        <p:spPr>
          <a:xfrm>
            <a:off x="1468428" y="5823388"/>
            <a:ext cx="314528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48. ábra.</a:t>
            </a:r>
            <a:r>
              <a:rPr lang="hu-HU" i="1"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EKFT</a:t>
            </a:r>
            <a:r>
              <a:rPr lang="hu-HU" i="1"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(1782–1785)</a:t>
            </a:r>
          </a:p>
        </p:txBody>
      </p:sp>
      <p:sp>
        <p:nvSpPr>
          <p:cNvPr id="8" name="Téglalap 7"/>
          <p:cNvSpPr/>
          <p:nvPr/>
        </p:nvSpPr>
        <p:spPr>
          <a:xfrm>
            <a:off x="7321282" y="5823388"/>
            <a:ext cx="3196581"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49.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MKFT</a:t>
            </a:r>
            <a:r>
              <a:rPr lang="hu-HU" i="1" dirty="0">
                <a:latin typeface="Times New Roman" panose="02020603050405020304" pitchFamily="18" charset="0"/>
                <a:ea typeface="Times New Roman" panose="02020603050405020304" pitchFamily="18" charset="0"/>
              </a:rPr>
              <a:t>.</a:t>
            </a:r>
            <a:r>
              <a:rPr lang="hu-HU" dirty="0">
                <a:latin typeface="Times New Roman" panose="02020603050405020304" pitchFamily="18" charset="0"/>
                <a:ea typeface="Times New Roman" panose="02020603050405020304" pitchFamily="18" charset="0"/>
              </a:rPr>
              <a:t> (1819–1869)</a:t>
            </a:r>
          </a:p>
        </p:txBody>
      </p:sp>
    </p:spTree>
    <p:extLst>
      <p:ext uri="{BB962C8B-B14F-4D97-AF65-F5344CB8AC3E}">
        <p14:creationId xmlns:p14="http://schemas.microsoft.com/office/powerpoint/2010/main" val="379032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rotWithShape="1">
          <a:blip r:embed="rId2"/>
          <a:srcRect t="3138"/>
          <a:stretch/>
        </p:blipFill>
        <p:spPr bwMode="auto">
          <a:xfrm>
            <a:off x="664685" y="1690688"/>
            <a:ext cx="5431315" cy="3492347"/>
          </a:xfrm>
          <a:prstGeom prst="rect">
            <a:avLst/>
          </a:prstGeom>
          <a:ln>
            <a:noFill/>
          </a:ln>
          <a:extLst>
            <a:ext uri="{53640926-AAD7-44D8-BBD7-CCE9431645EC}">
              <a14:shadowObscured xmlns:a14="http://schemas.microsoft.com/office/drawing/2010/main"/>
            </a:ext>
          </a:extLst>
        </p:spPr>
      </p:pic>
      <p:sp>
        <p:nvSpPr>
          <p:cNvPr id="4" name="Téglalap 3"/>
          <p:cNvSpPr/>
          <p:nvPr/>
        </p:nvSpPr>
        <p:spPr>
          <a:xfrm>
            <a:off x="1677946" y="5470450"/>
            <a:ext cx="3170933"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50.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Calibri" panose="020F0502020204030204" pitchFamily="34" charset="0"/>
              </a:rPr>
              <a:t>HKFT</a:t>
            </a:r>
            <a:r>
              <a:rPr lang="hu-HU" i="1" dirty="0">
                <a:latin typeface="Times New Roman" panose="02020603050405020304" pitchFamily="18" charset="0"/>
                <a:ea typeface="Calibri" panose="020F0502020204030204" pitchFamily="34" charset="0"/>
              </a:rPr>
              <a:t>. </a:t>
            </a:r>
            <a:r>
              <a:rPr lang="hu-HU" dirty="0">
                <a:latin typeface="Times New Roman" panose="02020603050405020304" pitchFamily="18" charset="0"/>
                <a:ea typeface="Times New Roman" panose="02020603050405020304" pitchFamily="18" charset="0"/>
              </a:rPr>
              <a:t>(</a:t>
            </a:r>
            <a:r>
              <a:rPr lang="hu-HU" dirty="0">
                <a:latin typeface="Times New Roman" panose="02020603050405020304" pitchFamily="18" charset="0"/>
                <a:ea typeface="Calibri" panose="020F0502020204030204" pitchFamily="34" charset="0"/>
              </a:rPr>
              <a:t>1869–1887</a:t>
            </a:r>
            <a:r>
              <a:rPr lang="hu-HU" dirty="0">
                <a:latin typeface="Times New Roman" panose="02020603050405020304" pitchFamily="18" charset="0"/>
                <a:ea typeface="Times New Roman" panose="02020603050405020304" pitchFamily="18" charset="0"/>
              </a:rPr>
              <a:t>)</a:t>
            </a:r>
          </a:p>
        </p:txBody>
      </p:sp>
      <p:pic>
        <p:nvPicPr>
          <p:cNvPr id="5" name="Kép 4"/>
          <p:cNvPicPr/>
          <p:nvPr/>
        </p:nvPicPr>
        <p:blipFill rotWithShape="1">
          <a:blip r:embed="rId3"/>
          <a:srcRect l="774" t="4340" r="1053"/>
          <a:stretch/>
        </p:blipFill>
        <p:spPr bwMode="auto">
          <a:xfrm>
            <a:off x="6433851" y="1690687"/>
            <a:ext cx="5177927" cy="3492347"/>
          </a:xfrm>
          <a:prstGeom prst="rect">
            <a:avLst/>
          </a:prstGeom>
          <a:ln>
            <a:noFill/>
          </a:ln>
          <a:extLst>
            <a:ext uri="{53640926-AAD7-44D8-BBD7-CCE9431645EC}">
              <a14:shadowObscured xmlns:a14="http://schemas.microsoft.com/office/drawing/2010/main"/>
            </a:ext>
          </a:extLst>
        </p:spPr>
      </p:pic>
      <p:sp>
        <p:nvSpPr>
          <p:cNvPr id="6" name="Téglalap 5"/>
          <p:cNvSpPr/>
          <p:nvPr/>
        </p:nvSpPr>
        <p:spPr>
          <a:xfrm>
            <a:off x="7693912" y="5470450"/>
            <a:ext cx="2478628"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51.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MKF</a:t>
            </a:r>
            <a:r>
              <a:rPr lang="hu-HU" i="1" dirty="0">
                <a:latin typeface="Times New Roman" panose="02020603050405020304" pitchFamily="18" charset="0"/>
                <a:ea typeface="Times New Roman" panose="02020603050405020304" pitchFamily="18" charset="0"/>
              </a:rPr>
              <a:t>.</a:t>
            </a:r>
            <a:r>
              <a:rPr lang="hu-HU" dirty="0">
                <a:latin typeface="Times New Roman" panose="02020603050405020304" pitchFamily="18" charset="0"/>
                <a:ea typeface="Times New Roman" panose="02020603050405020304" pitchFamily="18" charset="0"/>
              </a:rPr>
              <a:t> (1941)</a:t>
            </a:r>
          </a:p>
        </p:txBody>
      </p:sp>
    </p:spTree>
    <p:extLst>
      <p:ext uri="{BB962C8B-B14F-4D97-AF65-F5344CB8AC3E}">
        <p14:creationId xmlns:p14="http://schemas.microsoft.com/office/powerpoint/2010/main" val="2998400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p:cNvPicPr/>
          <p:nvPr/>
        </p:nvPicPr>
        <p:blipFill rotWithShape="1">
          <a:blip r:embed="rId2"/>
          <a:srcRect t="4505"/>
          <a:stretch/>
        </p:blipFill>
        <p:spPr bwMode="auto">
          <a:xfrm>
            <a:off x="649995" y="1690688"/>
            <a:ext cx="5233011" cy="3399105"/>
          </a:xfrm>
          <a:prstGeom prst="rect">
            <a:avLst/>
          </a:prstGeom>
          <a:ln>
            <a:noFill/>
          </a:ln>
          <a:extLst>
            <a:ext uri="{53640926-AAD7-44D8-BBD7-CCE9431645EC}">
              <a14:shadowObscured xmlns:a14="http://schemas.microsoft.com/office/drawing/2010/main"/>
            </a:ext>
          </a:extLst>
        </p:spPr>
      </p:pic>
      <p:sp>
        <p:nvSpPr>
          <p:cNvPr id="4" name="Téglalap 3"/>
          <p:cNvSpPr/>
          <p:nvPr/>
        </p:nvSpPr>
        <p:spPr>
          <a:xfrm>
            <a:off x="3809756" y="6055620"/>
            <a:ext cx="3733073"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Kat.</a:t>
            </a:r>
            <a:r>
              <a:rPr lang="hu-HU" dirty="0">
                <a:latin typeface="Times New Roman" panose="02020603050405020304" pitchFamily="18" charset="0"/>
                <a:ea typeface="Times New Roman" panose="02020603050405020304" pitchFamily="18" charset="0"/>
              </a:rPr>
              <a:t> (19. sz. második fele)</a:t>
            </a:r>
          </a:p>
        </p:txBody>
      </p:sp>
      <p:pic>
        <p:nvPicPr>
          <p:cNvPr id="5" name="Kép 4"/>
          <p:cNvPicPr>
            <a:picLocks noChangeAspect="1"/>
          </p:cNvPicPr>
          <p:nvPr/>
        </p:nvPicPr>
        <p:blipFill>
          <a:blip r:embed="rId3"/>
          <a:stretch>
            <a:fillRect/>
          </a:stretch>
        </p:blipFill>
        <p:spPr>
          <a:xfrm>
            <a:off x="6263319" y="832411"/>
            <a:ext cx="5200650" cy="4838700"/>
          </a:xfrm>
          <a:prstGeom prst="rect">
            <a:avLst/>
          </a:prstGeom>
        </p:spPr>
      </p:pic>
    </p:spTree>
    <p:extLst>
      <p:ext uri="{BB962C8B-B14F-4D97-AF65-F5344CB8AC3E}">
        <p14:creationId xmlns:p14="http://schemas.microsoft.com/office/powerpoint/2010/main" val="257698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3" name="Kép 2" descr="C:\Dokumentumok\Ugocsa anyaga\Gönczy-Kogutovicz\Fejér megye.jpg"/>
          <p:cNvPicPr/>
          <p:nvPr/>
        </p:nvPicPr>
        <p:blipFill rotWithShape="1">
          <a:blip r:embed="rId2" cstate="print">
            <a:extLst>
              <a:ext uri="{28A0092B-C50C-407E-A947-70E740481C1C}">
                <a14:useLocalDpi xmlns:a14="http://schemas.microsoft.com/office/drawing/2010/main" val="0"/>
              </a:ext>
            </a:extLst>
          </a:blip>
          <a:srcRect l="25225" t="48425" r="50738" b="42524"/>
          <a:stretch/>
        </p:blipFill>
        <p:spPr bwMode="auto">
          <a:xfrm>
            <a:off x="749157" y="1322061"/>
            <a:ext cx="5346843" cy="4318574"/>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1312352" y="5844523"/>
            <a:ext cx="459869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53.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Gönczy</a:t>
            </a:r>
            <a:r>
              <a:rPr lang="hu-HU" dirty="0">
                <a:latin typeface="Times New Roman" panose="02020603050405020304" pitchFamily="18" charset="0"/>
                <a:ea typeface="Times New Roman" panose="02020603050405020304" pitchFamily="18" charset="0"/>
              </a:rPr>
              <a:t> 1886)</a:t>
            </a:r>
          </a:p>
        </p:txBody>
      </p:sp>
      <p:sp>
        <p:nvSpPr>
          <p:cNvPr id="5" name="Téglalap 4"/>
          <p:cNvSpPr/>
          <p:nvPr/>
        </p:nvSpPr>
        <p:spPr>
          <a:xfrm>
            <a:off x="6439095" y="5844523"/>
            <a:ext cx="4803880"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54.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Ugocsa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Gönczy</a:t>
            </a:r>
            <a:r>
              <a:rPr lang="hu-HU" dirty="0">
                <a:latin typeface="Times New Roman" panose="02020603050405020304" pitchFamily="18" charset="0"/>
                <a:ea typeface="Times New Roman" panose="02020603050405020304" pitchFamily="18" charset="0"/>
              </a:rPr>
              <a:t> 1886)</a:t>
            </a:r>
          </a:p>
        </p:txBody>
      </p:sp>
      <p:pic>
        <p:nvPicPr>
          <p:cNvPr id="6" name="Kép 5" descr="C:\Dokumentumok\Ugocsa anyaga\Gönczy-Kogutovicz\Ugocsa megye+Fiume.jpg"/>
          <p:cNvPicPr/>
          <p:nvPr/>
        </p:nvPicPr>
        <p:blipFill rotWithShape="1">
          <a:blip r:embed="rId3" cstate="print">
            <a:extLst>
              <a:ext uri="{28A0092B-C50C-407E-A947-70E740481C1C}">
                <a14:useLocalDpi xmlns:a14="http://schemas.microsoft.com/office/drawing/2010/main" val="0"/>
              </a:ext>
            </a:extLst>
          </a:blip>
          <a:srcRect l="10969" t="48900" r="69375" b="27386"/>
          <a:stretch/>
        </p:blipFill>
        <p:spPr bwMode="auto">
          <a:xfrm>
            <a:off x="6566053" y="1366090"/>
            <a:ext cx="4787747" cy="42745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917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3.1. Térképek</a:t>
            </a:r>
            <a:endParaRPr lang="hu-HU" sz="3200" dirty="0"/>
          </a:p>
        </p:txBody>
      </p:sp>
      <p:pic>
        <p:nvPicPr>
          <p:cNvPr id="4" name="Kép 3"/>
          <p:cNvPicPr/>
          <p:nvPr/>
        </p:nvPicPr>
        <p:blipFill>
          <a:blip r:embed="rId2"/>
          <a:stretch>
            <a:fillRect/>
          </a:stretch>
        </p:blipFill>
        <p:spPr>
          <a:xfrm>
            <a:off x="1277957" y="1690688"/>
            <a:ext cx="4109527" cy="3531307"/>
          </a:xfrm>
          <a:prstGeom prst="rect">
            <a:avLst/>
          </a:prstGeom>
        </p:spPr>
      </p:pic>
      <p:sp>
        <p:nvSpPr>
          <p:cNvPr id="5" name="Téglalap 4"/>
          <p:cNvSpPr/>
          <p:nvPr/>
        </p:nvSpPr>
        <p:spPr>
          <a:xfrm>
            <a:off x="974738" y="5587002"/>
            <a:ext cx="447045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rPr>
              <a:t> (Forrás: Czakó 1943)</a:t>
            </a:r>
          </a:p>
        </p:txBody>
      </p:sp>
      <p:pic>
        <p:nvPicPr>
          <p:cNvPr id="6" name="Kép 5"/>
          <p:cNvPicPr>
            <a:picLocks noChangeAspect="1"/>
          </p:cNvPicPr>
          <p:nvPr/>
        </p:nvPicPr>
        <p:blipFill>
          <a:blip r:embed="rId3"/>
          <a:stretch>
            <a:fillRect/>
          </a:stretch>
        </p:blipFill>
        <p:spPr>
          <a:xfrm>
            <a:off x="6688814" y="1500777"/>
            <a:ext cx="3895725" cy="4086225"/>
          </a:xfrm>
          <a:prstGeom prst="rect">
            <a:avLst/>
          </a:prstGeom>
        </p:spPr>
      </p:pic>
      <p:sp>
        <p:nvSpPr>
          <p:cNvPr id="7" name="Téglalap 6"/>
          <p:cNvSpPr/>
          <p:nvPr/>
        </p:nvSpPr>
        <p:spPr>
          <a:xfrm>
            <a:off x="6347429" y="5937516"/>
            <a:ext cx="4778232"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Ugocsa megye</a:t>
            </a:r>
            <a:r>
              <a:rPr lang="hu-HU" dirty="0">
                <a:latin typeface="Times New Roman" panose="02020603050405020304" pitchFamily="18" charset="0"/>
                <a:ea typeface="Times New Roman" panose="02020603050405020304" pitchFamily="18" charset="0"/>
              </a:rPr>
              <a:t> (Forrás: Czakó 1904?)</a:t>
            </a:r>
          </a:p>
        </p:txBody>
      </p:sp>
    </p:spTree>
    <p:extLst>
      <p:ext uri="{BB962C8B-B14F-4D97-AF65-F5344CB8AC3E}">
        <p14:creationId xmlns:p14="http://schemas.microsoft.com/office/powerpoint/2010/main" val="3265548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rotWithShape="1">
          <a:blip r:embed="rId2">
            <a:extLst>
              <a:ext uri="{28A0092B-C50C-407E-A947-70E740481C1C}">
                <a14:useLocalDpi xmlns:a14="http://schemas.microsoft.com/office/drawing/2010/main" val="0"/>
              </a:ext>
            </a:extLst>
          </a:blip>
          <a:srcRect r="7034"/>
          <a:stretch/>
        </p:blipFill>
        <p:spPr bwMode="auto">
          <a:xfrm>
            <a:off x="3922005" y="1690688"/>
            <a:ext cx="4549965" cy="2958430"/>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3684739" y="5226428"/>
            <a:ext cx="450251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57.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Lex</a:t>
            </a:r>
            <a:r>
              <a:rPr lang="hu-HU" dirty="0">
                <a:latin typeface="Times New Roman" panose="02020603050405020304" pitchFamily="18" charset="0"/>
                <a:ea typeface="Times New Roman" panose="02020603050405020304" pitchFamily="18" charset="0"/>
              </a:rPr>
              <a:t>. 9)</a:t>
            </a:r>
          </a:p>
        </p:txBody>
      </p:sp>
    </p:spTree>
    <p:extLst>
      <p:ext uri="{BB962C8B-B14F-4D97-AF65-F5344CB8AC3E}">
        <p14:creationId xmlns:p14="http://schemas.microsoft.com/office/powerpoint/2010/main" val="1447129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rotWithShape="1">
          <a:blip r:embed="rId2"/>
          <a:srcRect l="1289" b="3896"/>
          <a:stretch/>
        </p:blipFill>
        <p:spPr bwMode="auto">
          <a:xfrm>
            <a:off x="1459692" y="1690688"/>
            <a:ext cx="4047490" cy="1383595"/>
          </a:xfrm>
          <a:prstGeom prst="rect">
            <a:avLst/>
          </a:prstGeom>
          <a:ln>
            <a:noFill/>
          </a:ln>
          <a:extLst>
            <a:ext uri="{53640926-AAD7-44D8-BBD7-CCE9431645EC}">
              <a14:shadowObscured xmlns:a14="http://schemas.microsoft.com/office/drawing/2010/main"/>
            </a:ext>
          </a:extLst>
        </p:spPr>
      </p:pic>
      <p:sp>
        <p:nvSpPr>
          <p:cNvPr id="4" name="Téglalap 3"/>
          <p:cNvSpPr/>
          <p:nvPr/>
        </p:nvSpPr>
        <p:spPr>
          <a:xfrm>
            <a:off x="1505585" y="3179830"/>
            <a:ext cx="3851564"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58.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1873: 546)</a:t>
            </a:r>
          </a:p>
        </p:txBody>
      </p:sp>
      <p:pic>
        <p:nvPicPr>
          <p:cNvPr id="5" name="Kép 4"/>
          <p:cNvPicPr/>
          <p:nvPr/>
        </p:nvPicPr>
        <p:blipFill rotWithShape="1">
          <a:blip r:embed="rId3">
            <a:extLst>
              <a:ext uri="{28A0092B-C50C-407E-A947-70E740481C1C}">
                <a14:useLocalDpi xmlns:a14="http://schemas.microsoft.com/office/drawing/2010/main" val="0"/>
              </a:ext>
            </a:extLst>
          </a:blip>
          <a:srcRect t="1459"/>
          <a:stretch/>
        </p:blipFill>
        <p:spPr bwMode="auto">
          <a:xfrm>
            <a:off x="1505585" y="4465250"/>
            <a:ext cx="4099560" cy="1184206"/>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1505585" y="5718633"/>
            <a:ext cx="3679074"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59.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1892: 1211)</a:t>
            </a:r>
          </a:p>
        </p:txBody>
      </p:sp>
      <p:pic>
        <p:nvPicPr>
          <p:cNvPr id="7" name="Kép 6"/>
          <p:cNvPicPr/>
          <p:nvPr/>
        </p:nvPicPr>
        <p:blipFill>
          <a:blip r:embed="rId4">
            <a:extLst>
              <a:ext uri="{28A0092B-C50C-407E-A947-70E740481C1C}">
                <a14:useLocalDpi xmlns:a14="http://schemas.microsoft.com/office/drawing/2010/main" val="0"/>
              </a:ext>
            </a:extLst>
          </a:blip>
          <a:srcRect/>
          <a:stretch>
            <a:fillRect/>
          </a:stretch>
        </p:blipFill>
        <p:spPr bwMode="auto">
          <a:xfrm>
            <a:off x="6766530" y="1809480"/>
            <a:ext cx="4100830" cy="765440"/>
          </a:xfrm>
          <a:prstGeom prst="rect">
            <a:avLst/>
          </a:prstGeom>
          <a:noFill/>
          <a:ln>
            <a:noFill/>
          </a:ln>
        </p:spPr>
      </p:pic>
      <p:sp>
        <p:nvSpPr>
          <p:cNvPr id="8" name="Téglalap 7"/>
          <p:cNvSpPr/>
          <p:nvPr/>
        </p:nvSpPr>
        <p:spPr>
          <a:xfrm>
            <a:off x="6766530" y="2844980"/>
            <a:ext cx="3955473"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1893: 204)</a:t>
            </a:r>
          </a:p>
        </p:txBody>
      </p:sp>
      <p:pic>
        <p:nvPicPr>
          <p:cNvPr id="9" name="Kép 8"/>
          <p:cNvPicPr/>
          <p:nvPr/>
        </p:nvPicPr>
        <p:blipFill rotWithShape="1">
          <a:blip r:embed="rId5"/>
          <a:srcRect t="7548"/>
          <a:stretch/>
        </p:blipFill>
        <p:spPr bwMode="auto">
          <a:xfrm>
            <a:off x="6767483" y="4465250"/>
            <a:ext cx="4099877" cy="1150932"/>
          </a:xfrm>
          <a:prstGeom prst="rect">
            <a:avLst/>
          </a:prstGeom>
          <a:ln>
            <a:noFill/>
          </a:ln>
          <a:extLst>
            <a:ext uri="{53640926-AAD7-44D8-BBD7-CCE9431645EC}">
              <a14:shadowObscured xmlns:a14="http://schemas.microsoft.com/office/drawing/2010/main"/>
            </a:ext>
          </a:extLst>
        </p:spPr>
      </p:pic>
      <p:sp>
        <p:nvSpPr>
          <p:cNvPr id="10" name="Téglalap 9"/>
          <p:cNvSpPr/>
          <p:nvPr/>
        </p:nvSpPr>
        <p:spPr>
          <a:xfrm>
            <a:off x="7109863" y="5718632"/>
            <a:ext cx="3414164"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1900: 351)</a:t>
            </a:r>
          </a:p>
        </p:txBody>
      </p:sp>
    </p:spTree>
    <p:extLst>
      <p:ext uri="{BB962C8B-B14F-4D97-AF65-F5344CB8AC3E}">
        <p14:creationId xmlns:p14="http://schemas.microsoft.com/office/powerpoint/2010/main" val="3589897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rotWithShape="1">
          <a:blip r:embed="rId2">
            <a:extLst>
              <a:ext uri="{28A0092B-C50C-407E-A947-70E740481C1C}">
                <a14:useLocalDpi xmlns:a14="http://schemas.microsoft.com/office/drawing/2010/main" val="0"/>
              </a:ext>
            </a:extLst>
          </a:blip>
          <a:srcRect b="2858"/>
          <a:stretch/>
        </p:blipFill>
        <p:spPr bwMode="auto">
          <a:xfrm>
            <a:off x="1447271" y="2538675"/>
            <a:ext cx="4267313" cy="1109749"/>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1447271" y="4034738"/>
            <a:ext cx="3622964"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1907: 447)</a:t>
            </a:r>
          </a:p>
        </p:txBody>
      </p:sp>
      <p:pic>
        <p:nvPicPr>
          <p:cNvPr id="5" name="Kép 4"/>
          <p:cNvPicPr/>
          <p:nvPr/>
        </p:nvPicPr>
        <p:blipFill rotWithShape="1">
          <a:blip r:embed="rId3">
            <a:extLst>
              <a:ext uri="{28A0092B-C50C-407E-A947-70E740481C1C}">
                <a14:useLocalDpi xmlns:a14="http://schemas.microsoft.com/office/drawing/2010/main" val="0"/>
              </a:ext>
            </a:extLst>
          </a:blip>
          <a:srcRect t="5238" b="1572"/>
          <a:stretch/>
        </p:blipFill>
        <p:spPr bwMode="auto">
          <a:xfrm>
            <a:off x="6659150" y="2538675"/>
            <a:ext cx="4152282" cy="1056005"/>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7162800" y="4034737"/>
            <a:ext cx="3144982" cy="646331"/>
          </a:xfrm>
          <a:prstGeom prst="rect">
            <a:avLst/>
          </a:prstGeom>
        </p:spPr>
        <p:txBody>
          <a:bodyPr wrap="square">
            <a:spAutoFit/>
          </a:bodyPr>
          <a:lstStyle/>
          <a:p>
            <a:pPr algn="ctr"/>
            <a:r>
              <a:rPr lang="hu-HU" b="1" dirty="0">
                <a:latin typeface="Times New Roman" panose="02020603050405020304" pitchFamily="18" charset="0"/>
                <a:ea typeface="Times New Roman" panose="02020603050405020304" pitchFamily="18" charset="0"/>
              </a:rPr>
              <a:t>63.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Hnt</a:t>
            </a:r>
            <a:r>
              <a:rPr lang="hu-HU" dirty="0">
                <a:latin typeface="Times New Roman" panose="02020603050405020304" pitchFamily="18" charset="0"/>
                <a:ea typeface="Times New Roman" panose="02020603050405020304" pitchFamily="18" charset="0"/>
              </a:rPr>
              <a:t>. 1913: 703)</a:t>
            </a:r>
            <a:endParaRPr lang="hu-HU" dirty="0"/>
          </a:p>
        </p:txBody>
      </p:sp>
    </p:spTree>
    <p:extLst>
      <p:ext uri="{BB962C8B-B14F-4D97-AF65-F5344CB8AC3E}">
        <p14:creationId xmlns:p14="http://schemas.microsoft.com/office/powerpoint/2010/main" val="3722846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a:blip r:embed="rId2">
            <a:extLst>
              <a:ext uri="{28A0092B-C50C-407E-A947-70E740481C1C}">
                <a14:useLocalDpi xmlns:a14="http://schemas.microsoft.com/office/drawing/2010/main" val="0"/>
              </a:ext>
            </a:extLst>
          </a:blip>
          <a:srcRect/>
          <a:stretch>
            <a:fillRect/>
          </a:stretch>
        </p:blipFill>
        <p:spPr bwMode="auto">
          <a:xfrm>
            <a:off x="1685581" y="1690688"/>
            <a:ext cx="2776250" cy="4203336"/>
          </a:xfrm>
          <a:prstGeom prst="rect">
            <a:avLst/>
          </a:prstGeom>
          <a:noFill/>
          <a:ln>
            <a:noFill/>
          </a:ln>
        </p:spPr>
      </p:pic>
      <p:pic>
        <p:nvPicPr>
          <p:cNvPr id="4" name="Kép 3"/>
          <p:cNvPicPr/>
          <p:nvPr/>
        </p:nvPicPr>
        <p:blipFill rotWithShape="1">
          <a:blip r:embed="rId3">
            <a:extLst>
              <a:ext uri="{28A0092B-C50C-407E-A947-70E740481C1C}">
                <a14:useLocalDpi xmlns:a14="http://schemas.microsoft.com/office/drawing/2010/main" val="0"/>
              </a:ext>
            </a:extLst>
          </a:blip>
          <a:srcRect b="28313"/>
          <a:stretch/>
        </p:blipFill>
        <p:spPr bwMode="auto">
          <a:xfrm>
            <a:off x="5838940" y="1971443"/>
            <a:ext cx="4880472" cy="984721"/>
          </a:xfrm>
          <a:prstGeom prst="rect">
            <a:avLst/>
          </a:prstGeom>
          <a:noFill/>
          <a:ln>
            <a:noFill/>
          </a:ln>
          <a:extLst>
            <a:ext uri="{53640926-AAD7-44D8-BBD7-CCE9431645EC}">
              <a14:shadowObscured xmlns:a14="http://schemas.microsoft.com/office/drawing/2010/main"/>
            </a:ext>
          </a:extLst>
        </p:spPr>
      </p:pic>
      <p:pic>
        <p:nvPicPr>
          <p:cNvPr id="5" name="Kép 4"/>
          <p:cNvPicPr/>
          <p:nvPr/>
        </p:nvPicPr>
        <p:blipFill>
          <a:blip r:embed="rId4">
            <a:extLst>
              <a:ext uri="{28A0092B-C50C-407E-A947-70E740481C1C}">
                <a14:useLocalDpi xmlns:a14="http://schemas.microsoft.com/office/drawing/2010/main" val="0"/>
              </a:ext>
            </a:extLst>
          </a:blip>
          <a:srcRect/>
          <a:stretch>
            <a:fillRect/>
          </a:stretch>
        </p:blipFill>
        <p:spPr bwMode="auto">
          <a:xfrm>
            <a:off x="5838941" y="4221641"/>
            <a:ext cx="4880472" cy="1329982"/>
          </a:xfrm>
          <a:prstGeom prst="rect">
            <a:avLst/>
          </a:prstGeom>
          <a:noFill/>
          <a:ln>
            <a:noFill/>
          </a:ln>
        </p:spPr>
      </p:pic>
      <p:sp>
        <p:nvSpPr>
          <p:cNvPr id="6" name="Téglalap 5"/>
          <p:cNvSpPr/>
          <p:nvPr/>
        </p:nvSpPr>
        <p:spPr>
          <a:xfrm>
            <a:off x="5257800" y="2956164"/>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64.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MTHt</a:t>
            </a:r>
            <a:r>
              <a:rPr lang="hu-HU" dirty="0">
                <a:latin typeface="Times New Roman" panose="02020603050405020304" pitchFamily="18" charset="0"/>
                <a:ea typeface="Times New Roman" panose="02020603050405020304" pitchFamily="18" charset="0"/>
              </a:rPr>
              <a:t>. 1987: 32)</a:t>
            </a:r>
          </a:p>
        </p:txBody>
      </p:sp>
      <p:sp>
        <p:nvSpPr>
          <p:cNvPr id="7" name="Téglalap 6"/>
          <p:cNvSpPr/>
          <p:nvPr/>
        </p:nvSpPr>
        <p:spPr>
          <a:xfrm>
            <a:off x="5257800" y="5716875"/>
            <a:ext cx="6096000" cy="684803"/>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Úrhida, Fejér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MTHt</a:t>
            </a:r>
            <a:r>
              <a:rPr lang="hu-HU" dirty="0">
                <a:latin typeface="Times New Roman" panose="02020603050405020304" pitchFamily="18" charset="0"/>
                <a:ea typeface="Times New Roman" panose="02020603050405020304" pitchFamily="18" charset="0"/>
              </a:rPr>
              <a:t>. 1987: 40)</a:t>
            </a:r>
          </a:p>
        </p:txBody>
      </p:sp>
    </p:spTree>
    <p:extLst>
      <p:ext uri="{BB962C8B-B14F-4D97-AF65-F5344CB8AC3E}">
        <p14:creationId xmlns:p14="http://schemas.microsoft.com/office/powerpoint/2010/main" val="3480038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396" y="1690688"/>
            <a:ext cx="2655065" cy="4098275"/>
          </a:xfrm>
          <a:prstGeom prst="rect">
            <a:avLst/>
          </a:prstGeom>
          <a:noFill/>
          <a:ln>
            <a:noFill/>
          </a:ln>
        </p:spPr>
      </p:pic>
      <p:pic>
        <p:nvPicPr>
          <p:cNvPr id="4" name="Kép 3"/>
          <p:cNvPicPr/>
          <p:nvPr/>
        </p:nvPicPr>
        <p:blipFill rotWithShape="1">
          <a:blip r:embed="rId3">
            <a:extLst>
              <a:ext uri="{28A0092B-C50C-407E-A947-70E740481C1C}">
                <a14:useLocalDpi xmlns:a14="http://schemas.microsoft.com/office/drawing/2010/main" val="0"/>
              </a:ext>
            </a:extLst>
          </a:blip>
          <a:srcRect t="2076" b="70764"/>
          <a:stretch/>
        </p:blipFill>
        <p:spPr bwMode="auto">
          <a:xfrm>
            <a:off x="5629619" y="2279688"/>
            <a:ext cx="5387248" cy="1686383"/>
          </a:xfrm>
          <a:prstGeom prst="rect">
            <a:avLst/>
          </a:prstGeom>
          <a:noFill/>
          <a:ln>
            <a:noFill/>
          </a:ln>
          <a:extLst>
            <a:ext uri="{53640926-AAD7-44D8-BBD7-CCE9431645EC}">
              <a14:shadowObscured xmlns:a14="http://schemas.microsoft.com/office/drawing/2010/main"/>
            </a:ext>
          </a:extLst>
        </p:spPr>
      </p:pic>
      <p:sp>
        <p:nvSpPr>
          <p:cNvPr id="5" name="Téglalap 4"/>
          <p:cNvSpPr/>
          <p:nvPr/>
        </p:nvSpPr>
        <p:spPr>
          <a:xfrm>
            <a:off x="5664823" y="4162258"/>
            <a:ext cx="5316841"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66.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a:t>
            </a:r>
            <a:r>
              <a:rPr lang="hu-HU" dirty="0" err="1">
                <a:effectLst/>
                <a:latin typeface="Times New Roman" panose="02020603050405020304" pitchFamily="18" charset="0"/>
                <a:ea typeface="Times New Roman" panose="02020603050405020304" pitchFamily="18" charset="0"/>
              </a:rPr>
              <a:t>MTSHt</a:t>
            </a:r>
            <a:r>
              <a:rPr lang="hu-HU" dirty="0">
                <a:latin typeface="Times New Roman" panose="02020603050405020304" pitchFamily="18" charset="0"/>
                <a:ea typeface="Times New Roman" panose="02020603050405020304" pitchFamily="18" charset="0"/>
              </a:rPr>
              <a:t>. 13: 72)</a:t>
            </a:r>
          </a:p>
        </p:txBody>
      </p:sp>
    </p:spTree>
    <p:extLst>
      <p:ext uri="{BB962C8B-B14F-4D97-AF65-F5344CB8AC3E}">
        <p14:creationId xmlns:p14="http://schemas.microsoft.com/office/powerpoint/2010/main" val="281982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p:nvPr/>
        </p:nvPicPr>
        <p:blipFill>
          <a:blip r:embed="rId2"/>
          <a:stretch>
            <a:fillRect/>
          </a:stretch>
        </p:blipFill>
        <p:spPr>
          <a:xfrm>
            <a:off x="5464366" y="749148"/>
            <a:ext cx="6136394" cy="4875862"/>
          </a:xfrm>
          <a:prstGeom prst="rect">
            <a:avLst/>
          </a:prstGeom>
        </p:spPr>
      </p:pic>
      <p:sp>
        <p:nvSpPr>
          <p:cNvPr id="4" name="Téglalap 3"/>
          <p:cNvSpPr/>
          <p:nvPr/>
        </p:nvSpPr>
        <p:spPr>
          <a:xfrm>
            <a:off x="6800710" y="5952174"/>
            <a:ext cx="346370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3.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Csedrek</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EKFT</a:t>
            </a:r>
            <a:r>
              <a:rPr lang="hu-HU" dirty="0">
                <a:latin typeface="Times New Roman" panose="02020603050405020304" pitchFamily="18" charset="0"/>
                <a:ea typeface="Times New Roman" panose="02020603050405020304" pitchFamily="18" charset="0"/>
              </a:rPr>
              <a:t>.)</a:t>
            </a:r>
          </a:p>
        </p:txBody>
      </p:sp>
      <p:sp>
        <p:nvSpPr>
          <p:cNvPr id="2" name="Téglalap 1"/>
          <p:cNvSpPr/>
          <p:nvPr/>
        </p:nvSpPr>
        <p:spPr>
          <a:xfrm>
            <a:off x="847725" y="577498"/>
            <a:ext cx="4067175" cy="4832092"/>
          </a:xfrm>
          <a:prstGeom prst="rect">
            <a:avLst/>
          </a:prstGeom>
        </p:spPr>
        <p:txBody>
          <a:bodyPr wrap="square">
            <a:spAutoFit/>
          </a:bodyPr>
          <a:lstStyle/>
          <a:p>
            <a:pPr indent="180340" algn="just" fontAlgn="auto" hangingPunct="0">
              <a:spcBef>
                <a:spcPts val="300"/>
              </a:spcBef>
              <a:spcAft>
                <a:spcPts val="0"/>
              </a:spcAft>
            </a:pPr>
            <a:r>
              <a:rPr lang="hu-HU" sz="1400" b="1" dirty="0" err="1">
                <a:latin typeface="Times New Roman" panose="02020603050405020304" pitchFamily="18" charset="0"/>
                <a:ea typeface="Times New Roman" panose="02020603050405020304" pitchFamily="18" charset="0"/>
              </a:rPr>
              <a:t>Csedreg</a:t>
            </a:r>
            <a:r>
              <a:rPr lang="hu-HU" sz="1400" dirty="0">
                <a:latin typeface="Times New Roman" panose="02020603050405020304" pitchFamily="18" charset="0"/>
                <a:ea typeface="Times New Roman" panose="02020603050405020304" pitchFamily="18" charset="0"/>
              </a:rPr>
              <a:t> ’település Ugocsa </a:t>
            </a:r>
            <a:r>
              <a:rPr lang="hu-HU" sz="1400" dirty="0" err="1">
                <a:latin typeface="Times New Roman" panose="02020603050405020304" pitchFamily="18" charset="0"/>
                <a:ea typeface="Times New Roman" panose="02020603050405020304" pitchFamily="18" charset="0"/>
              </a:rPr>
              <a:t>vm</a:t>
            </a:r>
            <a:r>
              <a:rPr lang="hu-HU" sz="1400" dirty="0">
                <a:latin typeface="Times New Roman" panose="02020603050405020304" pitchFamily="18" charset="0"/>
                <a:ea typeface="Times New Roman" panose="02020603050405020304" pitchFamily="18" charset="0"/>
              </a:rPr>
              <a:t>. DNy-i részén, Almás és </a:t>
            </a:r>
            <a:r>
              <a:rPr lang="hu-HU" sz="1400" dirty="0" err="1">
                <a:latin typeface="Times New Roman" panose="02020603050405020304" pitchFamily="18" charset="0"/>
                <a:ea typeface="Times New Roman" panose="02020603050405020304" pitchFamily="18" charset="0"/>
              </a:rPr>
              <a:t>Kökényesd</a:t>
            </a:r>
            <a:r>
              <a:rPr lang="hu-HU" sz="1400" dirty="0">
                <a:latin typeface="Times New Roman" panose="02020603050405020304" pitchFamily="18" charset="0"/>
                <a:ea typeface="Times New Roman" panose="02020603050405020304" pitchFamily="18" charset="0"/>
              </a:rPr>
              <a:t> között’ 1319 (</a:t>
            </a:r>
            <a:r>
              <a:rPr lang="hu-HU" sz="1400" dirty="0" err="1">
                <a:latin typeface="Times New Roman" panose="02020603050405020304" pitchFamily="18" charset="0"/>
                <a:ea typeface="Times New Roman" panose="02020603050405020304" pitchFamily="18" charset="0"/>
              </a:rPr>
              <a:t>AOklt</a:t>
            </a:r>
            <a:r>
              <a:rPr lang="hu-HU" sz="1400" dirty="0">
                <a:latin typeface="Times New Roman" panose="02020603050405020304" pitchFamily="18" charset="0"/>
                <a:ea typeface="Times New Roman" panose="02020603050405020304" pitchFamily="18" charset="0"/>
              </a:rPr>
              <a:t>. 5: 201, Sz. 308,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172, EH. 1: 266 [itt Sz.-re is utalva </a:t>
            </a:r>
            <a:r>
              <a:rPr lang="hu-HU" sz="1400" i="1" dirty="0" err="1">
                <a:latin typeface="Times New Roman" panose="02020603050405020304" pitchFamily="18" charset="0"/>
                <a:ea typeface="Times New Roman" panose="02020603050405020304" pitchFamily="18" charset="0"/>
              </a:rPr>
              <a:t>Chudrug</a:t>
            </a:r>
            <a:r>
              <a:rPr lang="hu-HU" sz="1400" dirty="0">
                <a:latin typeface="Times New Roman" panose="02020603050405020304" pitchFamily="18" charset="0"/>
                <a:ea typeface="Times New Roman" panose="02020603050405020304" pitchFamily="18" charset="0"/>
              </a:rPr>
              <a:t> áll]): </a:t>
            </a:r>
            <a:r>
              <a:rPr lang="hu-HU" sz="1400" i="1" dirty="0" err="1">
                <a:latin typeface="Times New Roman" panose="02020603050405020304" pitchFamily="18" charset="0"/>
                <a:ea typeface="Times New Roman" panose="02020603050405020304" pitchFamily="18" charset="0"/>
              </a:rPr>
              <a:t>Chudruk</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v., 1348 (EH. 1: 266): </a:t>
            </a:r>
            <a:r>
              <a:rPr lang="hu-HU" sz="1400" i="1" dirty="0" err="1">
                <a:latin typeface="Times New Roman" panose="02020603050405020304" pitchFamily="18" charset="0"/>
                <a:ea typeface="Times New Roman" panose="02020603050405020304" pitchFamily="18" charset="0"/>
              </a:rPr>
              <a:t>Cedrek</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de, 1438 (C. Tóth 2006: 37), 1473/1474 (DL 3081), 1476/1582 (DL 3081), 1477 (Z. 11: 204), 1478/1582 </a:t>
            </a:r>
            <a:r>
              <a:rPr lang="hu-HU" sz="1400" spc="-15" dirty="0">
                <a:latin typeface="Times New Roman" panose="02020603050405020304" pitchFamily="18" charset="0"/>
                <a:ea typeface="Times New Roman" panose="02020603050405020304" pitchFamily="18" charset="0"/>
              </a:rPr>
              <a:t>(C. Tóth 2006: 60, DL 3081): </a:t>
            </a:r>
            <a:r>
              <a:rPr lang="hu-HU" sz="1400" i="1" spc="-15" dirty="0" err="1">
                <a:latin typeface="Times New Roman" panose="02020603050405020304" pitchFamily="18" charset="0"/>
                <a:ea typeface="Times New Roman" panose="02020603050405020304" pitchFamily="18" charset="0"/>
              </a:rPr>
              <a:t>Chedregh</a:t>
            </a:r>
            <a:r>
              <a:rPr lang="hu-HU" sz="1400" i="1" spc="-15" dirty="0">
                <a:latin typeface="Times New Roman" panose="02020603050405020304" pitchFamily="18" charset="0"/>
                <a:ea typeface="Times New Roman" panose="02020603050405020304" pitchFamily="18" charset="0"/>
              </a:rPr>
              <a:t>,</a:t>
            </a:r>
            <a:r>
              <a:rPr lang="hu-HU" sz="1400" spc="-15" dirty="0">
                <a:latin typeface="Times New Roman" panose="02020603050405020304" pitchFamily="18" charset="0"/>
                <a:ea typeface="Times New Roman" panose="02020603050405020304" pitchFamily="18" charset="0"/>
              </a:rPr>
              <a:t> </a:t>
            </a:r>
            <a:r>
              <a:rPr lang="hu-HU" sz="1400" spc="-15" dirty="0" err="1">
                <a:latin typeface="Times New Roman" panose="02020603050405020304" pitchFamily="18" charset="0"/>
                <a:ea typeface="Times New Roman" panose="02020603050405020304" pitchFamily="18" charset="0"/>
              </a:rPr>
              <a:t>poss</a:t>
            </a:r>
            <a:r>
              <a:rPr lang="hu-HU" sz="1400" spc="-15" dirty="0">
                <a:latin typeface="Times New Roman" panose="02020603050405020304" pitchFamily="18" charset="0"/>
                <a:ea typeface="Times New Roman" panose="02020603050405020304" pitchFamily="18" charset="0"/>
              </a:rPr>
              <a:t>., 1447 (Károlyi 2: 264, </a:t>
            </a:r>
            <a:r>
              <a:rPr lang="hu-HU" sz="1400" spc="-15" dirty="0" err="1">
                <a:latin typeface="Times New Roman" panose="02020603050405020304" pitchFamily="18" charset="0"/>
                <a:ea typeface="Times New Roman" panose="02020603050405020304" pitchFamily="18" charset="0"/>
              </a:rPr>
              <a:t>ComMarmUg</a:t>
            </a:r>
            <a:r>
              <a:rPr lang="hu-HU" sz="1400" spc="-15"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172), 1475 (Z. 11: 164), 1570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76: </a:t>
            </a:r>
            <a:r>
              <a:rPr lang="hu-HU" sz="1400" dirty="0" err="1">
                <a:latin typeface="Times New Roman" panose="02020603050405020304" pitchFamily="18" charset="0"/>
                <a:ea typeface="Times New Roman" panose="02020603050405020304" pitchFamily="18" charset="0"/>
              </a:rPr>
              <a:t>18a</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Chedreg</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v., 1476 (DL 70980, Perényi 274, Cs. 1: 432), 1477 (Z. 11: 202, 205, </a:t>
            </a:r>
            <a:r>
              <a:rPr lang="hu-HU" sz="1400" dirty="0" err="1">
                <a:latin typeface="Times New Roman" panose="02020603050405020304" pitchFamily="18" charset="0"/>
                <a:ea typeface="Times New Roman" panose="02020603050405020304" pitchFamily="18" charset="0"/>
              </a:rPr>
              <a:t>ComMarmUg</a:t>
            </a:r>
            <a:r>
              <a:rPr lang="hu-HU" sz="1400" dirty="0">
                <a:latin typeface="Times New Roman" panose="02020603050405020304" pitchFamily="18" charset="0"/>
                <a:ea typeface="Times New Roman" panose="02020603050405020304" pitchFamily="18" charset="0"/>
              </a:rPr>
              <a:t>. 172), 1525 (DL 71193, Perényi 424), XVI. közepe (</a:t>
            </a:r>
            <a:r>
              <a:rPr lang="hu-HU" sz="1400" dirty="0" err="1">
                <a:latin typeface="Times New Roman" panose="02020603050405020304" pitchFamily="18" charset="0"/>
                <a:ea typeface="Times New Roman" panose="02020603050405020304" pitchFamily="18" charset="0"/>
              </a:rPr>
              <a:t>UC</a:t>
            </a:r>
            <a:r>
              <a:rPr lang="hu-HU" sz="1400" dirty="0">
                <a:latin typeface="Times New Roman" panose="02020603050405020304" pitchFamily="18" charset="0"/>
                <a:ea typeface="Times New Roman" panose="02020603050405020304" pitchFamily="18" charset="0"/>
              </a:rPr>
              <a:t> 100: 20): </a:t>
            </a:r>
            <a:r>
              <a:rPr lang="hu-HU" sz="1400" i="1" dirty="0" err="1">
                <a:latin typeface="Times New Roman" panose="02020603050405020304" pitchFamily="18" charset="0"/>
                <a:ea typeface="Times New Roman" panose="02020603050405020304" pitchFamily="18" charset="0"/>
              </a:rPr>
              <a:t>Chedrek</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poss</a:t>
            </a:r>
            <a:r>
              <a:rPr lang="hu-HU" sz="1400" dirty="0">
                <a:latin typeface="Times New Roman" panose="02020603050405020304" pitchFamily="18" charset="0"/>
                <a:ea typeface="Times New Roman" panose="02020603050405020304" pitchFamily="18" charset="0"/>
              </a:rPr>
              <a:t>., 1478 (</a:t>
            </a:r>
            <a:r>
              <a:rPr lang="hu-HU" sz="1400" dirty="0" err="1">
                <a:latin typeface="Times New Roman" panose="02020603050405020304" pitchFamily="18" charset="0"/>
                <a:ea typeface="Times New Roman" panose="02020603050405020304" pitchFamily="18" charset="0"/>
              </a:rPr>
              <a:t>Szirmay</a:t>
            </a:r>
            <a:r>
              <a:rPr lang="hu-HU" sz="1400" dirty="0">
                <a:latin typeface="Times New Roman" panose="02020603050405020304" pitchFamily="18" charset="0"/>
                <a:ea typeface="Times New Roman" panose="02020603050405020304" pitchFamily="18" charset="0"/>
              </a:rPr>
              <a:t> </a:t>
            </a:r>
            <a:r>
              <a:rPr lang="hu-HU" sz="1400" spc="-50" dirty="0">
                <a:latin typeface="Times New Roman" panose="02020603050405020304" pitchFamily="18" charset="0"/>
                <a:ea typeface="Times New Roman" panose="02020603050405020304" pitchFamily="18" charset="0"/>
              </a:rPr>
              <a:t>172, </a:t>
            </a:r>
            <a:r>
              <a:rPr lang="hu-HU" sz="1400" spc="-50" dirty="0" err="1">
                <a:latin typeface="Times New Roman" panose="02020603050405020304" pitchFamily="18" charset="0"/>
                <a:ea typeface="Times New Roman" panose="02020603050405020304" pitchFamily="18" charset="0"/>
              </a:rPr>
              <a:t>ComMarmUg</a:t>
            </a:r>
            <a:r>
              <a:rPr lang="hu-HU" sz="1400" spc="-50" dirty="0">
                <a:latin typeface="Times New Roman" panose="02020603050405020304" pitchFamily="18" charset="0"/>
                <a:ea typeface="Times New Roman" panose="02020603050405020304" pitchFamily="18" charset="0"/>
              </a:rPr>
              <a:t>. 172): </a:t>
            </a:r>
            <a:r>
              <a:rPr lang="hu-HU" sz="1400" i="1" spc="-50" dirty="0" err="1">
                <a:latin typeface="Times New Roman" panose="02020603050405020304" pitchFamily="18" charset="0"/>
                <a:ea typeface="Times New Roman" panose="02020603050405020304" pitchFamily="18" charset="0"/>
              </a:rPr>
              <a:t>Csedregh</a:t>
            </a:r>
            <a:r>
              <a:rPr lang="hu-HU" sz="1400" i="1" spc="-50" dirty="0">
                <a:latin typeface="Times New Roman" panose="02020603050405020304" pitchFamily="18" charset="0"/>
                <a:ea typeface="Times New Roman" panose="02020603050405020304" pitchFamily="18" charset="0"/>
              </a:rPr>
              <a:t>, </a:t>
            </a:r>
            <a:r>
              <a:rPr lang="hu-HU" sz="1400" spc="-50" dirty="0">
                <a:latin typeface="Times New Roman" panose="02020603050405020304" pitchFamily="18" charset="0"/>
                <a:ea typeface="Times New Roman" panose="02020603050405020304" pitchFamily="18" charset="0"/>
              </a:rPr>
              <a:t>1548 (</a:t>
            </a:r>
            <a:r>
              <a:rPr lang="hu-HU" sz="1400" spc="-50" dirty="0" err="1">
                <a:latin typeface="Times New Roman" panose="02020603050405020304" pitchFamily="18" charset="0"/>
                <a:ea typeface="Times New Roman" panose="02020603050405020304" pitchFamily="18" charset="0"/>
              </a:rPr>
              <a:t>Szirmay</a:t>
            </a:r>
            <a:r>
              <a:rPr lang="hu-HU" sz="1400" spc="-50" dirty="0">
                <a:latin typeface="Times New Roman" panose="02020603050405020304" pitchFamily="18" charset="0"/>
                <a:ea typeface="Times New Roman" panose="02020603050405020304" pitchFamily="18" charset="0"/>
              </a:rPr>
              <a:t> 136): </a:t>
            </a:r>
            <a:r>
              <a:rPr lang="hu-HU" sz="1400" i="1" spc="-50" dirty="0" err="1">
                <a:latin typeface="Times New Roman" panose="02020603050405020304" pitchFamily="18" charset="0"/>
                <a:ea typeface="Times New Roman" panose="02020603050405020304" pitchFamily="18" charset="0"/>
              </a:rPr>
              <a:t>Csedrek</a:t>
            </a:r>
            <a:r>
              <a:rPr lang="hu-HU" sz="1400" i="1" spc="-50" dirty="0">
                <a:latin typeface="Times New Roman" panose="02020603050405020304" pitchFamily="18" charset="0"/>
                <a:ea typeface="Times New Roman" panose="02020603050405020304" pitchFamily="18" charset="0"/>
              </a:rPr>
              <a:t>,</a:t>
            </a:r>
            <a:r>
              <a:rPr lang="hu-HU" sz="1400" spc="-50" dirty="0">
                <a:latin typeface="Times New Roman" panose="02020603050405020304" pitchFamily="18" charset="0"/>
                <a:ea typeface="Times New Roman" panose="02020603050405020304" pitchFamily="18" charset="0"/>
              </a:rPr>
              <a:t> 1564 (</a:t>
            </a:r>
            <a:r>
              <a:rPr lang="hu-HU" sz="1400" spc="-50" dirty="0" err="1">
                <a:latin typeface="Times New Roman" panose="02020603050405020304" pitchFamily="18" charset="0"/>
                <a:ea typeface="Times New Roman" panose="02020603050405020304" pitchFamily="18" charset="0"/>
              </a:rPr>
              <a:t>ComMarmUg</a:t>
            </a:r>
            <a:r>
              <a:rPr lang="hu-HU" sz="1400" spc="-50"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172): </a:t>
            </a:r>
            <a:r>
              <a:rPr lang="hu-HU" sz="1400" i="1" dirty="0" err="1">
                <a:latin typeface="Times New Roman" panose="02020603050405020304" pitchFamily="18" charset="0"/>
                <a:ea typeface="Times New Roman" panose="02020603050405020304" pitchFamily="18" charset="0"/>
              </a:rPr>
              <a:t>Czeddregh</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1598 (Dávid 504, EH. 1: 266): </a:t>
            </a:r>
            <a:r>
              <a:rPr lang="hu-HU" sz="1400" i="1" dirty="0" err="1">
                <a:latin typeface="Times New Roman" panose="02020603050405020304" pitchFamily="18" charset="0"/>
                <a:ea typeface="Times New Roman" panose="02020603050405020304" pitchFamily="18" charset="0"/>
              </a:rPr>
              <a:t>Cziedrek</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a:t>
            </a:r>
            <a:r>
              <a:rPr lang="hu-HU" sz="1400" spc="10" dirty="0">
                <a:latin typeface="Times New Roman" panose="02020603050405020304" pitchFamily="18" charset="0"/>
                <a:ea typeface="Times New Roman" panose="02020603050405020304" pitchFamily="18" charset="0"/>
              </a:rPr>
              <a:t>[XVII. vége] (</a:t>
            </a:r>
            <a:r>
              <a:rPr lang="hu-HU" sz="1400" spc="10" dirty="0" err="1">
                <a:latin typeface="Times New Roman" panose="02020603050405020304" pitchFamily="18" charset="0"/>
                <a:ea typeface="Times New Roman" panose="02020603050405020304" pitchFamily="18" charset="0"/>
              </a:rPr>
              <a:t>UC</a:t>
            </a:r>
            <a:r>
              <a:rPr lang="hu-HU" sz="1400" spc="10" dirty="0">
                <a:latin typeface="Times New Roman" panose="02020603050405020304" pitchFamily="18" charset="0"/>
                <a:ea typeface="Times New Roman" panose="02020603050405020304" pitchFamily="18" charset="0"/>
              </a:rPr>
              <a:t> 38: 68): </a:t>
            </a:r>
            <a:r>
              <a:rPr lang="hu-HU" sz="1400" i="1" spc="10" dirty="0" err="1">
                <a:latin typeface="Times New Roman" panose="02020603050405020304" pitchFamily="18" charset="0"/>
                <a:ea typeface="Times New Roman" panose="02020603050405020304" pitchFamily="18" charset="0"/>
              </a:rPr>
              <a:t>Csednek</a:t>
            </a:r>
            <a:r>
              <a:rPr lang="hu-HU" sz="1400" i="1" spc="10" dirty="0">
                <a:latin typeface="Times New Roman" panose="02020603050405020304" pitchFamily="18" charset="0"/>
                <a:ea typeface="Times New Roman" panose="02020603050405020304" pitchFamily="18" charset="0"/>
              </a:rPr>
              <a:t>.</a:t>
            </a:r>
            <a:r>
              <a:rPr lang="hu-HU" sz="1400" spc="10" dirty="0">
                <a:latin typeface="Times New Roman" panose="02020603050405020304" pitchFamily="18" charset="0"/>
                <a:ea typeface="Times New Roman" panose="02020603050405020304" pitchFamily="18" charset="0"/>
              </a:rPr>
              <a:t> Későbbi említése: 1773 (</a:t>
            </a:r>
            <a:r>
              <a:rPr lang="hu-HU" sz="1400" spc="10" dirty="0" err="1">
                <a:latin typeface="Times New Roman" panose="02020603050405020304" pitchFamily="18" charset="0"/>
                <a:ea typeface="Times New Roman" panose="02020603050405020304" pitchFamily="18" charset="0"/>
              </a:rPr>
              <a:t>Lex</a:t>
            </a:r>
            <a:r>
              <a:rPr lang="hu-HU" sz="1400" spc="10" dirty="0">
                <a:latin typeface="Times New Roman" panose="02020603050405020304" pitchFamily="18" charset="0"/>
                <a:ea typeface="Times New Roman" panose="02020603050405020304" pitchFamily="18" charset="0"/>
              </a:rPr>
              <a:t>. 283, </a:t>
            </a:r>
            <a:r>
              <a:rPr lang="hu-HU" sz="1400" spc="10" dirty="0" err="1">
                <a:latin typeface="Times New Roman" panose="02020603050405020304" pitchFamily="18" charset="0"/>
                <a:ea typeface="Times New Roman" panose="02020603050405020304" pitchFamily="18" charset="0"/>
              </a:rPr>
              <a:t>ComMarmUg</a:t>
            </a:r>
            <a:r>
              <a:rPr lang="hu-HU" sz="1400" spc="10"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172), 1864 (</a:t>
            </a:r>
            <a:r>
              <a:rPr lang="hu-HU" sz="1400" dirty="0" err="1">
                <a:latin typeface="Times New Roman" panose="02020603050405020304" pitchFamily="18" charset="0"/>
                <a:ea typeface="Times New Roman" panose="02020603050405020304" pitchFamily="18" charset="0"/>
              </a:rPr>
              <a:t>L47</a:t>
            </a:r>
            <a:r>
              <a:rPr lang="hu-HU" sz="1400" dirty="0">
                <a:latin typeface="Times New Roman" panose="02020603050405020304" pitchFamily="18" charset="0"/>
                <a:ea typeface="Times New Roman" panose="02020603050405020304" pitchFamily="18" charset="0"/>
              </a:rPr>
              <a:t>, </a:t>
            </a:r>
            <a:r>
              <a:rPr lang="hu-HU" sz="1400" dirty="0" err="1">
                <a:latin typeface="Times New Roman" panose="02020603050405020304" pitchFamily="18" charset="0"/>
                <a:ea typeface="Times New Roman" panose="02020603050405020304" pitchFamily="18" charset="0"/>
              </a:rPr>
              <a:t>L59</a:t>
            </a:r>
            <a:r>
              <a:rPr lang="hu-HU" sz="1400" dirty="0">
                <a:latin typeface="Times New Roman" panose="02020603050405020304" pitchFamily="18" charset="0"/>
                <a:ea typeface="Times New Roman" panose="02020603050405020304" pitchFamily="18" charset="0"/>
              </a:rPr>
              <a:t>), 1889 (</a:t>
            </a:r>
            <a:r>
              <a:rPr lang="hu-HU" sz="1400" dirty="0" err="1">
                <a:latin typeface="Times New Roman" panose="02020603050405020304" pitchFamily="18" charset="0"/>
                <a:ea typeface="Times New Roman" panose="02020603050405020304" pitchFamily="18" charset="0"/>
              </a:rPr>
              <a:t>Gönczy</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Csedrek</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1782–1785 (</a:t>
            </a:r>
            <a:r>
              <a:rPr lang="hu-HU" sz="1400" dirty="0" err="1">
                <a:latin typeface="Times New Roman" panose="02020603050405020304" pitchFamily="18" charset="0"/>
                <a:ea typeface="Times New Roman" panose="02020603050405020304" pitchFamily="18" charset="0"/>
              </a:rPr>
              <a:t>Kat1</a:t>
            </a:r>
            <a:r>
              <a:rPr lang="hu-HU" sz="1400" dirty="0">
                <a:latin typeface="Times New Roman" panose="02020603050405020304" pitchFamily="18" charset="0"/>
                <a:ea typeface="Times New Roman" panose="02020603050405020304" pitchFamily="18" charset="0"/>
              </a:rPr>
              <a:t>): </a:t>
            </a:r>
            <a:r>
              <a:rPr lang="hu-HU" sz="1400" i="1" dirty="0" err="1">
                <a:latin typeface="Times New Roman" panose="02020603050405020304" pitchFamily="18" charset="0"/>
                <a:ea typeface="Times New Roman" panose="02020603050405020304" pitchFamily="18" charset="0"/>
              </a:rPr>
              <a:t>Csederek</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1865 (</a:t>
            </a:r>
            <a:r>
              <a:rPr lang="hu-HU" sz="1400" dirty="0" err="1">
                <a:latin typeface="Times New Roman" panose="02020603050405020304" pitchFamily="18" charset="0"/>
                <a:ea typeface="Times New Roman" panose="02020603050405020304" pitchFamily="18" charset="0"/>
              </a:rPr>
              <a:t>K19</a:t>
            </a:r>
            <a:r>
              <a:rPr lang="hu-HU" sz="1400" dirty="0">
                <a:latin typeface="Times New Roman" panose="02020603050405020304" pitchFamily="18" charset="0"/>
                <a:ea typeface="Times New Roman" panose="02020603050405020304" pitchFamily="18" charset="0"/>
              </a:rPr>
              <a:t>), 1937 (</a:t>
            </a:r>
            <a:r>
              <a:rPr lang="hu-HU" sz="1400" dirty="0" err="1">
                <a:latin typeface="Times New Roman" panose="02020603050405020304" pitchFamily="18" charset="0"/>
                <a:ea typeface="Times New Roman" panose="02020603050405020304" pitchFamily="18" charset="0"/>
              </a:rPr>
              <a:t>Hnt</a:t>
            </a:r>
            <a:r>
              <a:rPr lang="hu-HU" sz="1400" dirty="0">
                <a:latin typeface="Times New Roman" panose="02020603050405020304" pitchFamily="18" charset="0"/>
                <a:ea typeface="Times New Roman" panose="02020603050405020304" pitchFamily="18" charset="0"/>
              </a:rPr>
              <a:t>. 617): </a:t>
            </a:r>
            <a:r>
              <a:rPr lang="hu-HU" sz="1400" i="1" dirty="0" err="1">
                <a:latin typeface="Times New Roman" panose="02020603050405020304" pitchFamily="18" charset="0"/>
                <a:ea typeface="Times New Roman" panose="02020603050405020304" pitchFamily="18" charset="0"/>
              </a:rPr>
              <a:t>Csedreg</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1873 (</a:t>
            </a:r>
            <a:r>
              <a:rPr lang="hu-HU" sz="1400" dirty="0" err="1">
                <a:latin typeface="Times New Roman" panose="02020603050405020304" pitchFamily="18" charset="0"/>
                <a:ea typeface="Times New Roman" panose="02020603050405020304" pitchFamily="18" charset="0"/>
              </a:rPr>
              <a:t>Hnt</a:t>
            </a:r>
            <a:r>
              <a:rPr lang="hu-HU" sz="1400" dirty="0">
                <a:latin typeface="Times New Roman" panose="02020603050405020304" pitchFamily="18" charset="0"/>
                <a:ea typeface="Times New Roman" panose="02020603050405020304" pitchFamily="18" charset="0"/>
              </a:rPr>
              <a:t>. 219): </a:t>
            </a:r>
            <a:r>
              <a:rPr lang="hu-HU" sz="1400" i="1" dirty="0" err="1">
                <a:latin typeface="Times New Roman" panose="02020603050405020304" pitchFamily="18" charset="0"/>
                <a:ea typeface="Times New Roman" panose="02020603050405020304" pitchFamily="18" charset="0"/>
              </a:rPr>
              <a:t>Csendreg</a:t>
            </a:r>
            <a:r>
              <a:rPr lang="hu-HU" sz="1400" i="1" dirty="0">
                <a:latin typeface="Times New Roman" panose="02020603050405020304" pitchFamily="18" charset="0"/>
                <a:ea typeface="Times New Roman" panose="02020603050405020304" pitchFamily="18" charset="0"/>
              </a:rPr>
              <a:t>,</a:t>
            </a:r>
            <a:r>
              <a:rPr lang="hu-HU" sz="1400" dirty="0">
                <a:latin typeface="Times New Roman" panose="02020603050405020304" pitchFamily="18" charset="0"/>
                <a:ea typeface="Times New Roman" panose="02020603050405020304" pitchFamily="18" charset="0"/>
              </a:rPr>
              <a:t> 1921 (EH. 1: 266): </a:t>
            </a:r>
            <a:r>
              <a:rPr lang="hu-HU" sz="1400" i="1" dirty="0" err="1">
                <a:latin typeface="Times New Roman" panose="02020603050405020304" pitchFamily="18" charset="0"/>
                <a:ea typeface="Times New Roman" panose="02020603050405020304" pitchFamily="18" charset="0"/>
              </a:rPr>
              <a:t>Csed­rég</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Mai népnyelvi alakja: 2007: </a:t>
            </a:r>
            <a:r>
              <a:rPr lang="hu-HU" sz="1400" i="1" dirty="0" err="1">
                <a:latin typeface="Times New Roman" panose="02020603050405020304" pitchFamily="18" charset="0"/>
                <a:ea typeface="Times New Roman" panose="02020603050405020304" pitchFamily="18" charset="0"/>
              </a:rPr>
              <a:t>Csedrek</a:t>
            </a:r>
            <a:r>
              <a:rPr lang="hu-HU" sz="1400" i="1" dirty="0">
                <a:latin typeface="Times New Roman" panose="02020603050405020304" pitchFamily="18" charset="0"/>
                <a:ea typeface="Times New Roman" panose="02020603050405020304" pitchFamily="18" charset="0"/>
              </a:rPr>
              <a:t>. </a:t>
            </a:r>
            <a:r>
              <a:rPr lang="hu-HU" sz="1400" dirty="0">
                <a:latin typeface="Times New Roman" panose="02020603050405020304" pitchFamily="18" charset="0"/>
                <a:ea typeface="Times New Roman" panose="02020603050405020304" pitchFamily="18" charset="0"/>
              </a:rPr>
              <a:t>L. </a:t>
            </a:r>
            <a:r>
              <a:rPr lang="hu-HU" sz="1400" b="1" dirty="0" err="1">
                <a:latin typeface="Times New Roman" panose="02020603050405020304" pitchFamily="18" charset="0"/>
                <a:ea typeface="Times New Roman" panose="02020603050405020304" pitchFamily="18" charset="0"/>
              </a:rPr>
              <a:t>Csedregfalu</a:t>
            </a:r>
            <a:r>
              <a:rPr lang="hu-HU" sz="1400" b="1" dirty="0">
                <a:latin typeface="Times New Roman" panose="02020603050405020304" pitchFamily="18" charset="0"/>
                <a:ea typeface="Times New Roman" panose="02020603050405020304" pitchFamily="18" charset="0"/>
              </a:rPr>
              <a:t>. </a:t>
            </a:r>
            <a:endParaRPr lang="hu-H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5266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42361"/>
            <a:ext cx="4626166" cy="1962404"/>
          </a:xfrm>
          <a:prstGeom prst="rect">
            <a:avLst/>
          </a:prstGeom>
          <a:noFill/>
          <a:ln>
            <a:noFill/>
          </a:ln>
        </p:spPr>
      </p:pic>
      <p:pic>
        <p:nvPicPr>
          <p:cNvPr id="4" name="Kép 3"/>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17878"/>
            <a:ext cx="4549048" cy="1870218"/>
          </a:xfrm>
          <a:prstGeom prst="rect">
            <a:avLst/>
          </a:prstGeom>
          <a:noFill/>
          <a:ln>
            <a:noFill/>
          </a:ln>
        </p:spPr>
      </p:pic>
      <p:sp>
        <p:nvSpPr>
          <p:cNvPr id="5" name="Téglalap 4"/>
          <p:cNvSpPr/>
          <p:nvPr/>
        </p:nvSpPr>
        <p:spPr>
          <a:xfrm>
            <a:off x="64724" y="5464317"/>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67.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Alsódörgicse</a:t>
            </a:r>
            <a:r>
              <a:rPr lang="hu-HU" i="1" dirty="0">
                <a:latin typeface="Times New Roman" panose="02020603050405020304" pitchFamily="18" charset="0"/>
                <a:ea typeface="Times New Roman" panose="02020603050405020304" pitchFamily="18" charset="0"/>
              </a:rPr>
              <a:t>, Döbrönte, Veszprém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MTSHt</a:t>
            </a:r>
            <a:r>
              <a:rPr lang="hu-HU" dirty="0">
                <a:latin typeface="Times New Roman" panose="02020603050405020304" pitchFamily="18" charset="0"/>
                <a:ea typeface="Times New Roman" panose="02020603050405020304" pitchFamily="18" charset="0"/>
              </a:rPr>
              <a:t>. 13: 33, 87)</a:t>
            </a:r>
          </a:p>
        </p:txBody>
      </p:sp>
      <p:pic>
        <p:nvPicPr>
          <p:cNvPr id="6" name="Kép 5"/>
          <p:cNvPicPr/>
          <p:nvPr/>
        </p:nvPicPr>
        <p:blipFill rotWithShape="1">
          <a:blip r:embed="rId4">
            <a:extLst>
              <a:ext uri="{28A0092B-C50C-407E-A947-70E740481C1C}">
                <a14:useLocalDpi xmlns:a14="http://schemas.microsoft.com/office/drawing/2010/main" val="0"/>
              </a:ext>
            </a:extLst>
          </a:blip>
          <a:srcRect t="6223"/>
          <a:stretch/>
        </p:blipFill>
        <p:spPr bwMode="auto">
          <a:xfrm>
            <a:off x="6411816" y="1894286"/>
            <a:ext cx="4682169" cy="1523592"/>
          </a:xfrm>
          <a:prstGeom prst="rect">
            <a:avLst/>
          </a:prstGeom>
          <a:noFill/>
          <a:ln>
            <a:noFill/>
          </a:ln>
          <a:extLst>
            <a:ext uri="{53640926-AAD7-44D8-BBD7-CCE9431645EC}">
              <a14:shadowObscured xmlns:a14="http://schemas.microsoft.com/office/drawing/2010/main"/>
            </a:ext>
          </a:extLst>
        </p:spPr>
      </p:pic>
      <p:pic>
        <p:nvPicPr>
          <p:cNvPr id="7" name="Kép 6"/>
          <p:cNvPicPr/>
          <p:nvPr/>
        </p:nvPicPr>
        <p:blipFill rotWithShape="1">
          <a:blip r:embed="rId5">
            <a:extLst>
              <a:ext uri="{28A0092B-C50C-407E-A947-70E740481C1C}">
                <a14:useLocalDpi xmlns:a14="http://schemas.microsoft.com/office/drawing/2010/main" val="0"/>
              </a:ext>
            </a:extLst>
          </a:blip>
          <a:srcRect t="14193" r="2262"/>
          <a:stretch/>
        </p:blipFill>
        <p:spPr bwMode="auto">
          <a:xfrm>
            <a:off x="6411816" y="3417879"/>
            <a:ext cx="4682169" cy="801582"/>
          </a:xfrm>
          <a:prstGeom prst="rect">
            <a:avLst/>
          </a:prstGeom>
          <a:noFill/>
          <a:ln>
            <a:noFill/>
          </a:ln>
          <a:extLst>
            <a:ext uri="{53640926-AAD7-44D8-BBD7-CCE9431645EC}">
              <a14:shadowObscured xmlns:a14="http://schemas.microsoft.com/office/drawing/2010/main"/>
            </a:ext>
          </a:extLst>
        </p:spPr>
      </p:pic>
      <p:sp>
        <p:nvSpPr>
          <p:cNvPr id="8" name="Téglalap 7"/>
          <p:cNvSpPr/>
          <p:nvPr/>
        </p:nvSpPr>
        <p:spPr>
          <a:xfrm>
            <a:off x="5875663" y="5464316"/>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68.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Érpatak, Szabolcs-Szatmár-Bereg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MTSHt</a:t>
            </a:r>
            <a:r>
              <a:rPr lang="hu-HU" dirty="0">
                <a:latin typeface="Times New Roman" panose="02020603050405020304" pitchFamily="18" charset="0"/>
                <a:ea typeface="Times New Roman" panose="02020603050405020304" pitchFamily="18" charset="0"/>
              </a:rPr>
              <a:t>. 16: 109–110)</a:t>
            </a:r>
          </a:p>
        </p:txBody>
      </p:sp>
    </p:spTree>
    <p:extLst>
      <p:ext uri="{BB962C8B-B14F-4D97-AF65-F5344CB8AC3E}">
        <p14:creationId xmlns:p14="http://schemas.microsoft.com/office/powerpoint/2010/main" val="546431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3.2. Helységnévtárak</a:t>
            </a:r>
          </a:p>
        </p:txBody>
      </p:sp>
      <p:pic>
        <p:nvPicPr>
          <p:cNvPr id="3" name="Kép 2"/>
          <p:cNvPicPr/>
          <p:nvPr/>
        </p:nvPicPr>
        <p:blipFill rotWithShape="1">
          <a:blip r:embed="rId2">
            <a:extLst>
              <a:ext uri="{28A0092B-C50C-407E-A947-70E740481C1C}">
                <a14:useLocalDpi xmlns:a14="http://schemas.microsoft.com/office/drawing/2010/main" val="0"/>
              </a:ext>
            </a:extLst>
          </a:blip>
          <a:srcRect l="1342" t="3068" r="3330" b="31716"/>
          <a:stretch/>
        </p:blipFill>
        <p:spPr bwMode="auto">
          <a:xfrm>
            <a:off x="947451" y="1355075"/>
            <a:ext cx="4318611" cy="4507994"/>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0" y="5984255"/>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69.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 1944. évi közigazgatási beosztása</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MTSHt</a:t>
            </a:r>
            <a:r>
              <a:rPr lang="hu-HU" dirty="0">
                <a:latin typeface="Times New Roman" panose="02020603050405020304" pitchFamily="18" charset="0"/>
                <a:ea typeface="Times New Roman" panose="02020603050405020304" pitchFamily="18" charset="0"/>
              </a:rPr>
              <a:t>. 13: 172)</a:t>
            </a:r>
          </a:p>
        </p:txBody>
      </p:sp>
      <p:pic>
        <p:nvPicPr>
          <p:cNvPr id="5" name="Kép 4"/>
          <p:cNvPicPr/>
          <p:nvPr/>
        </p:nvPicPr>
        <p:blipFill rotWithShape="1">
          <a:blip r:embed="rId3">
            <a:extLst>
              <a:ext uri="{28A0092B-C50C-407E-A947-70E740481C1C}">
                <a14:useLocalDpi xmlns:a14="http://schemas.microsoft.com/office/drawing/2010/main" val="0"/>
              </a:ext>
            </a:extLst>
          </a:blip>
          <a:srcRect t="6558"/>
          <a:stretch/>
        </p:blipFill>
        <p:spPr bwMode="auto">
          <a:xfrm>
            <a:off x="6213763" y="1266939"/>
            <a:ext cx="5045476" cy="4252511"/>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5810730" y="5984254"/>
            <a:ext cx="6096000" cy="646331"/>
          </a:xfrm>
          <a:prstGeom prst="rect">
            <a:avLst/>
          </a:prstGeom>
        </p:spPr>
        <p:txBody>
          <a:bodyPr>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70.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 1995. évi közigazgatási beosztása</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MTSHt</a:t>
            </a:r>
            <a:r>
              <a:rPr lang="hu-HU" dirty="0">
                <a:latin typeface="Times New Roman" panose="02020603050405020304" pitchFamily="18" charset="0"/>
                <a:ea typeface="Times New Roman" panose="02020603050405020304" pitchFamily="18" charset="0"/>
              </a:rPr>
              <a:t>. 13: 178)</a:t>
            </a:r>
          </a:p>
        </p:txBody>
      </p:sp>
    </p:spTree>
    <p:extLst>
      <p:ext uri="{BB962C8B-B14F-4D97-AF65-F5344CB8AC3E}">
        <p14:creationId xmlns:p14="http://schemas.microsoft.com/office/powerpoint/2010/main" val="812095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3.3. Országleírások </a:t>
            </a:r>
          </a:p>
        </p:txBody>
      </p:sp>
      <p:pic>
        <p:nvPicPr>
          <p:cNvPr id="3" name="Kép 2"/>
          <p:cNvPicPr/>
          <p:nvPr/>
        </p:nvPicPr>
        <p:blipFill>
          <a:blip r:embed="rId2">
            <a:extLst>
              <a:ext uri="{28A0092B-C50C-407E-A947-70E740481C1C}">
                <a14:useLocalDpi xmlns:a14="http://schemas.microsoft.com/office/drawing/2010/main" val="0"/>
              </a:ext>
            </a:extLst>
          </a:blip>
          <a:srcRect/>
          <a:stretch>
            <a:fillRect/>
          </a:stretch>
        </p:blipFill>
        <p:spPr bwMode="auto">
          <a:xfrm>
            <a:off x="4624306" y="2345396"/>
            <a:ext cx="3640455" cy="1172210"/>
          </a:xfrm>
          <a:prstGeom prst="rect">
            <a:avLst/>
          </a:prstGeom>
          <a:noFill/>
          <a:ln>
            <a:noFill/>
          </a:ln>
        </p:spPr>
      </p:pic>
      <p:sp>
        <p:nvSpPr>
          <p:cNvPr id="4" name="Téglalap 3"/>
          <p:cNvSpPr/>
          <p:nvPr/>
        </p:nvSpPr>
        <p:spPr>
          <a:xfrm>
            <a:off x="3727247" y="4136185"/>
            <a:ext cx="5062604"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Vályi 2: 250)</a:t>
            </a:r>
          </a:p>
        </p:txBody>
      </p:sp>
    </p:spTree>
    <p:extLst>
      <p:ext uri="{BB962C8B-B14F-4D97-AF65-F5344CB8AC3E}">
        <p14:creationId xmlns:p14="http://schemas.microsoft.com/office/powerpoint/2010/main" val="4036819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3.3. Országleírások </a:t>
            </a:r>
          </a:p>
        </p:txBody>
      </p:sp>
      <p:pic>
        <p:nvPicPr>
          <p:cNvPr id="3" name="Kép 2"/>
          <p:cNvPicPr/>
          <p:nvPr/>
        </p:nvPicPr>
        <p:blipFill rotWithShape="1">
          <a:blip r:embed="rId2">
            <a:extLst>
              <a:ext uri="{28A0092B-C50C-407E-A947-70E740481C1C}">
                <a14:useLocalDpi xmlns:a14="http://schemas.microsoft.com/office/drawing/2010/main" val="0"/>
              </a:ext>
            </a:extLst>
          </a:blip>
          <a:srcRect b="12483"/>
          <a:stretch/>
        </p:blipFill>
        <p:spPr bwMode="auto">
          <a:xfrm>
            <a:off x="838201" y="1719377"/>
            <a:ext cx="4747352" cy="1182827"/>
          </a:xfrm>
          <a:prstGeom prst="rect">
            <a:avLst/>
          </a:prstGeom>
          <a:noFill/>
          <a:ln>
            <a:noFill/>
          </a:ln>
          <a:extLst>
            <a:ext uri="{53640926-AAD7-44D8-BBD7-CCE9431645EC}">
              <a14:shadowObscured xmlns:a14="http://schemas.microsoft.com/office/drawing/2010/main"/>
            </a:ext>
          </a:extLst>
        </p:spPr>
      </p:pic>
      <p:pic>
        <p:nvPicPr>
          <p:cNvPr id="4" name="Kép 3"/>
          <p:cNvPicPr/>
          <p:nvPr/>
        </p:nvPicPr>
        <p:blipFill rotWithShape="1">
          <a:blip r:embed="rId3">
            <a:extLst>
              <a:ext uri="{28A0092B-C50C-407E-A947-70E740481C1C}">
                <a14:useLocalDpi xmlns:a14="http://schemas.microsoft.com/office/drawing/2010/main" val="0"/>
              </a:ext>
            </a:extLst>
          </a:blip>
          <a:srcRect b="505"/>
          <a:stretch/>
        </p:blipFill>
        <p:spPr bwMode="auto">
          <a:xfrm>
            <a:off x="838200" y="3538664"/>
            <a:ext cx="4626166" cy="1507490"/>
          </a:xfrm>
          <a:prstGeom prst="rect">
            <a:avLst/>
          </a:prstGeom>
          <a:noFill/>
          <a:ln>
            <a:noFill/>
          </a:ln>
          <a:extLst>
            <a:ext uri="{53640926-AAD7-44D8-BBD7-CCE9431645EC}">
              <a14:shadowObscured xmlns:a14="http://schemas.microsoft.com/office/drawing/2010/main"/>
            </a:ext>
          </a:extLst>
        </p:spPr>
      </p:pic>
      <p:sp>
        <p:nvSpPr>
          <p:cNvPr id="5" name="Téglalap 4"/>
          <p:cNvSpPr/>
          <p:nvPr/>
        </p:nvSpPr>
        <p:spPr>
          <a:xfrm>
            <a:off x="838200" y="5243225"/>
            <a:ext cx="4155988"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72.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NL</a:t>
            </a:r>
            <a:r>
              <a:rPr lang="hu-HU" dirty="0">
                <a:latin typeface="Times New Roman" panose="02020603050405020304" pitchFamily="18" charset="0"/>
                <a:ea typeface="Times New Roman" panose="02020603050405020304" pitchFamily="18" charset="0"/>
              </a:rPr>
              <a:t>. 22, 24)</a:t>
            </a:r>
          </a:p>
        </p:txBody>
      </p:sp>
      <p:pic>
        <p:nvPicPr>
          <p:cNvPr id="6" name="Kép 5"/>
          <p:cNvPicPr/>
          <p:nvPr/>
        </p:nvPicPr>
        <p:blipFill rotWithShape="1">
          <a:blip r:embed="rId4">
            <a:extLst>
              <a:ext uri="{28A0092B-C50C-407E-A947-70E740481C1C}">
                <a14:useLocalDpi xmlns:a14="http://schemas.microsoft.com/office/drawing/2010/main" val="0"/>
              </a:ext>
            </a:extLst>
          </a:blip>
          <a:srcRect t="1346" b="3117"/>
          <a:stretch/>
        </p:blipFill>
        <p:spPr bwMode="auto">
          <a:xfrm>
            <a:off x="6415656" y="2902204"/>
            <a:ext cx="4612228" cy="1376680"/>
          </a:xfrm>
          <a:prstGeom prst="rect">
            <a:avLst/>
          </a:prstGeom>
          <a:noFill/>
          <a:ln>
            <a:noFill/>
          </a:ln>
          <a:extLst>
            <a:ext uri="{53640926-AAD7-44D8-BBD7-CCE9431645EC}">
              <a14:shadowObscured xmlns:a14="http://schemas.microsoft.com/office/drawing/2010/main"/>
            </a:ext>
          </a:extLst>
        </p:spPr>
      </p:pic>
      <p:sp>
        <p:nvSpPr>
          <p:cNvPr id="7" name="Téglalap 6"/>
          <p:cNvSpPr/>
          <p:nvPr/>
        </p:nvSpPr>
        <p:spPr>
          <a:xfrm>
            <a:off x="6415656" y="4491634"/>
            <a:ext cx="4038601" cy="646331"/>
          </a:xfrm>
          <a:prstGeom prst="rect">
            <a:avLst/>
          </a:prstGeom>
        </p:spPr>
        <p:txBody>
          <a:bodyPr wrap="square">
            <a:spAutoFit/>
          </a:bodyPr>
          <a:lstStyle/>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73.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Ugocsa megye</a:t>
            </a:r>
            <a:r>
              <a:rPr lang="hu-HU" dirty="0">
                <a:latin typeface="Times New Roman" panose="02020603050405020304" pitchFamily="18" charset="0"/>
                <a:ea typeface="Times New Roman" panose="02020603050405020304" pitchFamily="18" charset="0"/>
              </a:rPr>
              <a:t> </a:t>
            </a:r>
            <a:br>
              <a:rPr lang="hu-HU" dirty="0">
                <a:latin typeface="Times New Roman" panose="02020603050405020304" pitchFamily="18" charset="0"/>
                <a:ea typeface="Times New Roman" panose="02020603050405020304" pitchFamily="18" charset="0"/>
              </a:rPr>
            </a:br>
            <a:r>
              <a:rPr lang="hu-HU" dirty="0">
                <a:latin typeface="Times New Roman" panose="02020603050405020304" pitchFamily="18" charset="0"/>
                <a:ea typeface="Times New Roman" panose="02020603050405020304" pitchFamily="18" charset="0"/>
              </a:rPr>
              <a:t>(Forrás: </a:t>
            </a:r>
            <a:r>
              <a:rPr lang="hu-HU" dirty="0" err="1">
                <a:effectLst/>
                <a:latin typeface="Times New Roman" panose="02020603050405020304" pitchFamily="18" charset="0"/>
                <a:ea typeface="Times New Roman" panose="02020603050405020304" pitchFamily="18" charset="0"/>
              </a:rPr>
              <a:t>NL</a:t>
            </a:r>
            <a:r>
              <a:rPr lang="hu-HU" dirty="0">
                <a:latin typeface="Times New Roman" panose="02020603050405020304" pitchFamily="18" charset="0"/>
                <a:ea typeface="Times New Roman" panose="02020603050405020304" pitchFamily="18" charset="0"/>
              </a:rPr>
              <a:t>. 419)</a:t>
            </a:r>
          </a:p>
        </p:txBody>
      </p:sp>
    </p:spTree>
    <p:extLst>
      <p:ext uri="{BB962C8B-B14F-4D97-AF65-F5344CB8AC3E}">
        <p14:creationId xmlns:p14="http://schemas.microsoft.com/office/powerpoint/2010/main" val="1638480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3.3. Országleírások </a:t>
            </a:r>
          </a:p>
        </p:txBody>
      </p:sp>
      <p:pic>
        <p:nvPicPr>
          <p:cNvPr id="3" name="Kép 2"/>
          <p:cNvPicPr/>
          <p:nvPr/>
        </p:nvPicPr>
        <p:blipFill>
          <a:blip r:embed="rId2">
            <a:extLst>
              <a:ext uri="{28A0092B-C50C-407E-A947-70E740481C1C}">
                <a14:useLocalDpi xmlns:a14="http://schemas.microsoft.com/office/drawing/2010/main" val="0"/>
              </a:ext>
            </a:extLst>
          </a:blip>
          <a:srcRect/>
          <a:stretch>
            <a:fillRect/>
          </a:stretch>
        </p:blipFill>
        <p:spPr bwMode="auto">
          <a:xfrm>
            <a:off x="988988" y="2386848"/>
            <a:ext cx="4728766" cy="745127"/>
          </a:xfrm>
          <a:prstGeom prst="rect">
            <a:avLst/>
          </a:prstGeom>
          <a:noFill/>
          <a:ln>
            <a:noFill/>
          </a:ln>
        </p:spPr>
      </p:pic>
      <p:sp>
        <p:nvSpPr>
          <p:cNvPr id="4" name="Téglalap 3"/>
          <p:cNvSpPr/>
          <p:nvPr/>
        </p:nvSpPr>
        <p:spPr>
          <a:xfrm>
            <a:off x="807161" y="3667466"/>
            <a:ext cx="5092420"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74.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Fényes 1:</a:t>
            </a:r>
            <a:r>
              <a:rPr lang="hu-HU" cap="small" dirty="0">
                <a:latin typeface="Times New Roman" panose="02020603050405020304" pitchFamily="18" charset="0"/>
                <a:ea typeface="Times New Roman" panose="02020603050405020304" pitchFamily="18" charset="0"/>
              </a:rPr>
              <a:t> </a:t>
            </a:r>
            <a:r>
              <a:rPr lang="hu-HU" dirty="0">
                <a:latin typeface="Times New Roman" panose="02020603050405020304" pitchFamily="18" charset="0"/>
                <a:ea typeface="Times New Roman" panose="02020603050405020304" pitchFamily="18" charset="0"/>
              </a:rPr>
              <a:t>85)</a:t>
            </a:r>
          </a:p>
        </p:txBody>
      </p:sp>
      <p:pic>
        <p:nvPicPr>
          <p:cNvPr id="5" name="Kép 4"/>
          <p:cNvPicPr/>
          <p:nvPr/>
        </p:nvPicPr>
        <p:blipFill>
          <a:blip r:embed="rId3"/>
          <a:stretch>
            <a:fillRect/>
          </a:stretch>
        </p:blipFill>
        <p:spPr>
          <a:xfrm>
            <a:off x="6383209" y="2330168"/>
            <a:ext cx="4666709" cy="697817"/>
          </a:xfrm>
          <a:prstGeom prst="rect">
            <a:avLst/>
          </a:prstGeom>
        </p:spPr>
      </p:pic>
      <p:sp>
        <p:nvSpPr>
          <p:cNvPr id="6" name="Téglalap 5"/>
          <p:cNvSpPr/>
          <p:nvPr/>
        </p:nvSpPr>
        <p:spPr>
          <a:xfrm>
            <a:off x="6325501" y="3667465"/>
            <a:ext cx="5086008"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Fényes 1851)</a:t>
            </a:r>
          </a:p>
        </p:txBody>
      </p:sp>
    </p:spTree>
    <p:extLst>
      <p:ext uri="{BB962C8B-B14F-4D97-AF65-F5344CB8AC3E}">
        <p14:creationId xmlns:p14="http://schemas.microsoft.com/office/powerpoint/2010/main" val="1303536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3.4. Egyéb munkák</a:t>
            </a:r>
          </a:p>
        </p:txBody>
      </p:sp>
      <p:pic>
        <p:nvPicPr>
          <p:cNvPr id="3" name="Kép 2"/>
          <p:cNvPicPr/>
          <p:nvPr/>
        </p:nvPicPr>
        <p:blipFill rotWithShape="1">
          <a:blip r:embed="rId2">
            <a:extLst>
              <a:ext uri="{28A0092B-C50C-407E-A947-70E740481C1C}">
                <a14:useLocalDpi xmlns:a14="http://schemas.microsoft.com/office/drawing/2010/main" val="0"/>
              </a:ext>
            </a:extLst>
          </a:blip>
          <a:srcRect t="519"/>
          <a:stretch/>
        </p:blipFill>
        <p:spPr bwMode="auto">
          <a:xfrm>
            <a:off x="3999123" y="2276821"/>
            <a:ext cx="4704202" cy="1623150"/>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3724909" y="4477326"/>
            <a:ext cx="5157309"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CzF</a:t>
            </a:r>
            <a:r>
              <a:rPr lang="hu-HU" dirty="0">
                <a:latin typeface="Times New Roman" panose="02020603050405020304" pitchFamily="18" charset="0"/>
                <a:ea typeface="Times New Roman" panose="02020603050405020304" pitchFamily="18" charset="0"/>
              </a:rPr>
              <a:t>. 3/1: 257)</a:t>
            </a:r>
          </a:p>
        </p:txBody>
      </p:sp>
    </p:spTree>
    <p:extLst>
      <p:ext uri="{BB962C8B-B14F-4D97-AF65-F5344CB8AC3E}">
        <p14:creationId xmlns:p14="http://schemas.microsoft.com/office/powerpoint/2010/main" val="1965037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3.4. Egyéb munkák</a:t>
            </a:r>
          </a:p>
        </p:txBody>
      </p:sp>
      <p:pic>
        <p:nvPicPr>
          <p:cNvPr id="3" name="Kép 2" descr="C:\Dokumentumok\Ugocsa anyaga\MNHP\Pesty-anyag\UGOCSA\3814a_67-tekercs_ugocsa-vm-hu_b1_kezirattar_fm1--pesty-frigyes-helysegnevtara\hu_b1_fm1-3814a_67-tekercs_ugocsa-vm_00005.jpg"/>
          <p:cNvPicPr/>
          <p:nvPr/>
        </p:nvPicPr>
        <p:blipFill rotWithShape="1">
          <a:blip r:embed="rId2" cstate="print">
            <a:extLst>
              <a:ext uri="{28A0092B-C50C-407E-A947-70E740481C1C}">
                <a14:useLocalDpi xmlns:a14="http://schemas.microsoft.com/office/drawing/2010/main" val="0"/>
              </a:ext>
            </a:extLst>
          </a:blip>
          <a:srcRect l="54843" t="47975" r="6426" b="43970"/>
          <a:stretch/>
        </p:blipFill>
        <p:spPr bwMode="auto">
          <a:xfrm>
            <a:off x="2302525" y="2010178"/>
            <a:ext cx="7205031" cy="2253350"/>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2990952" y="4916929"/>
            <a:ext cx="6143991"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77.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Utasítás, Ugocsa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Pesty</a:t>
            </a:r>
            <a:r>
              <a:rPr lang="hu-HU" dirty="0">
                <a:latin typeface="Times New Roman" panose="02020603050405020304" pitchFamily="18" charset="0"/>
                <a:ea typeface="Times New Roman" panose="02020603050405020304" pitchFamily="18" charset="0"/>
              </a:rPr>
              <a:t> kézirat </a:t>
            </a:r>
            <a:r>
              <a:rPr lang="hu-HU" dirty="0" err="1">
                <a:latin typeface="Times New Roman" panose="02020603050405020304" pitchFamily="18" charset="0"/>
                <a:ea typeface="Times New Roman" panose="02020603050405020304" pitchFamily="18" charset="0"/>
              </a:rPr>
              <a:t>381a</a:t>
            </a:r>
            <a:r>
              <a:rPr lang="hu-HU"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001223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3.4. Egyéb munkák</a:t>
            </a:r>
          </a:p>
        </p:txBody>
      </p:sp>
      <p:sp>
        <p:nvSpPr>
          <p:cNvPr id="5" name="Téglalap 4"/>
          <p:cNvSpPr/>
          <p:nvPr/>
        </p:nvSpPr>
        <p:spPr>
          <a:xfrm>
            <a:off x="3323421" y="1279367"/>
            <a:ext cx="6096000" cy="1554272"/>
          </a:xfrm>
          <a:prstGeom prst="rect">
            <a:avLst/>
          </a:prstGeom>
        </p:spPr>
        <p:txBody>
          <a:bodyPr>
            <a:spAutoFit/>
          </a:bodyPr>
          <a:lstStyle/>
          <a:p>
            <a:pPr indent="180340" algn="just" hangingPunct="0">
              <a:spcBef>
                <a:spcPts val="300"/>
              </a:spcBef>
              <a:spcAft>
                <a:spcPts val="0"/>
              </a:spcAft>
            </a:pPr>
            <a:r>
              <a:rPr lang="hu-HU" dirty="0" err="1">
                <a:latin typeface="Times New Roman" panose="02020603050405020304" pitchFamily="18" charset="0"/>
                <a:ea typeface="Times New Roman" panose="02020603050405020304" pitchFamily="18" charset="0"/>
              </a:rPr>
              <a:t>Forgolány</a:t>
            </a:r>
            <a:r>
              <a:rPr lang="hu-HU" dirty="0">
                <a:latin typeface="Times New Roman" panose="02020603050405020304" pitchFamily="18" charset="0"/>
                <a:ea typeface="Times New Roman" panose="02020603050405020304" pitchFamily="18" charset="0"/>
              </a:rPr>
              <a:t> helység vette nevét bizonyos </a:t>
            </a:r>
            <a:r>
              <a:rPr lang="hu-HU" dirty="0" err="1">
                <a:latin typeface="Times New Roman" panose="02020603050405020304" pitchFamily="18" charset="0"/>
                <a:ea typeface="Times New Roman" panose="02020603050405020304" pitchFamily="18" charset="0"/>
              </a:rPr>
              <a:t>Forgolány</a:t>
            </a:r>
            <a:r>
              <a:rPr lang="hu-HU" dirty="0">
                <a:latin typeface="Times New Roman" panose="02020603050405020304" pitchFamily="18" charset="0"/>
                <a:ea typeface="Times New Roman" panose="02020603050405020304" pitchFamily="18" charset="0"/>
              </a:rPr>
              <a:t> Istvántól – </a:t>
            </a:r>
            <a:r>
              <a:rPr lang="hu-HU" dirty="0" err="1">
                <a:latin typeface="Times New Roman" panose="02020603050405020304" pitchFamily="18" charset="0"/>
                <a:ea typeface="Times New Roman" panose="02020603050405020304" pitchFamily="18" charset="0"/>
              </a:rPr>
              <a:t>nemellyek</a:t>
            </a:r>
            <a:r>
              <a:rPr lang="hu-HU" dirty="0">
                <a:latin typeface="Times New Roman" panose="02020603050405020304" pitchFamily="18" charset="0"/>
                <a:ea typeface="Times New Roman" panose="02020603050405020304" pitchFamily="18" charset="0"/>
              </a:rPr>
              <a:t> elő mondása szerint egy leánytól neveztette(!) el Forgó leánynak, ’s innen neveztetik </a:t>
            </a:r>
            <a:r>
              <a:rPr lang="hu-HU" dirty="0" err="1">
                <a:latin typeface="Times New Roman" panose="02020603050405020304" pitchFamily="18" charset="0"/>
                <a:ea typeface="Times New Roman" panose="02020603050405020304" pitchFamily="18" charset="0"/>
              </a:rPr>
              <a:t>Forgolány</a:t>
            </a:r>
            <a:r>
              <a:rPr lang="hu-HU" dirty="0">
                <a:latin typeface="Times New Roman" panose="02020603050405020304" pitchFamily="18" charset="0"/>
                <a:ea typeface="Times New Roman" panose="02020603050405020304" pitchFamily="18" charset="0"/>
              </a:rPr>
              <a:t>.</a:t>
            </a: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 </a:t>
            </a:r>
            <a:endParaRPr lang="hu-HU" dirty="0">
              <a:latin typeface="Times New Roman" panose="02020603050405020304" pitchFamily="18" charset="0"/>
              <a:ea typeface="Times New Roman" panose="02020603050405020304" pitchFamily="18" charset="0"/>
            </a:endParaRP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78.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Forgolány</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Mizser</a:t>
            </a:r>
            <a:r>
              <a:rPr lang="hu-HU" dirty="0">
                <a:latin typeface="Times New Roman" panose="02020603050405020304" pitchFamily="18" charset="0"/>
                <a:ea typeface="Times New Roman" panose="02020603050405020304" pitchFamily="18" charset="0"/>
              </a:rPr>
              <a:t> 1999: 27)</a:t>
            </a:r>
          </a:p>
        </p:txBody>
      </p:sp>
      <p:pic>
        <p:nvPicPr>
          <p:cNvPr id="6" name="Kép 5" descr="C:\Dokumentumok\Ugocsa anyaga\MNHP\Pesty-anyag\UGOCSA\3814a_67-tekercs_ugocsa-vm-hu_b1_kezirattar_fm1--pesty-frigyes-helysegnevtara\hu_b1_fm1-3814a_67-tekercs_ugocsa-vm_00022.jpg"/>
          <p:cNvPicPr/>
          <p:nvPr/>
        </p:nvPicPr>
        <p:blipFill rotWithShape="1">
          <a:blip r:embed="rId2" cstate="print">
            <a:extLst>
              <a:ext uri="{28A0092B-C50C-407E-A947-70E740481C1C}">
                <a14:useLocalDpi xmlns:a14="http://schemas.microsoft.com/office/drawing/2010/main" val="0"/>
              </a:ext>
            </a:extLst>
          </a:blip>
          <a:srcRect l="52985" t="7402" r="2569" b="78605"/>
          <a:stretch/>
        </p:blipFill>
        <p:spPr bwMode="auto">
          <a:xfrm>
            <a:off x="1904081" y="2833639"/>
            <a:ext cx="8383837" cy="2019919"/>
          </a:xfrm>
          <a:prstGeom prst="rect">
            <a:avLst/>
          </a:prstGeom>
          <a:noFill/>
          <a:ln>
            <a:noFill/>
          </a:ln>
          <a:extLst>
            <a:ext uri="{53640926-AAD7-44D8-BBD7-CCE9431645EC}">
              <a14:shadowObscured xmlns:a14="http://schemas.microsoft.com/office/drawing/2010/main"/>
            </a:ext>
          </a:extLst>
        </p:spPr>
      </p:pic>
      <p:sp>
        <p:nvSpPr>
          <p:cNvPr id="7" name="Téglalap 6"/>
          <p:cNvSpPr/>
          <p:nvPr/>
        </p:nvSpPr>
        <p:spPr>
          <a:xfrm>
            <a:off x="2732183" y="4939389"/>
            <a:ext cx="6411817" cy="1831271"/>
          </a:xfrm>
          <a:prstGeom prst="rect">
            <a:avLst/>
          </a:prstGeom>
        </p:spPr>
        <p:txBody>
          <a:bodyPr wrap="square">
            <a:spAutoFit/>
          </a:bodyPr>
          <a:lstStyle/>
          <a:p>
            <a:pPr marL="180340" indent="-180340" algn="just" hangingPunct="0">
              <a:spcBef>
                <a:spcPts val="300"/>
              </a:spcBef>
              <a:spcAft>
                <a:spcPts val="0"/>
              </a:spcAft>
            </a:pPr>
            <a:r>
              <a:rPr lang="hu-HU" u="sng" dirty="0" err="1">
                <a:latin typeface="Times New Roman" panose="02020603050405020304" pitchFamily="18" charset="0"/>
                <a:ea typeface="Times New Roman" panose="02020603050405020304" pitchFamily="18" charset="0"/>
              </a:rPr>
              <a:t>Forgolány</a:t>
            </a:r>
            <a:r>
              <a:rPr lang="hu-HU" u="sng" dirty="0">
                <a:latin typeface="Times New Roman" panose="02020603050405020304" pitchFamily="18" charset="0"/>
                <a:ea typeface="Times New Roman" panose="02020603050405020304" pitchFamily="18" charset="0"/>
              </a:rPr>
              <a:t> helység</a:t>
            </a:r>
            <a:r>
              <a:rPr lang="hu-HU" dirty="0">
                <a:latin typeface="Times New Roman" panose="02020603050405020304" pitchFamily="18" charset="0"/>
                <a:ea typeface="Times New Roman" panose="02020603050405020304" pitchFamily="18" charset="0"/>
              </a:rPr>
              <a:t> vette nevét bizonyos </a:t>
            </a:r>
            <a:r>
              <a:rPr lang="hu-HU" dirty="0" err="1">
                <a:latin typeface="Times New Roman" panose="02020603050405020304" pitchFamily="18" charset="0"/>
                <a:ea typeface="Times New Roman" panose="02020603050405020304" pitchFamily="18" charset="0"/>
              </a:rPr>
              <a:t>Forgolány</a:t>
            </a:r>
            <a:r>
              <a:rPr lang="hu-HU" dirty="0">
                <a:latin typeface="Times New Roman" panose="02020603050405020304" pitchFamily="18" charset="0"/>
                <a:ea typeface="Times New Roman" panose="02020603050405020304" pitchFamily="18" charset="0"/>
              </a:rPr>
              <a:t> Istvántól. – </a:t>
            </a:r>
            <a:r>
              <a:rPr lang="hu-HU" dirty="0" err="1">
                <a:latin typeface="Times New Roman" panose="02020603050405020304" pitchFamily="18" charset="0"/>
                <a:ea typeface="Times New Roman" panose="02020603050405020304" pitchFamily="18" charset="0"/>
              </a:rPr>
              <a:t>nemellyek</a:t>
            </a:r>
            <a:r>
              <a:rPr lang="hu-HU" dirty="0">
                <a:latin typeface="Times New Roman" panose="02020603050405020304" pitchFamily="18" charset="0"/>
                <a:ea typeface="Times New Roman" panose="02020603050405020304" pitchFamily="18" charset="0"/>
              </a:rPr>
              <a:t> </a:t>
            </a:r>
            <a:r>
              <a:rPr lang="hu-HU" dirty="0" err="1">
                <a:latin typeface="Times New Roman" panose="02020603050405020304" pitchFamily="18" charset="0"/>
                <a:ea typeface="Times New Roman" panose="02020603050405020304" pitchFamily="18" charset="0"/>
              </a:rPr>
              <a:t>elö</a:t>
            </a:r>
            <a:r>
              <a:rPr lang="hu-HU" dirty="0">
                <a:latin typeface="Times New Roman" panose="02020603050405020304" pitchFamily="18" charset="0"/>
                <a:ea typeface="Times New Roman" panose="02020603050405020304" pitchFamily="18" charset="0"/>
              </a:rPr>
              <a:t> mondása szerint, egy leánytól nevezte</a:t>
            </a:r>
            <a:r>
              <a:rPr lang="hu-HU" dirty="0">
                <a:solidFill>
                  <a:srgbClr val="FF0000"/>
                </a:solidFill>
                <a:latin typeface="Times New Roman" panose="02020603050405020304" pitchFamily="18" charset="0"/>
                <a:ea typeface="Times New Roman" panose="02020603050405020304" pitchFamily="18" charset="0"/>
              </a:rPr>
              <a:t>tett el, – </a:t>
            </a:r>
            <a:r>
              <a:rPr lang="hu-HU" dirty="0" err="1">
                <a:solidFill>
                  <a:srgbClr val="FF0000"/>
                </a:solidFill>
                <a:latin typeface="Times New Roman" panose="02020603050405020304" pitchFamily="18" charset="0"/>
                <a:ea typeface="Times New Roman" panose="02020603050405020304" pitchFamily="18" charset="0"/>
              </a:rPr>
              <a:t>akki</a:t>
            </a:r>
            <a:r>
              <a:rPr lang="hu-HU" dirty="0">
                <a:solidFill>
                  <a:srgbClr val="FF0000"/>
                </a:solidFill>
                <a:latin typeface="Times New Roman" panose="02020603050405020304" pitchFamily="18" charset="0"/>
                <a:ea typeface="Times New Roman" panose="02020603050405020304" pitchFamily="18" charset="0"/>
              </a:rPr>
              <a:t> bizonyos sajátságos fordulatairól neveztetett el Forgó leánynak, </a:t>
            </a:r>
            <a:r>
              <a:rPr lang="hu-HU" dirty="0">
                <a:latin typeface="Times New Roman" panose="02020603050405020304" pitchFamily="18" charset="0"/>
                <a:ea typeface="Times New Roman" panose="02020603050405020304" pitchFamily="18" charset="0"/>
              </a:rPr>
              <a:t>’s innen neveztetik, </a:t>
            </a:r>
            <a:r>
              <a:rPr lang="hu-HU" dirty="0" err="1">
                <a:latin typeface="Times New Roman" panose="02020603050405020304" pitchFamily="18" charset="0"/>
                <a:ea typeface="Times New Roman" panose="02020603050405020304" pitchFamily="18" charset="0"/>
              </a:rPr>
              <a:t>Forgolány</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79.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Forgolány</a:t>
            </a:r>
            <a:r>
              <a:rPr lang="hu-HU" i="1" dirty="0">
                <a:latin typeface="Times New Roman" panose="02020603050405020304" pitchFamily="18" charset="0"/>
                <a:ea typeface="Times New Roman" panose="02020603050405020304" pitchFamily="18" charset="0"/>
              </a:rPr>
              <a:t>, Ugocsa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Pesty</a:t>
            </a:r>
            <a:r>
              <a:rPr lang="hu-HU" dirty="0">
                <a:latin typeface="Times New Roman" panose="02020603050405020304" pitchFamily="18" charset="0"/>
                <a:ea typeface="Times New Roman" panose="02020603050405020304" pitchFamily="18" charset="0"/>
              </a:rPr>
              <a:t> kézirat </a:t>
            </a:r>
            <a:r>
              <a:rPr lang="hu-HU" dirty="0" err="1">
                <a:latin typeface="Times New Roman" panose="02020603050405020304" pitchFamily="18" charset="0"/>
                <a:ea typeface="Times New Roman" panose="02020603050405020304" pitchFamily="18" charset="0"/>
              </a:rPr>
              <a:t>398a</a:t>
            </a:r>
            <a:r>
              <a:rPr lang="hu-HU"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46689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3.4. Egyéb munkák</a:t>
            </a:r>
          </a:p>
        </p:txBody>
      </p:sp>
      <p:sp>
        <p:nvSpPr>
          <p:cNvPr id="3" name="Téglalap 2"/>
          <p:cNvSpPr/>
          <p:nvPr/>
        </p:nvSpPr>
        <p:spPr>
          <a:xfrm>
            <a:off x="3276600" y="1690688"/>
            <a:ext cx="6096000" cy="1315745"/>
          </a:xfrm>
          <a:prstGeom prst="rect">
            <a:avLst/>
          </a:prstGeom>
        </p:spPr>
        <p:txBody>
          <a:bodyPr>
            <a:spAutoFit/>
          </a:bodyPr>
          <a:lstStyle/>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Ilonok </a:t>
            </a:r>
            <a:r>
              <a:rPr lang="hu-HU" dirty="0" err="1">
                <a:latin typeface="Times New Roman" panose="02020603050405020304" pitchFamily="18" charset="0"/>
                <a:ea typeface="Times New Roman" panose="02020603050405020304" pitchFamily="18" charset="0"/>
              </a:rPr>
              <a:t>ujfalu</a:t>
            </a:r>
            <a:r>
              <a:rPr lang="hu-HU" dirty="0">
                <a:latin typeface="Times New Roman" panose="02020603050405020304" pitchFamily="18" charset="0"/>
                <a:ea typeface="Times New Roman" panose="02020603050405020304" pitchFamily="18" charset="0"/>
              </a:rPr>
              <a:t> oroszul </a:t>
            </a:r>
            <a:r>
              <a:rPr lang="hu-HU" b="1" i="1" dirty="0" err="1">
                <a:solidFill>
                  <a:srgbClr val="FF0000"/>
                </a:solidFill>
                <a:latin typeface="Times New Roman" panose="02020603050405020304" pitchFamily="18" charset="0"/>
                <a:ea typeface="Times New Roman" panose="02020603050405020304" pitchFamily="18" charset="0"/>
              </a:rPr>
              <a:t>Elanük</a:t>
            </a:r>
            <a:r>
              <a:rPr lang="hu-HU" b="1" i="1" dirty="0">
                <a:latin typeface="Times New Roman" panose="02020603050405020304" pitchFamily="18" charset="0"/>
                <a:ea typeface="Times New Roman" panose="02020603050405020304" pitchFamily="18" charset="0"/>
              </a:rPr>
              <a:t>,</a:t>
            </a:r>
            <a:endParaRPr lang="hu-HU" dirty="0">
              <a:latin typeface="Times New Roman" panose="02020603050405020304" pitchFamily="18" charset="0"/>
              <a:ea typeface="Times New Roman" panose="02020603050405020304" pitchFamily="18" charset="0"/>
            </a:endParaRP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 </a:t>
            </a:r>
            <a:endParaRPr lang="hu-HU" dirty="0">
              <a:latin typeface="Times New Roman" panose="02020603050405020304" pitchFamily="18" charset="0"/>
              <a:ea typeface="Times New Roman" panose="02020603050405020304" pitchFamily="18" charset="0"/>
            </a:endParaRP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80.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Ilonokújfalu, Ugocsa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Mizser</a:t>
            </a:r>
            <a:r>
              <a:rPr lang="hu-HU" dirty="0">
                <a:latin typeface="Times New Roman" panose="02020603050405020304" pitchFamily="18" charset="0"/>
                <a:ea typeface="Times New Roman" panose="02020603050405020304" pitchFamily="18" charset="0"/>
              </a:rPr>
              <a:t> 1999: 29)</a:t>
            </a:r>
          </a:p>
        </p:txBody>
      </p:sp>
      <p:pic>
        <p:nvPicPr>
          <p:cNvPr id="8" name="Kép 7" descr="C:\Dokumentumok\Ugocsa anyaga\MNHP\Pesty-anyag\UGOCSA\3814a_67-tekercs_ugocsa-vm-hu_b1_kezirattar_fm1--pesty-frigyes-helysegnevtara\hu_b1_fm1-3814a_67-tekercs_ugocsa-vm_00025.jpg"/>
          <p:cNvPicPr/>
          <p:nvPr/>
        </p:nvPicPr>
        <p:blipFill rotWithShape="1">
          <a:blip r:embed="rId2" cstate="print">
            <a:extLst>
              <a:ext uri="{28A0092B-C50C-407E-A947-70E740481C1C}">
                <a14:useLocalDpi xmlns:a14="http://schemas.microsoft.com/office/drawing/2010/main" val="0"/>
              </a:ext>
            </a:extLst>
          </a:blip>
          <a:srcRect l="52011" t="21101" r="24573" b="73246"/>
          <a:stretch/>
        </p:blipFill>
        <p:spPr bwMode="auto">
          <a:xfrm>
            <a:off x="2796907" y="3212953"/>
            <a:ext cx="6720290" cy="1119043"/>
          </a:xfrm>
          <a:prstGeom prst="rect">
            <a:avLst/>
          </a:prstGeom>
          <a:noFill/>
          <a:ln>
            <a:noFill/>
          </a:ln>
          <a:extLst>
            <a:ext uri="{53640926-AAD7-44D8-BBD7-CCE9431645EC}">
              <a14:shadowObscured xmlns:a14="http://schemas.microsoft.com/office/drawing/2010/main"/>
            </a:ext>
          </a:extLst>
        </p:spPr>
      </p:pic>
      <p:sp>
        <p:nvSpPr>
          <p:cNvPr id="4" name="Téglalap 3"/>
          <p:cNvSpPr/>
          <p:nvPr/>
        </p:nvSpPr>
        <p:spPr>
          <a:xfrm>
            <a:off x="2941504" y="4879984"/>
            <a:ext cx="6431096" cy="1315745"/>
          </a:xfrm>
          <a:prstGeom prst="rect">
            <a:avLst/>
          </a:prstGeom>
        </p:spPr>
        <p:txBody>
          <a:bodyPr wrap="square">
            <a:spAutoFit/>
          </a:bodyPr>
          <a:lstStyle/>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Ilonok </a:t>
            </a:r>
            <a:r>
              <a:rPr lang="hu-HU" dirty="0" err="1">
                <a:latin typeface="Times New Roman" panose="02020603050405020304" pitchFamily="18" charset="0"/>
                <a:ea typeface="Times New Roman" panose="02020603050405020304" pitchFamily="18" charset="0"/>
              </a:rPr>
              <a:t>ujfalu</a:t>
            </a:r>
            <a:r>
              <a:rPr lang="hu-HU" dirty="0">
                <a:latin typeface="Times New Roman" panose="02020603050405020304" pitchFamily="18" charset="0"/>
                <a:ea typeface="Times New Roman" panose="02020603050405020304" pitchFamily="18" charset="0"/>
              </a:rPr>
              <a:t> oroszul </a:t>
            </a:r>
            <a:r>
              <a:rPr lang="hu-HU" b="1" dirty="0" err="1">
                <a:solidFill>
                  <a:srgbClr val="FF0000"/>
                </a:solidFill>
                <a:latin typeface="Times New Roman" panose="02020603050405020304" pitchFamily="18" charset="0"/>
                <a:ea typeface="Times New Roman" panose="02020603050405020304" pitchFamily="18" charset="0"/>
              </a:rPr>
              <a:t>Onük</a:t>
            </a:r>
            <a:r>
              <a:rPr lang="hu-HU" b="1" dirty="0">
                <a:solidFill>
                  <a:srgbClr val="FF0000"/>
                </a:solidFill>
                <a:latin typeface="Times New Roman" panose="02020603050405020304" pitchFamily="18" charset="0"/>
                <a:ea typeface="Times New Roman" panose="02020603050405020304" pitchFamily="18" charset="0"/>
              </a:rPr>
              <a:t>,</a:t>
            </a:r>
          </a:p>
          <a:p>
            <a:pPr indent="180340" algn="ctr" hangingPunct="0">
              <a:spcBef>
                <a:spcPts val="300"/>
              </a:spcBef>
              <a:spcAft>
                <a:spcPts val="0"/>
              </a:spcAft>
            </a:pPr>
            <a:endParaRPr lang="hu-HU" dirty="0">
              <a:latin typeface="Times New Roman" panose="02020603050405020304" pitchFamily="18" charset="0"/>
              <a:ea typeface="Times New Roman" panose="02020603050405020304" pitchFamily="18" charset="0"/>
            </a:endParaRPr>
          </a:p>
          <a:p>
            <a:pPr indent="180340" algn="ctr" hangingPunct="0">
              <a:spcBef>
                <a:spcPts val="300"/>
              </a:spcBef>
              <a:spcAft>
                <a:spcPts val="0"/>
              </a:spcAft>
            </a:pPr>
            <a:r>
              <a:rPr lang="hu-HU" b="1" dirty="0">
                <a:latin typeface="Times New Roman" panose="02020603050405020304" pitchFamily="18" charset="0"/>
                <a:ea typeface="Times New Roman" panose="02020603050405020304" pitchFamily="18" charset="0"/>
              </a:rPr>
              <a:t>81.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Ilonokújfalu, Ugocsa megye</a:t>
            </a:r>
            <a:r>
              <a:rPr lang="hu-HU" dirty="0">
                <a:latin typeface="Times New Roman" panose="02020603050405020304" pitchFamily="18" charset="0"/>
                <a:ea typeface="Times New Roman" panose="02020603050405020304" pitchFamily="18" charset="0"/>
              </a:rPr>
              <a:t> </a:t>
            </a:r>
          </a:p>
          <a:p>
            <a:pPr indent="180340" algn="ctr" hangingPunct="0">
              <a:spcBef>
                <a:spcPts val="300"/>
              </a:spcBef>
              <a:spcAft>
                <a:spcPts val="0"/>
              </a:spcAft>
            </a:pPr>
            <a:r>
              <a:rPr lang="hu-HU" dirty="0">
                <a:latin typeface="Times New Roman" panose="02020603050405020304" pitchFamily="18" charset="0"/>
                <a:ea typeface="Times New Roman" panose="02020603050405020304" pitchFamily="18" charset="0"/>
              </a:rPr>
              <a:t>(Forrás: </a:t>
            </a:r>
            <a:r>
              <a:rPr lang="hu-HU" dirty="0" err="1">
                <a:latin typeface="Times New Roman" panose="02020603050405020304" pitchFamily="18" charset="0"/>
                <a:ea typeface="Times New Roman" panose="02020603050405020304" pitchFamily="18" charset="0"/>
              </a:rPr>
              <a:t>Pesty</a:t>
            </a:r>
            <a:r>
              <a:rPr lang="hu-HU" dirty="0">
                <a:latin typeface="Times New Roman" panose="02020603050405020304" pitchFamily="18" charset="0"/>
                <a:ea typeface="Times New Roman" panose="02020603050405020304" pitchFamily="18" charset="0"/>
              </a:rPr>
              <a:t> kézirat </a:t>
            </a:r>
            <a:r>
              <a:rPr lang="hu-HU" dirty="0" err="1">
                <a:latin typeface="Times New Roman" panose="02020603050405020304" pitchFamily="18" charset="0"/>
                <a:ea typeface="Times New Roman" panose="02020603050405020304" pitchFamily="18" charset="0"/>
              </a:rPr>
              <a:t>401a</a:t>
            </a:r>
            <a:r>
              <a:rPr lang="hu-HU"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12633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3.4. Egyéb munkák</a:t>
            </a:r>
          </a:p>
        </p:txBody>
      </p:sp>
      <p:pic>
        <p:nvPicPr>
          <p:cNvPr id="6" name="Kép 5"/>
          <p:cNvPicPr/>
          <p:nvPr/>
        </p:nvPicPr>
        <p:blipFill>
          <a:blip r:embed="rId2">
            <a:extLst>
              <a:ext uri="{28A0092B-C50C-407E-A947-70E740481C1C}">
                <a14:useLocalDpi xmlns:a14="http://schemas.microsoft.com/office/drawing/2010/main" val="0"/>
              </a:ext>
            </a:extLst>
          </a:blip>
          <a:srcRect/>
          <a:stretch>
            <a:fillRect/>
          </a:stretch>
        </p:blipFill>
        <p:spPr bwMode="auto">
          <a:xfrm>
            <a:off x="3345315" y="2447146"/>
            <a:ext cx="5760690" cy="1200838"/>
          </a:xfrm>
          <a:prstGeom prst="rect">
            <a:avLst/>
          </a:prstGeom>
          <a:noFill/>
          <a:ln>
            <a:noFill/>
          </a:ln>
        </p:spPr>
      </p:pic>
      <p:sp>
        <p:nvSpPr>
          <p:cNvPr id="5" name="Téglalap 4"/>
          <p:cNvSpPr/>
          <p:nvPr/>
        </p:nvSpPr>
        <p:spPr>
          <a:xfrm>
            <a:off x="3287607" y="3858959"/>
            <a:ext cx="5746445"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82.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Fejér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Calibri" panose="020F0502020204030204" pitchFamily="34" charset="0"/>
              </a:rPr>
              <a:t>Helynévgyűjt</a:t>
            </a:r>
            <a:r>
              <a:rPr lang="hu-HU" dirty="0">
                <a:latin typeface="Times New Roman" panose="02020603050405020304" pitchFamily="18" charset="0"/>
                <a:ea typeface="Calibri" panose="020F0502020204030204" pitchFamily="34" charset="0"/>
              </a:rPr>
              <a:t>. 1974</a:t>
            </a:r>
            <a:r>
              <a:rPr lang="hu-HU"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30489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p:nvPr/>
        </p:nvPicPr>
        <p:blipFill>
          <a:blip r:embed="rId2"/>
          <a:stretch>
            <a:fillRect/>
          </a:stretch>
        </p:blipFill>
        <p:spPr>
          <a:xfrm>
            <a:off x="5012674" y="760164"/>
            <a:ext cx="6709273" cy="4252510"/>
          </a:xfrm>
          <a:prstGeom prst="rect">
            <a:avLst/>
          </a:prstGeom>
        </p:spPr>
      </p:pic>
      <p:sp>
        <p:nvSpPr>
          <p:cNvPr id="7" name="Téglalap 6"/>
          <p:cNvSpPr/>
          <p:nvPr/>
        </p:nvSpPr>
        <p:spPr>
          <a:xfrm>
            <a:off x="6823521" y="5323826"/>
            <a:ext cx="3087577"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4. ábra.</a:t>
            </a:r>
            <a:r>
              <a:rPr lang="hu-HU" dirty="0">
                <a:latin typeface="Times New Roman" panose="02020603050405020304" pitchFamily="18" charset="0"/>
                <a:ea typeface="Times New Roman" panose="02020603050405020304" pitchFamily="18" charset="0"/>
              </a:rPr>
              <a:t> </a:t>
            </a:r>
            <a:r>
              <a:rPr lang="hu-HU" i="1" dirty="0" err="1">
                <a:latin typeface="Times New Roman" panose="02020603050405020304" pitchFamily="18" charset="0"/>
                <a:ea typeface="Times New Roman" panose="02020603050405020304" pitchFamily="18" charset="0"/>
              </a:rPr>
              <a:t>Akli</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EKFT</a:t>
            </a:r>
            <a:r>
              <a:rPr lang="hu-HU" dirty="0">
                <a:latin typeface="Times New Roman" panose="02020603050405020304" pitchFamily="18" charset="0"/>
                <a:ea typeface="Times New Roman" panose="02020603050405020304" pitchFamily="18" charset="0"/>
              </a:rPr>
              <a:t>.)</a:t>
            </a:r>
          </a:p>
        </p:txBody>
      </p:sp>
      <p:sp>
        <p:nvSpPr>
          <p:cNvPr id="2" name="Téglalap 1"/>
          <p:cNvSpPr/>
          <p:nvPr/>
        </p:nvSpPr>
        <p:spPr>
          <a:xfrm>
            <a:off x="514120" y="320596"/>
            <a:ext cx="4322284" cy="6017032"/>
          </a:xfrm>
          <a:prstGeom prst="rect">
            <a:avLst/>
          </a:prstGeom>
        </p:spPr>
        <p:txBody>
          <a:bodyPr wrap="square">
            <a:spAutoFit/>
          </a:bodyPr>
          <a:lstStyle/>
          <a:p>
            <a:pPr indent="180340" algn="just" fontAlgn="auto" hangingPunct="0">
              <a:lnSpc>
                <a:spcPts val="1350"/>
              </a:lnSpc>
              <a:spcBef>
                <a:spcPts val="300"/>
              </a:spcBef>
              <a:spcAft>
                <a:spcPts val="0"/>
              </a:spcAft>
            </a:pPr>
            <a:r>
              <a:rPr lang="hu-HU" sz="1200" b="1" kern="1600" dirty="0" err="1">
                <a:latin typeface="Times New Roman" panose="02020603050405020304" pitchFamily="18" charset="0"/>
                <a:ea typeface="MS Gothic" panose="020B0609070205080204" pitchFamily="49" charset="-128"/>
              </a:rPr>
              <a:t>Akli</a:t>
            </a:r>
            <a:r>
              <a:rPr lang="hu-HU" sz="1200" dirty="0">
                <a:latin typeface="Times New Roman" panose="02020603050405020304" pitchFamily="18" charset="0"/>
                <a:ea typeface="Times New Roman" panose="02020603050405020304" pitchFamily="18" charset="0"/>
              </a:rPr>
              <a:t> ’település Ugocsa </a:t>
            </a:r>
            <a:r>
              <a:rPr lang="hu-HU" sz="1200" dirty="0" err="1">
                <a:latin typeface="Times New Roman" panose="02020603050405020304" pitchFamily="18" charset="0"/>
                <a:ea typeface="Times New Roman" panose="02020603050405020304" pitchFamily="18" charset="0"/>
              </a:rPr>
              <a:t>vm</a:t>
            </a:r>
            <a:r>
              <a:rPr lang="hu-HU" sz="1200" dirty="0">
                <a:latin typeface="Times New Roman" panose="02020603050405020304" pitchFamily="18" charset="0"/>
                <a:ea typeface="Times New Roman" panose="02020603050405020304" pitchFamily="18" charset="0"/>
              </a:rPr>
              <a:t>. D-i részén’ 1323 (</a:t>
            </a:r>
            <a:r>
              <a:rPr lang="hu-HU" sz="1200" dirty="0" err="1">
                <a:latin typeface="Times New Roman" panose="02020603050405020304" pitchFamily="18" charset="0"/>
                <a:ea typeface="Times New Roman" panose="02020603050405020304" pitchFamily="18" charset="0"/>
              </a:rPr>
              <a:t>AOklt</a:t>
            </a:r>
            <a:r>
              <a:rPr lang="hu-HU" sz="1200" dirty="0">
                <a:latin typeface="Times New Roman" panose="02020603050405020304" pitchFamily="18" charset="0"/>
                <a:ea typeface="Times New Roman" panose="02020603050405020304" pitchFamily="18" charset="0"/>
              </a:rPr>
              <a:t>. 7: 101, F. 8/2: 423, 8/5: 140, </a:t>
            </a:r>
            <a:r>
              <a:rPr lang="hu-HU" sz="1200" dirty="0" err="1">
                <a:latin typeface="Times New Roman" panose="02020603050405020304" pitchFamily="18" charset="0"/>
                <a:ea typeface="Times New Roman" panose="02020603050405020304" pitchFamily="18" charset="0"/>
              </a:rPr>
              <a:t>ComMarmUg</a:t>
            </a:r>
            <a:r>
              <a:rPr lang="hu-HU" sz="1200" dirty="0">
                <a:latin typeface="Times New Roman" panose="02020603050405020304" pitchFamily="18" charset="0"/>
                <a:ea typeface="Times New Roman" panose="02020603050405020304" pitchFamily="18" charset="0"/>
              </a:rPr>
              <a:t>. 187), [1323] (</a:t>
            </a:r>
            <a:r>
              <a:rPr lang="hu-HU" sz="1200" dirty="0" err="1">
                <a:latin typeface="Times New Roman" panose="02020603050405020304" pitchFamily="18" charset="0"/>
                <a:ea typeface="Times New Roman" panose="02020603050405020304" pitchFamily="18" charset="0"/>
              </a:rPr>
              <a:t>AOklt</a:t>
            </a:r>
            <a:r>
              <a:rPr lang="hu-HU" sz="1200" dirty="0">
                <a:latin typeface="Times New Roman" panose="02020603050405020304" pitchFamily="18" charset="0"/>
                <a:ea typeface="Times New Roman" panose="02020603050405020304" pitchFamily="18" charset="0"/>
              </a:rPr>
              <a:t>. 7: 100): </a:t>
            </a:r>
            <a:r>
              <a:rPr lang="hu-HU" sz="1200" i="1" dirty="0" err="1">
                <a:latin typeface="Times New Roman" panose="02020603050405020304" pitchFamily="18" charset="0"/>
                <a:ea typeface="Times New Roman" panose="02020603050405020304" pitchFamily="18" charset="0"/>
              </a:rPr>
              <a:t>Okly</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de, 1337 (F. 8/4: 29, 275, </a:t>
            </a:r>
            <a:r>
              <a:rPr lang="hu-HU" sz="1200" spc="-20" dirty="0">
                <a:latin typeface="Times New Roman" panose="02020603050405020304" pitchFamily="18" charset="0"/>
                <a:ea typeface="Times New Roman" panose="02020603050405020304" pitchFamily="18" charset="0"/>
              </a:rPr>
              <a:t>Perényi 47, Cs. 1: 431), 1396 (</a:t>
            </a:r>
            <a:r>
              <a:rPr lang="hu-HU" sz="1200" spc="-20" dirty="0" err="1">
                <a:latin typeface="Times New Roman" panose="02020603050405020304" pitchFamily="18" charset="0"/>
                <a:ea typeface="Times New Roman" panose="02020603050405020304" pitchFamily="18" charset="0"/>
              </a:rPr>
              <a:t>DocVal</a:t>
            </a:r>
            <a:r>
              <a:rPr lang="hu-HU" sz="1200" spc="-20" dirty="0">
                <a:latin typeface="Times New Roman" panose="02020603050405020304" pitchFamily="18" charset="0"/>
                <a:ea typeface="Times New Roman" panose="02020603050405020304" pitchFamily="18" charset="0"/>
              </a:rPr>
              <a:t>. 490, 491, Perényi 111, 112, </a:t>
            </a:r>
            <a:r>
              <a:rPr lang="hu-HU" sz="1200" spc="-20" dirty="0" err="1">
                <a:latin typeface="Times New Roman" panose="02020603050405020304" pitchFamily="18" charset="0"/>
                <a:ea typeface="Times New Roman" panose="02020603050405020304" pitchFamily="18" charset="0"/>
              </a:rPr>
              <a:t>ComMarmUg</a:t>
            </a:r>
            <a:r>
              <a:rPr lang="hu-HU" sz="1200" spc="-20"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187), 1398 (Perényi 117), 1398&gt;1498 (DL 71068), 1409 (</a:t>
            </a:r>
            <a:r>
              <a:rPr lang="hu-HU" sz="1200" dirty="0" err="1">
                <a:latin typeface="Times New Roman" panose="02020603050405020304" pitchFamily="18" charset="0"/>
                <a:ea typeface="Times New Roman" panose="02020603050405020304" pitchFamily="18" charset="0"/>
              </a:rPr>
              <a:t>Zs</a:t>
            </a:r>
            <a:r>
              <a:rPr lang="hu-HU" sz="1200" dirty="0">
                <a:latin typeface="Times New Roman" panose="02020603050405020304" pitchFamily="18" charset="0"/>
                <a:ea typeface="Times New Roman" panose="02020603050405020304" pitchFamily="18" charset="0"/>
              </a:rPr>
              <a:t>. 2/2: 7105, Perényi 157), 1414 (Károlyi 2: 14), 1426 (</a:t>
            </a:r>
            <a:r>
              <a:rPr lang="hu-HU" sz="1200" dirty="0" err="1">
                <a:latin typeface="Times New Roman" panose="02020603050405020304" pitchFamily="18" charset="0"/>
                <a:ea typeface="Times New Roman" panose="02020603050405020304" pitchFamily="18" charset="0"/>
              </a:rPr>
              <a:t>Szirmay</a:t>
            </a:r>
            <a:r>
              <a:rPr lang="hu-HU" sz="1200" dirty="0">
                <a:latin typeface="Times New Roman" panose="02020603050405020304" pitchFamily="18" charset="0"/>
                <a:ea typeface="Times New Roman" panose="02020603050405020304" pitchFamily="18" charset="0"/>
              </a:rPr>
              <a:t> 165, F. 10/6: 801), 1430 (Perényi 208), 1430/1431 (DL 70863, 70870, F. 10/7: 235), 1431 (DL 70870, F. 10/7: 322), 1433 (DL 70872, DL 70999, Perényi 213, 214), 1433/1482 (DL 70999), 1443 (DL 70892, Perényi 227), 1453 (DL 70903, Perényi 238), 1464 (DL 70924, Perényi 248, 249), 1471 (Perényi 264), 1472 (DL 70963, Perényi 265), 1474 (Perényi 270), 1475 (Z. 11: 165, DL 70975, 70976, Perényi 271, 272), 1476 (DL 70979, Perényi 273), 1478 (Perényi 277), 1478/1496 (DL 71061), 1482 (Perényi 288), 1492/1505 (Perényi 309), 1495 (DL 71058, Perényi 324, 325), 1495/1499 (DL 71076), 1496 (DL 71060, Perényi 325), 1498 (DL 71068, 71072, Perényi 329, 332), 1499 (DL 71074, Perényi 334), 1499/1505 (DL 71099), 1525 (DL 71193, Perényi 424), XVI. közepe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100: 20), 1570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76: </a:t>
            </a:r>
            <a:r>
              <a:rPr lang="hu-HU" sz="1200" dirty="0" err="1">
                <a:latin typeface="Times New Roman" panose="02020603050405020304" pitchFamily="18" charset="0"/>
                <a:ea typeface="Times New Roman" panose="02020603050405020304" pitchFamily="18" charset="0"/>
              </a:rPr>
              <a:t>18a</a:t>
            </a:r>
            <a:r>
              <a:rPr lang="hu-HU" sz="1200" dirty="0">
                <a:latin typeface="Times New Roman" panose="02020603050405020304" pitchFamily="18" charset="0"/>
                <a:ea typeface="Times New Roman" panose="02020603050405020304" pitchFamily="18" charset="0"/>
              </a:rPr>
              <a:t>), 1686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42: 27), [XVII. vége]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108: 58): </a:t>
            </a:r>
            <a:r>
              <a:rPr lang="hu-HU" sz="1200" i="1" dirty="0" err="1">
                <a:latin typeface="Times New Roman" panose="02020603050405020304" pitchFamily="18" charset="0"/>
                <a:ea typeface="Times New Roman" panose="02020603050405020304" pitchFamily="18" charset="0"/>
              </a:rPr>
              <a:t>Akly</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t., </a:t>
            </a:r>
            <a:r>
              <a:rPr lang="hu-HU" sz="1200" dirty="0" err="1">
                <a:latin typeface="Times New Roman" panose="02020603050405020304" pitchFamily="18" charset="0"/>
                <a:ea typeface="Times New Roman" panose="02020603050405020304" pitchFamily="18" charset="0"/>
              </a:rPr>
              <a:t>poss</a:t>
            </a:r>
            <a:r>
              <a:rPr lang="hu-HU" sz="1200" dirty="0">
                <a:latin typeface="Times New Roman" panose="02020603050405020304" pitchFamily="18" charset="0"/>
                <a:ea typeface="Times New Roman" panose="02020603050405020304" pitchFamily="18" charset="0"/>
              </a:rPr>
              <a:t>., de, 1441 (Perényi 226), 1450 (Perényi 230): </a:t>
            </a:r>
            <a:r>
              <a:rPr lang="hu-HU" sz="1200" i="1" dirty="0" err="1">
                <a:latin typeface="Times New Roman" panose="02020603050405020304" pitchFamily="18" charset="0"/>
                <a:ea typeface="Times New Roman" panose="02020603050405020304" pitchFamily="18" charset="0"/>
              </a:rPr>
              <a:t>Achyna</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1465 (C. Tóth 2006: 50, Perényi 251, DL 70928 [itt </a:t>
            </a:r>
            <a:r>
              <a:rPr lang="hu-HU" sz="1200" i="1" dirty="0" err="1">
                <a:latin typeface="Times New Roman" panose="02020603050405020304" pitchFamily="18" charset="0"/>
                <a:ea typeface="Times New Roman" panose="02020603050405020304" pitchFamily="18" charset="0"/>
              </a:rPr>
              <a:t>Akly</a:t>
            </a:r>
            <a:r>
              <a:rPr lang="hu-HU" sz="1200" dirty="0">
                <a:latin typeface="Times New Roman" panose="02020603050405020304" pitchFamily="18" charset="0"/>
                <a:ea typeface="Times New Roman" panose="02020603050405020304" pitchFamily="18" charset="0"/>
              </a:rPr>
              <a:t>]), 1492 (DL 71039, Perényi 309), 1498 (DL 71072, Perényi 332, 333), 1499 (DL 71074, Perényi 335), 1682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69: </a:t>
            </a:r>
            <a:r>
              <a:rPr lang="hu-HU" sz="1200" dirty="0" err="1">
                <a:latin typeface="Times New Roman" panose="02020603050405020304" pitchFamily="18" charset="0"/>
                <a:ea typeface="Times New Roman" panose="02020603050405020304" pitchFamily="18" charset="0"/>
              </a:rPr>
              <a:t>96a</a:t>
            </a:r>
            <a:r>
              <a:rPr lang="hu-HU" sz="1200" dirty="0">
                <a:latin typeface="Times New Roman" panose="02020603050405020304" pitchFamily="18" charset="0"/>
                <a:ea typeface="Times New Roman" panose="02020603050405020304" pitchFamily="18" charset="0"/>
              </a:rPr>
              <a:t>), 1691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11: </a:t>
            </a:r>
            <a:r>
              <a:rPr lang="hu-HU" sz="1200" dirty="0" err="1">
                <a:latin typeface="Times New Roman" panose="02020603050405020304" pitchFamily="18" charset="0"/>
                <a:ea typeface="Times New Roman" panose="02020603050405020304" pitchFamily="18" charset="0"/>
              </a:rPr>
              <a:t>49f</a:t>
            </a:r>
            <a:r>
              <a:rPr lang="hu-HU" sz="1200" dirty="0">
                <a:latin typeface="Times New Roman" panose="02020603050405020304" pitchFamily="18" charset="0"/>
                <a:ea typeface="Times New Roman" panose="02020603050405020304" pitchFamily="18" charset="0"/>
              </a:rPr>
              <a:t>), 1692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11: </a:t>
            </a:r>
            <a:r>
              <a:rPr lang="hu-HU" sz="1200" dirty="0" err="1">
                <a:latin typeface="Times New Roman" panose="02020603050405020304" pitchFamily="18" charset="0"/>
                <a:ea typeface="Times New Roman" panose="02020603050405020304" pitchFamily="18" charset="0"/>
              </a:rPr>
              <a:t>49h</a:t>
            </a:r>
            <a:r>
              <a:rPr lang="hu-HU" sz="1200" dirty="0">
                <a:latin typeface="Times New Roman" panose="02020603050405020304" pitchFamily="18" charset="0"/>
                <a:ea typeface="Times New Roman" panose="02020603050405020304" pitchFamily="18" charset="0"/>
              </a:rPr>
              <a:t>), [XVII. második fele]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108: 51), [XVII. vége]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108: 58), 1704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64: 17), 1706/1767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88: 115): </a:t>
            </a:r>
            <a:r>
              <a:rPr lang="hu-HU" sz="1200" i="1" dirty="0" err="1">
                <a:latin typeface="Times New Roman" panose="02020603050405020304" pitchFamily="18" charset="0"/>
                <a:ea typeface="Times New Roman" panose="02020603050405020304" pitchFamily="18" charset="0"/>
              </a:rPr>
              <a:t>Akli</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1498 (DL 71070, Perényi 332): </a:t>
            </a:r>
            <a:r>
              <a:rPr lang="hu-HU" sz="1200" i="1" dirty="0" err="1">
                <a:latin typeface="Times New Roman" panose="02020603050405020304" pitchFamily="18" charset="0"/>
                <a:ea typeface="Times New Roman" panose="02020603050405020304" pitchFamily="18" charset="0"/>
              </a:rPr>
              <a:t>Akle</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1564 (</a:t>
            </a:r>
            <a:r>
              <a:rPr lang="hu-HU" sz="1200" dirty="0" err="1">
                <a:latin typeface="Times New Roman" panose="02020603050405020304" pitchFamily="18" charset="0"/>
                <a:ea typeface="Times New Roman" panose="02020603050405020304" pitchFamily="18" charset="0"/>
              </a:rPr>
              <a:t>ComMarmUg</a:t>
            </a:r>
            <a:r>
              <a:rPr lang="hu-HU" sz="1200" dirty="0">
                <a:latin typeface="Times New Roman" panose="02020603050405020304" pitchFamily="18" charset="0"/>
                <a:ea typeface="Times New Roman" panose="02020603050405020304" pitchFamily="18" charset="0"/>
              </a:rPr>
              <a:t>. 187): </a:t>
            </a:r>
            <a:r>
              <a:rPr lang="hu-HU" sz="1200" i="1" dirty="0" err="1">
                <a:latin typeface="Times New Roman" panose="02020603050405020304" pitchFamily="18" charset="0"/>
                <a:ea typeface="Times New Roman" panose="02020603050405020304" pitchFamily="18" charset="0"/>
              </a:rPr>
              <a:t>Aklÿ</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1598 (Dávid 504): </a:t>
            </a:r>
            <a:r>
              <a:rPr lang="hu-HU" sz="1200" i="1" dirty="0" err="1">
                <a:latin typeface="Times New Roman" panose="02020603050405020304" pitchFamily="18" charset="0"/>
                <a:ea typeface="Times New Roman" panose="02020603050405020304" pitchFamily="18" charset="0"/>
              </a:rPr>
              <a:t>Aklj</a:t>
            </a:r>
            <a:r>
              <a:rPr lang="hu-HU" sz="1200" i="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1680 (</a:t>
            </a:r>
            <a:r>
              <a:rPr lang="hu-HU" sz="1200" dirty="0" err="1">
                <a:latin typeface="Times New Roman" panose="02020603050405020304" pitchFamily="18" charset="0"/>
                <a:ea typeface="Times New Roman" panose="02020603050405020304" pitchFamily="18" charset="0"/>
              </a:rPr>
              <a:t>UC</a:t>
            </a:r>
            <a:r>
              <a:rPr lang="hu-HU" sz="1200" dirty="0">
                <a:latin typeface="Times New Roman" panose="02020603050405020304" pitchFamily="18" charset="0"/>
                <a:ea typeface="Times New Roman" panose="02020603050405020304" pitchFamily="18" charset="0"/>
              </a:rPr>
              <a:t> 11: </a:t>
            </a:r>
            <a:r>
              <a:rPr lang="hu-HU" sz="1200" dirty="0" err="1">
                <a:latin typeface="Times New Roman" panose="02020603050405020304" pitchFamily="18" charset="0"/>
                <a:ea typeface="Times New Roman" panose="02020603050405020304" pitchFamily="18" charset="0"/>
              </a:rPr>
              <a:t>49d</a:t>
            </a:r>
            <a:r>
              <a:rPr lang="hu-HU" sz="1200" dirty="0">
                <a:latin typeface="Times New Roman" panose="02020603050405020304" pitchFamily="18" charset="0"/>
                <a:ea typeface="Times New Roman" panose="02020603050405020304" pitchFamily="18" charset="0"/>
              </a:rPr>
              <a:t>): </a:t>
            </a:r>
            <a:r>
              <a:rPr lang="hu-HU" sz="1200" i="1" dirty="0" err="1">
                <a:latin typeface="Times New Roman" panose="02020603050405020304" pitchFamily="18" charset="0"/>
                <a:ea typeface="Times New Roman" panose="02020603050405020304" pitchFamily="18" charset="0"/>
              </a:rPr>
              <a:t>Akl</a:t>
            </a:r>
            <a:r>
              <a:rPr lang="hu-HU" sz="1200" i="1" dirty="0">
                <a:latin typeface="Times New Roman" panose="02020603050405020304" pitchFamily="18" charset="0"/>
                <a:ea typeface="Times New Roman" panose="02020603050405020304" pitchFamily="18" charset="0"/>
              </a:rPr>
              <a:t>, </a:t>
            </a:r>
            <a:r>
              <a:rPr lang="hu-HU" sz="1200" spc="-20" dirty="0">
                <a:latin typeface="Times New Roman" panose="02020603050405020304" pitchFamily="18" charset="0"/>
                <a:ea typeface="Times New Roman" panose="02020603050405020304" pitchFamily="18" charset="0"/>
              </a:rPr>
              <a:t>[XVII. vége] (</a:t>
            </a:r>
            <a:r>
              <a:rPr lang="hu-HU" sz="1200" spc="-20" dirty="0" err="1">
                <a:latin typeface="Times New Roman" panose="02020603050405020304" pitchFamily="18" charset="0"/>
                <a:ea typeface="Times New Roman" panose="02020603050405020304" pitchFamily="18" charset="0"/>
              </a:rPr>
              <a:t>UC</a:t>
            </a:r>
            <a:r>
              <a:rPr lang="hu-HU" sz="1200" spc="-20" dirty="0">
                <a:latin typeface="Times New Roman" panose="02020603050405020304" pitchFamily="18" charset="0"/>
                <a:ea typeface="Times New Roman" panose="02020603050405020304" pitchFamily="18" charset="0"/>
              </a:rPr>
              <a:t> 38: 68):</a:t>
            </a:r>
            <a:r>
              <a:rPr lang="hu-HU" sz="1200" i="1" spc="-20" dirty="0">
                <a:latin typeface="Times New Roman" panose="02020603050405020304" pitchFamily="18" charset="0"/>
                <a:ea typeface="Times New Roman" panose="02020603050405020304" pitchFamily="18" charset="0"/>
              </a:rPr>
              <a:t> </a:t>
            </a:r>
            <a:r>
              <a:rPr lang="hu-HU" sz="1200" i="1" spc="-20" dirty="0" err="1">
                <a:latin typeface="Times New Roman" panose="02020603050405020304" pitchFamily="18" charset="0"/>
                <a:ea typeface="Times New Roman" panose="02020603050405020304" pitchFamily="18" charset="0"/>
              </a:rPr>
              <a:t>Aklyi</a:t>
            </a:r>
            <a:r>
              <a:rPr lang="hu-HU" sz="1200" i="1" spc="-20" dirty="0">
                <a:latin typeface="Times New Roman" panose="02020603050405020304" pitchFamily="18" charset="0"/>
                <a:ea typeface="Times New Roman" panose="02020603050405020304" pitchFamily="18" charset="0"/>
              </a:rPr>
              <a:t>.</a:t>
            </a:r>
            <a:r>
              <a:rPr lang="hu-HU" sz="1200" spc="-20" dirty="0">
                <a:latin typeface="Times New Roman" panose="02020603050405020304" pitchFamily="18" charset="0"/>
                <a:ea typeface="Times New Roman" panose="02020603050405020304" pitchFamily="18" charset="0"/>
              </a:rPr>
              <a:t> Későbbi említése: 1773 (</a:t>
            </a:r>
            <a:r>
              <a:rPr lang="hu-HU" sz="1200" spc="-20" dirty="0" err="1">
                <a:latin typeface="Times New Roman" panose="02020603050405020304" pitchFamily="18" charset="0"/>
                <a:ea typeface="Times New Roman" panose="02020603050405020304" pitchFamily="18" charset="0"/>
              </a:rPr>
              <a:t>Lex</a:t>
            </a:r>
            <a:r>
              <a:rPr lang="hu-HU" sz="1200" spc="-20" dirty="0">
                <a:latin typeface="Times New Roman" panose="02020603050405020304" pitchFamily="18" charset="0"/>
                <a:ea typeface="Times New Roman" panose="02020603050405020304" pitchFamily="18" charset="0"/>
              </a:rPr>
              <a:t>. 283, </a:t>
            </a:r>
            <a:r>
              <a:rPr lang="hu-HU" sz="1200" spc="-20" dirty="0" err="1">
                <a:latin typeface="Times New Roman" panose="02020603050405020304" pitchFamily="18" charset="0"/>
                <a:ea typeface="Times New Roman" panose="02020603050405020304" pitchFamily="18" charset="0"/>
              </a:rPr>
              <a:t>ComMarmUg</a:t>
            </a:r>
            <a:r>
              <a:rPr lang="hu-HU" sz="1200" spc="-20" dirty="0">
                <a:latin typeface="Times New Roman" panose="02020603050405020304" pitchFamily="18" charset="0"/>
                <a:ea typeface="Times New Roman" panose="02020603050405020304" pitchFamily="18" charset="0"/>
              </a:rPr>
              <a:t>. </a:t>
            </a:r>
            <a:r>
              <a:rPr lang="hu-HU" sz="1200" dirty="0">
                <a:latin typeface="Times New Roman" panose="02020603050405020304" pitchFamily="18" charset="0"/>
                <a:ea typeface="Times New Roman" panose="02020603050405020304" pitchFamily="18" charset="0"/>
              </a:rPr>
              <a:t>187), 1865 (</a:t>
            </a:r>
            <a:r>
              <a:rPr lang="hu-HU" sz="1200" dirty="0" err="1">
                <a:latin typeface="Times New Roman" panose="02020603050405020304" pitchFamily="18" charset="0"/>
                <a:ea typeface="Times New Roman" panose="02020603050405020304" pitchFamily="18" charset="0"/>
              </a:rPr>
              <a:t>K13</a:t>
            </a:r>
            <a:r>
              <a:rPr lang="hu-HU" sz="1200" dirty="0">
                <a:latin typeface="Times New Roman" panose="02020603050405020304" pitchFamily="18" charset="0"/>
                <a:ea typeface="Times New Roman" panose="02020603050405020304" pitchFamily="18" charset="0"/>
              </a:rPr>
              <a:t>, P. 15, 45, 46, 49, 57, 58), 1889 (</a:t>
            </a:r>
            <a:r>
              <a:rPr lang="hu-HU" sz="1200" dirty="0" err="1">
                <a:latin typeface="Times New Roman" panose="02020603050405020304" pitchFamily="18" charset="0"/>
                <a:ea typeface="Times New Roman" panose="02020603050405020304" pitchFamily="18" charset="0"/>
              </a:rPr>
              <a:t>Gönczy</a:t>
            </a:r>
            <a:r>
              <a:rPr lang="hu-HU" sz="1200" dirty="0">
                <a:latin typeface="Times New Roman" panose="02020603050405020304" pitchFamily="18" charset="0"/>
                <a:ea typeface="Times New Roman" panose="02020603050405020304" pitchFamily="18" charset="0"/>
              </a:rPr>
              <a:t>): </a:t>
            </a:r>
            <a:r>
              <a:rPr lang="hu-HU" sz="1200" i="1" dirty="0" err="1">
                <a:latin typeface="Times New Roman" panose="02020603050405020304" pitchFamily="18" charset="0"/>
                <a:ea typeface="Times New Roman" panose="02020603050405020304" pitchFamily="18" charset="0"/>
              </a:rPr>
              <a:t>Akli</a:t>
            </a:r>
            <a:r>
              <a:rPr lang="hu-HU" sz="1200" i="1" dirty="0">
                <a:latin typeface="Times New Roman" panose="02020603050405020304" pitchFamily="18" charset="0"/>
                <a:ea typeface="Times New Roman" panose="02020603050405020304" pitchFamily="18" charset="0"/>
              </a:rPr>
              <a:t>, </a:t>
            </a:r>
            <a:r>
              <a:rPr lang="hu-HU" sz="1200" dirty="0">
                <a:latin typeface="Times New Roman" panose="02020603050405020304" pitchFamily="18" charset="0"/>
                <a:ea typeface="Times New Roman" panose="02020603050405020304" pitchFamily="18" charset="0"/>
              </a:rPr>
              <a:t>1839 (Fényes 4: 419): </a:t>
            </a:r>
            <a:r>
              <a:rPr lang="hu-HU" sz="1200" i="1" dirty="0" err="1">
                <a:latin typeface="Times New Roman" panose="02020603050405020304" pitchFamily="18" charset="0"/>
                <a:ea typeface="Times New Roman" panose="02020603050405020304" pitchFamily="18" charset="0"/>
              </a:rPr>
              <a:t>Ákli</a:t>
            </a:r>
            <a:r>
              <a:rPr lang="hu-HU" sz="1200" i="1" dirty="0">
                <a:latin typeface="Times New Roman" panose="02020603050405020304" pitchFamily="18" charset="0"/>
                <a:ea typeface="Times New Roman" panose="02020603050405020304" pitchFamily="18" charset="0"/>
              </a:rPr>
              <a:t>, </a:t>
            </a:r>
            <a:r>
              <a:rPr lang="hu-HU" sz="1200" dirty="0">
                <a:latin typeface="Times New Roman" panose="02020603050405020304" pitchFamily="18" charset="0"/>
                <a:ea typeface="Times New Roman" panose="02020603050405020304" pitchFamily="18" charset="0"/>
              </a:rPr>
              <a:t>1865 (P. 15): </a:t>
            </a:r>
            <a:r>
              <a:rPr lang="hu-HU" sz="1200" dirty="0" err="1">
                <a:latin typeface="Times New Roman" panose="02020603050405020304" pitchFamily="18" charset="0"/>
                <a:ea typeface="Times New Roman" panose="02020603050405020304" pitchFamily="18" charset="0"/>
              </a:rPr>
              <a:t>Mindeg</a:t>
            </a:r>
            <a:r>
              <a:rPr lang="hu-HU" sz="1200" dirty="0">
                <a:latin typeface="Times New Roman" panose="02020603050405020304" pitchFamily="18" charset="0"/>
                <a:ea typeface="Times New Roman" panose="02020603050405020304" pitchFamily="18" charset="0"/>
              </a:rPr>
              <a:t> </a:t>
            </a:r>
            <a:r>
              <a:rPr lang="hu-HU" sz="1200" i="1" dirty="0" err="1">
                <a:latin typeface="Times New Roman" panose="02020603050405020304" pitchFamily="18" charset="0"/>
                <a:ea typeface="Times New Roman" panose="02020603050405020304" pitchFamily="18" charset="0"/>
              </a:rPr>
              <a:t>Akli</a:t>
            </a:r>
            <a:r>
              <a:rPr lang="hu-HU" sz="1200" i="1" dirty="0">
                <a:latin typeface="Times New Roman" panose="02020603050405020304" pitchFamily="18" charset="0"/>
                <a:ea typeface="Times New Roman" panose="02020603050405020304" pitchFamily="18" charset="0"/>
              </a:rPr>
              <a:t> </a:t>
            </a:r>
            <a:r>
              <a:rPr lang="hu-HU" sz="1200" dirty="0">
                <a:latin typeface="Times New Roman" panose="02020603050405020304" pitchFamily="18" charset="0"/>
                <a:ea typeface="Times New Roman" panose="02020603050405020304" pitchFamily="18" charset="0"/>
              </a:rPr>
              <a:t>név alatt </a:t>
            </a:r>
            <a:r>
              <a:rPr lang="hu-HU" sz="1200" dirty="0" err="1">
                <a:latin typeface="Times New Roman" panose="02020603050405020304" pitchFamily="18" charset="0"/>
                <a:ea typeface="Times New Roman" panose="02020603050405020304" pitchFamily="18" charset="0"/>
              </a:rPr>
              <a:t>vólt</a:t>
            </a:r>
            <a:r>
              <a:rPr lang="hu-HU" sz="1200" dirty="0">
                <a:latin typeface="Times New Roman" panose="02020603050405020304" pitchFamily="18" charset="0"/>
                <a:ea typeface="Times New Roman" panose="02020603050405020304" pitchFamily="18" charset="0"/>
              </a:rPr>
              <a:t> </a:t>
            </a:r>
            <a:r>
              <a:rPr lang="hu-HU" sz="1200" dirty="0" err="1">
                <a:latin typeface="Times New Roman" panose="02020603050405020304" pitchFamily="18" charset="0"/>
                <a:ea typeface="Times New Roman" panose="02020603050405020304" pitchFamily="18" charset="0"/>
              </a:rPr>
              <a:t>ösmeretes</a:t>
            </a:r>
            <a:r>
              <a:rPr lang="hu-HU" sz="1200" dirty="0">
                <a:latin typeface="Times New Roman" panose="02020603050405020304" pitchFamily="18" charset="0"/>
                <a:ea typeface="Times New Roman" panose="02020603050405020304" pitchFamily="18" charset="0"/>
              </a:rPr>
              <a:t>, </a:t>
            </a:r>
            <a:r>
              <a:rPr lang="hu-HU" sz="1200" dirty="0" err="1">
                <a:latin typeface="Times New Roman" panose="02020603050405020304" pitchFamily="18" charset="0"/>
                <a:ea typeface="Times New Roman" panose="02020603050405020304" pitchFamily="18" charset="0"/>
              </a:rPr>
              <a:t>ambár</a:t>
            </a:r>
            <a:r>
              <a:rPr lang="hu-HU" sz="1200" dirty="0">
                <a:latin typeface="Times New Roman" panose="02020603050405020304" pitchFamily="18" charset="0"/>
                <a:ea typeface="Times New Roman" panose="02020603050405020304" pitchFamily="18" charset="0"/>
              </a:rPr>
              <a:t> a’ </a:t>
            </a:r>
            <a:r>
              <a:rPr lang="hu-HU" sz="1200" dirty="0" err="1">
                <a:latin typeface="Times New Roman" panose="02020603050405020304" pitchFamily="18" charset="0"/>
                <a:ea typeface="Times New Roman" panose="02020603050405020304" pitchFamily="18" charset="0"/>
              </a:rPr>
              <a:t>ruthenek</a:t>
            </a:r>
            <a:r>
              <a:rPr lang="hu-HU" sz="1200" dirty="0">
                <a:latin typeface="Times New Roman" panose="02020603050405020304" pitchFamily="18" charset="0"/>
                <a:ea typeface="Times New Roman" panose="02020603050405020304" pitchFamily="18" charset="0"/>
              </a:rPr>
              <a:t> </a:t>
            </a:r>
            <a:r>
              <a:rPr lang="hu-HU" sz="1200" i="1" dirty="0" err="1">
                <a:latin typeface="Times New Roman" panose="02020603050405020304" pitchFamily="18" charset="0"/>
                <a:ea typeface="Times New Roman" panose="02020603050405020304" pitchFamily="18" charset="0"/>
              </a:rPr>
              <a:t>Akliü</a:t>
            </a:r>
            <a:r>
              <a:rPr lang="hu-HU" sz="1200" dirty="0">
                <a:latin typeface="Times New Roman" panose="02020603050405020304" pitchFamily="18" charset="0"/>
                <a:ea typeface="Times New Roman" panose="02020603050405020304" pitchFamily="18" charset="0"/>
              </a:rPr>
              <a:t> néven nevezték | </a:t>
            </a:r>
            <a:r>
              <a:rPr lang="hu-HU" sz="1200" b="1" dirty="0" err="1">
                <a:latin typeface="Times New Roman" panose="02020603050405020304" pitchFamily="18" charset="0"/>
                <a:ea typeface="Times New Roman" panose="02020603050405020304" pitchFamily="18" charset="0"/>
              </a:rPr>
              <a:t>Szl</a:t>
            </a:r>
            <a:r>
              <a:rPr lang="hu-HU" sz="1200" b="1" dirty="0">
                <a:latin typeface="Times New Roman" panose="02020603050405020304" pitchFamily="18" charset="0"/>
                <a:ea typeface="Times New Roman" panose="02020603050405020304" pitchFamily="18" charset="0"/>
              </a:rPr>
              <a:t>.</a:t>
            </a:r>
            <a:r>
              <a:rPr lang="hu-HU" sz="1200" dirty="0">
                <a:latin typeface="Times New Roman" panose="02020603050405020304" pitchFamily="18" charset="0"/>
                <a:ea typeface="Times New Roman" panose="02020603050405020304" pitchFamily="18" charset="0"/>
              </a:rPr>
              <a:t> 2003 (</a:t>
            </a:r>
            <a:r>
              <a:rPr lang="hu-HU" sz="1200" dirty="0" err="1">
                <a:latin typeface="Times New Roman" panose="02020603050405020304" pitchFamily="18" charset="0"/>
                <a:ea typeface="Times New Roman" panose="02020603050405020304" pitchFamily="18" charset="0"/>
              </a:rPr>
              <a:t>T36</a:t>
            </a:r>
            <a:r>
              <a:rPr lang="hu-HU" sz="1200" dirty="0">
                <a:latin typeface="Times New Roman" panose="02020603050405020304" pitchFamily="18" charset="0"/>
                <a:ea typeface="Times New Roman" panose="02020603050405020304" pitchFamily="18" charset="0"/>
              </a:rPr>
              <a:t>): </a:t>
            </a:r>
            <a:r>
              <a:rPr lang="hu-HU" sz="1200" i="1" dirty="0" err="1">
                <a:latin typeface="Times New Roman" panose="02020603050405020304" pitchFamily="18" charset="0"/>
                <a:ea typeface="Times New Roman" panose="02020603050405020304" pitchFamily="18" charset="0"/>
              </a:rPr>
              <a:t>Оклі</a:t>
            </a:r>
            <a:r>
              <a:rPr lang="hu-HU" sz="1200" i="1" dirty="0">
                <a:latin typeface="Times New Roman" panose="02020603050405020304" pitchFamily="18" charset="0"/>
                <a:ea typeface="Times New Roman" panose="02020603050405020304" pitchFamily="18" charset="0"/>
              </a:rPr>
              <a:t>. </a:t>
            </a:r>
            <a:r>
              <a:rPr lang="hu-HU" sz="1200" dirty="0">
                <a:latin typeface="Times New Roman" panose="02020603050405020304" pitchFamily="18" charset="0"/>
                <a:ea typeface="Times New Roman" panose="02020603050405020304" pitchFamily="18" charset="0"/>
              </a:rPr>
              <a:t>Mai népnyelvi alakja: 2005: </a:t>
            </a:r>
            <a:r>
              <a:rPr lang="hu-HU" sz="1200" i="1" dirty="0" err="1">
                <a:latin typeface="Times New Roman" panose="02020603050405020304" pitchFamily="18" charset="0"/>
                <a:ea typeface="Times New Roman" panose="02020603050405020304" pitchFamily="18" charset="0"/>
              </a:rPr>
              <a:t>Akli</a:t>
            </a:r>
            <a:r>
              <a:rPr lang="hu-HU" sz="1200" i="1" dirty="0">
                <a:latin typeface="Times New Roman" panose="02020603050405020304" pitchFamily="18" charset="0"/>
                <a:ea typeface="Times New Roman" panose="02020603050405020304" pitchFamily="18" charset="0"/>
              </a:rPr>
              <a:t> ~ </a:t>
            </a:r>
            <a:r>
              <a:rPr lang="hu-HU" sz="1200" i="1" dirty="0" err="1">
                <a:latin typeface="Times New Roman" panose="02020603050405020304" pitchFamily="18" charset="0"/>
                <a:ea typeface="Times New Roman" panose="02020603050405020304" pitchFamily="18" charset="0"/>
              </a:rPr>
              <a:t>Öregakli</a:t>
            </a:r>
            <a:r>
              <a:rPr lang="hu-HU" sz="1200" dirty="0">
                <a:latin typeface="Times New Roman" panose="02020603050405020304" pitchFamily="18" charset="0"/>
                <a:ea typeface="Times New Roman" panose="02020603050405020304" pitchFamily="18" charset="0"/>
              </a:rPr>
              <a:t> (Kocán 2005: 188). </a:t>
            </a:r>
          </a:p>
        </p:txBody>
      </p:sp>
    </p:spTree>
    <p:extLst>
      <p:ext uri="{BB962C8B-B14F-4D97-AF65-F5344CB8AC3E}">
        <p14:creationId xmlns:p14="http://schemas.microsoft.com/office/powerpoint/2010/main" val="4150806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7863" y="78687"/>
            <a:ext cx="10515600" cy="1325563"/>
          </a:xfrm>
        </p:spPr>
        <p:txBody>
          <a:bodyPr/>
          <a:lstStyle/>
          <a:p>
            <a:pPr algn="ctr"/>
            <a:r>
              <a:rPr lang="hu-HU" b="1" dirty="0">
                <a:latin typeface="Times New Roman" panose="02020603050405020304" pitchFamily="18" charset="0"/>
                <a:cs typeface="Times New Roman" panose="02020603050405020304" pitchFamily="18" charset="0"/>
              </a:rPr>
              <a:t>4. Összegzés</a:t>
            </a:r>
            <a:endParaRPr lang="hu-HU" dirty="0"/>
          </a:p>
        </p:txBody>
      </p:sp>
      <p:sp>
        <p:nvSpPr>
          <p:cNvPr id="3" name="Téglalap 2"/>
          <p:cNvSpPr/>
          <p:nvPr/>
        </p:nvSpPr>
        <p:spPr>
          <a:xfrm>
            <a:off x="1707614" y="1548998"/>
            <a:ext cx="8582140" cy="4247317"/>
          </a:xfrm>
          <a:prstGeom prst="rect">
            <a:avLst/>
          </a:prstGeom>
        </p:spPr>
        <p:txBody>
          <a:bodyPr wrap="square">
            <a:spAutoFit/>
          </a:bodyPr>
          <a:lstStyle/>
          <a:p>
            <a:pPr indent="180340" algn="just" hangingPunct="0">
              <a:spcBef>
                <a:spcPts val="300"/>
              </a:spcBef>
              <a:spcAft>
                <a:spcPts val="0"/>
              </a:spcAft>
            </a:pPr>
            <a:r>
              <a:rPr lang="hu-HU" b="1" dirty="0">
                <a:latin typeface="Times New Roman" panose="02020603050405020304" pitchFamily="18" charset="0"/>
                <a:ea typeface="Times New Roman" panose="02020603050405020304" pitchFamily="18" charset="0"/>
              </a:rPr>
              <a:t>Jenő</a:t>
            </a:r>
            <a:r>
              <a:rPr lang="hu-HU" dirty="0">
                <a:latin typeface="Times New Roman" panose="02020603050405020304" pitchFamily="18" charset="0"/>
                <a:ea typeface="Times New Roman" panose="02020603050405020304" pitchFamily="18" charset="0"/>
              </a:rPr>
              <a:t> </a:t>
            </a:r>
            <a:r>
              <a:rPr lang="hu-HU" dirty="0">
                <a:highlight>
                  <a:srgbClr val="00FF00"/>
                </a:highlight>
                <a:latin typeface="Times New Roman" panose="02020603050405020304" pitchFamily="18" charset="0"/>
                <a:ea typeface="Times New Roman" panose="02020603050405020304" pitchFamily="18" charset="0"/>
              </a:rPr>
              <a:t>2023: </a:t>
            </a:r>
            <a:r>
              <a:rPr lang="hu-HU" i="1" dirty="0">
                <a:highlight>
                  <a:srgbClr val="00FF00"/>
                </a:highlight>
                <a:latin typeface="Times New Roman" panose="02020603050405020304" pitchFamily="18" charset="0"/>
                <a:ea typeface="Times New Roman" panose="02020603050405020304" pitchFamily="18" charset="0"/>
              </a:rPr>
              <a:t>Jenő, -be, Jenei | Jenei bicskások </a:t>
            </a:r>
            <a:r>
              <a:rPr lang="hu-HU" dirty="0">
                <a:highlight>
                  <a:srgbClr val="00FF00"/>
                </a:highlight>
                <a:latin typeface="Times New Roman" panose="02020603050405020304" pitchFamily="18" charset="0"/>
                <a:ea typeface="Times New Roman" panose="02020603050405020304" pitchFamily="18" charset="0"/>
              </a:rPr>
              <a:t>(</a:t>
            </a:r>
            <a:r>
              <a:rPr lang="hu-HU" dirty="0" err="1">
                <a:highlight>
                  <a:srgbClr val="00FF00"/>
                </a:highlight>
                <a:latin typeface="Times New Roman" panose="02020603050405020304" pitchFamily="18" charset="0"/>
                <a:ea typeface="Times New Roman" panose="02020603050405020304" pitchFamily="18" charset="0"/>
              </a:rPr>
              <a:t>ÉGy</a:t>
            </a:r>
            <a:r>
              <a:rPr lang="hu-HU" dirty="0">
                <a:highlight>
                  <a:srgbClr val="00FF00"/>
                </a:highlight>
                <a:latin typeface="Times New Roman" panose="02020603050405020304" pitchFamily="18" charset="0"/>
                <a:ea typeface="Times New Roman" panose="02020603050405020304" pitchFamily="18" charset="0"/>
              </a:rPr>
              <a:t>.), 1995: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MTSHt</a:t>
            </a:r>
            <a:r>
              <a:rPr lang="hu-HU" dirty="0">
                <a:highlight>
                  <a:srgbClr val="00FF00"/>
                </a:highlight>
                <a:latin typeface="Times New Roman" panose="02020603050405020304" pitchFamily="18" charset="0"/>
                <a:ea typeface="Times New Roman" panose="02020603050405020304" pitchFamily="18" charset="0"/>
              </a:rPr>
              <a:t>. 13: 178), 1974:</a:t>
            </a:r>
            <a:r>
              <a:rPr lang="hu-HU" i="1" dirty="0">
                <a:highlight>
                  <a:srgbClr val="00FF00"/>
                </a:highlight>
                <a:latin typeface="Times New Roman" panose="02020603050405020304" pitchFamily="18" charset="0"/>
                <a:ea typeface="Times New Roman" panose="02020603050405020304" pitchFamily="18" charset="0"/>
              </a:rPr>
              <a:t> 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Calibri" panose="020F0502020204030204" pitchFamily="34" charset="0"/>
              </a:rPr>
              <a:t>Helynévgyűjt</a:t>
            </a:r>
            <a:r>
              <a:rPr lang="hu-HU" dirty="0">
                <a:highlight>
                  <a:srgbClr val="00FF00"/>
                </a:highlight>
                <a:latin typeface="Times New Roman" panose="02020603050405020304" pitchFamily="18" charset="0"/>
                <a:ea typeface="Calibri" panose="020F0502020204030204" pitchFamily="34" charset="0"/>
              </a:rPr>
              <a:t>.</a:t>
            </a:r>
            <a:r>
              <a:rPr lang="hu-HU" dirty="0">
                <a:highlight>
                  <a:srgbClr val="00FF00"/>
                </a:highlight>
                <a:latin typeface="Times New Roman" panose="02020603050405020304" pitchFamily="18" charset="0"/>
                <a:ea typeface="Times New Roman" panose="02020603050405020304" pitchFamily="18" charset="0"/>
              </a:rPr>
              <a:t>), 20. sz. m. fele: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T2</a:t>
            </a:r>
            <a:r>
              <a:rPr lang="hu-HU" dirty="0">
                <a:highlight>
                  <a:srgbClr val="00FF00"/>
                </a:highlight>
                <a:latin typeface="Times New Roman" panose="02020603050405020304" pitchFamily="18" charset="0"/>
                <a:ea typeface="Times New Roman" panose="02020603050405020304" pitchFamily="18" charset="0"/>
              </a:rPr>
              <a:t>), 1944: </a:t>
            </a:r>
            <a:r>
              <a:rPr lang="hu-HU" i="1" dirty="0" err="1">
                <a:highlight>
                  <a:srgbClr val="00FF00"/>
                </a:highlight>
                <a:latin typeface="Times New Roman" panose="02020603050405020304" pitchFamily="18" charset="0"/>
                <a:ea typeface="Times New Roman" panose="02020603050405020304" pitchFamily="18" charset="0"/>
              </a:rPr>
              <a:t>Jenö</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MTSHt</a:t>
            </a:r>
            <a:r>
              <a:rPr lang="hu-HU" dirty="0">
                <a:highlight>
                  <a:srgbClr val="00FF00"/>
                </a:highlight>
                <a:latin typeface="Times New Roman" panose="02020603050405020304" pitchFamily="18" charset="0"/>
                <a:ea typeface="Times New Roman" panose="02020603050405020304" pitchFamily="18" charset="0"/>
              </a:rPr>
              <a:t>. 13: 172), 1941: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MKF</a:t>
            </a:r>
            <a:r>
              <a:rPr lang="hu-HU" dirty="0">
                <a:highlight>
                  <a:srgbClr val="00FF00"/>
                </a:highlight>
                <a:latin typeface="Times New Roman" panose="02020603050405020304" pitchFamily="18" charset="0"/>
                <a:ea typeface="Times New Roman" panose="02020603050405020304" pitchFamily="18" charset="0"/>
              </a:rPr>
              <a:t>.), 1937: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T1</a:t>
            </a:r>
            <a:r>
              <a:rPr lang="hu-HU" dirty="0">
                <a:highlight>
                  <a:srgbClr val="00FF00"/>
                </a:highlight>
                <a:latin typeface="Times New Roman" panose="02020603050405020304" pitchFamily="18" charset="0"/>
                <a:ea typeface="Times New Roman" panose="02020603050405020304" pitchFamily="18" charset="0"/>
              </a:rPr>
              <a:t>), 1923: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(Czakó), 1913: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Hnt</a:t>
            </a:r>
            <a:r>
              <a:rPr lang="hu-HU" dirty="0">
                <a:highlight>
                  <a:srgbClr val="00FF00"/>
                </a:highlight>
                <a:latin typeface="Times New Roman" panose="02020603050405020304" pitchFamily="18" charset="0"/>
                <a:ea typeface="Times New Roman" panose="02020603050405020304" pitchFamily="18" charset="0"/>
              </a:rPr>
              <a:t>. 703), 1907: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Hnt</a:t>
            </a:r>
            <a:r>
              <a:rPr lang="hu-HU" dirty="0">
                <a:highlight>
                  <a:srgbClr val="00FF00"/>
                </a:highlight>
                <a:latin typeface="Times New Roman" panose="02020603050405020304" pitchFamily="18" charset="0"/>
                <a:ea typeface="Times New Roman" panose="02020603050405020304" pitchFamily="18" charset="0"/>
              </a:rPr>
              <a:t>. 447), 1903: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MTSHt</a:t>
            </a:r>
            <a:r>
              <a:rPr lang="hu-HU" dirty="0">
                <a:highlight>
                  <a:srgbClr val="00FF00"/>
                </a:highlight>
                <a:latin typeface="Times New Roman" panose="02020603050405020304" pitchFamily="18" charset="0"/>
                <a:ea typeface="Times New Roman" panose="02020603050405020304" pitchFamily="18" charset="0"/>
              </a:rPr>
              <a:t>. 13: 72), 1901: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(Károly 4: 26, 259), 1900: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Hnt</a:t>
            </a:r>
            <a:r>
              <a:rPr lang="hu-HU" dirty="0">
                <a:highlight>
                  <a:srgbClr val="00FF00"/>
                </a:highlight>
                <a:latin typeface="Times New Roman" panose="02020603050405020304" pitchFamily="18" charset="0"/>
                <a:ea typeface="Times New Roman" panose="02020603050405020304" pitchFamily="18" charset="0"/>
              </a:rPr>
              <a:t>. 351), 1892: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Hnt</a:t>
            </a:r>
            <a:r>
              <a:rPr lang="hu-HU" dirty="0">
                <a:highlight>
                  <a:srgbClr val="00FF00"/>
                </a:highlight>
                <a:latin typeface="Times New Roman" panose="02020603050405020304" pitchFamily="18" charset="0"/>
                <a:ea typeface="Times New Roman" panose="02020603050405020304" pitchFamily="18" charset="0"/>
              </a:rPr>
              <a:t>. 176, 1211), 1886: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Gönczy</a:t>
            </a:r>
            <a:r>
              <a:rPr lang="hu-HU" dirty="0">
                <a:highlight>
                  <a:srgbClr val="00FF00"/>
                </a:highlight>
                <a:latin typeface="Times New Roman" panose="02020603050405020304" pitchFamily="18" charset="0"/>
                <a:ea typeface="Times New Roman" panose="02020603050405020304" pitchFamily="18" charset="0"/>
              </a:rPr>
              <a:t>), 1882: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HKFT</a:t>
            </a:r>
            <a:r>
              <a:rPr lang="hu-HU" dirty="0">
                <a:highlight>
                  <a:srgbClr val="00FF00"/>
                </a:highlight>
                <a:latin typeface="Times New Roman" panose="02020603050405020304" pitchFamily="18" charset="0"/>
                <a:ea typeface="Times New Roman" panose="02020603050405020304" pitchFamily="18" charset="0"/>
              </a:rPr>
              <a:t>.), 1873: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Hnt</a:t>
            </a:r>
            <a:r>
              <a:rPr lang="hu-HU" dirty="0">
                <a:highlight>
                  <a:srgbClr val="00FF00"/>
                </a:highlight>
                <a:latin typeface="Times New Roman" panose="02020603050405020304" pitchFamily="18" charset="0"/>
                <a:ea typeface="Times New Roman" panose="02020603050405020304" pitchFamily="18" charset="0"/>
              </a:rPr>
              <a:t>. 546), 1865: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CzF</a:t>
            </a:r>
            <a:r>
              <a:rPr lang="hu-HU" dirty="0">
                <a:highlight>
                  <a:srgbClr val="00FF00"/>
                </a:highlight>
                <a:latin typeface="Times New Roman" panose="02020603050405020304" pitchFamily="18" charset="0"/>
                <a:ea typeface="Times New Roman" panose="02020603050405020304" pitchFamily="18" charset="0"/>
              </a:rPr>
              <a:t>. 3/1: 257), [1864]: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Pesty</a:t>
            </a:r>
            <a:r>
              <a:rPr lang="hu-HU" dirty="0">
                <a:highlight>
                  <a:srgbClr val="00FF00"/>
                </a:highlight>
                <a:latin typeface="Times New Roman" panose="02020603050405020304" pitchFamily="18" charset="0"/>
                <a:ea typeface="Times New Roman" panose="02020603050405020304" pitchFamily="18" charset="0"/>
              </a:rPr>
              <a:t> kézirat </a:t>
            </a:r>
            <a:r>
              <a:rPr lang="hu-HU" dirty="0" err="1">
                <a:highlight>
                  <a:srgbClr val="00FF00"/>
                </a:highlight>
                <a:latin typeface="Times New Roman" panose="02020603050405020304" pitchFamily="18" charset="0"/>
                <a:ea typeface="Times New Roman" panose="02020603050405020304" pitchFamily="18" charset="0"/>
              </a:rPr>
              <a:t>119a</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Párniczky</a:t>
            </a:r>
            <a:r>
              <a:rPr lang="hu-HU" dirty="0">
                <a:highlight>
                  <a:srgbClr val="00FF00"/>
                </a:highlight>
                <a:latin typeface="Times New Roman" panose="02020603050405020304" pitchFamily="18" charset="0"/>
                <a:ea typeface="Times New Roman" panose="02020603050405020304" pitchFamily="18" charset="0"/>
              </a:rPr>
              <a:t> 1977: 224), [1864]: </a:t>
            </a:r>
            <a:r>
              <a:rPr lang="hu-HU" i="1" dirty="0">
                <a:highlight>
                  <a:srgbClr val="00FF00"/>
                </a:highlight>
                <a:latin typeface="Times New Roman" panose="02020603050405020304" pitchFamily="18" charset="0"/>
                <a:ea typeface="Times New Roman" panose="02020603050405020304" pitchFamily="18" charset="0"/>
              </a:rPr>
              <a:t>Jenő </a:t>
            </a:r>
            <a:r>
              <a:rPr lang="hu-HU" i="1" dirty="0" err="1">
                <a:highlight>
                  <a:srgbClr val="00FF00"/>
                </a:highlight>
                <a:latin typeface="Times New Roman" panose="02020603050405020304" pitchFamily="18" charset="0"/>
                <a:ea typeface="Times New Roman" panose="02020603050405020304" pitchFamily="18" charset="0"/>
              </a:rPr>
              <a:t>szőllőhegy</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Pesty</a:t>
            </a:r>
            <a:r>
              <a:rPr lang="hu-HU" dirty="0">
                <a:highlight>
                  <a:srgbClr val="00FF00"/>
                </a:highlight>
                <a:latin typeface="Times New Roman" panose="02020603050405020304" pitchFamily="18" charset="0"/>
                <a:ea typeface="Times New Roman" panose="02020603050405020304" pitchFamily="18" charset="0"/>
              </a:rPr>
              <a:t> kézirat </a:t>
            </a:r>
            <a:r>
              <a:rPr lang="hu-HU" dirty="0" err="1">
                <a:highlight>
                  <a:srgbClr val="00FF00"/>
                </a:highlight>
                <a:latin typeface="Times New Roman" panose="02020603050405020304" pitchFamily="18" charset="0"/>
                <a:ea typeface="Times New Roman" panose="02020603050405020304" pitchFamily="18" charset="0"/>
              </a:rPr>
              <a:t>119a</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Párniczky</a:t>
            </a:r>
            <a:r>
              <a:rPr lang="hu-HU" dirty="0">
                <a:highlight>
                  <a:srgbClr val="00FF00"/>
                </a:highlight>
                <a:latin typeface="Times New Roman" panose="02020603050405020304" pitchFamily="18" charset="0"/>
                <a:ea typeface="Times New Roman" panose="02020603050405020304" pitchFamily="18" charset="0"/>
              </a:rPr>
              <a:t> 1977: 224 [itt tévesen </a:t>
            </a:r>
            <a:r>
              <a:rPr lang="hu-HU" i="1" dirty="0">
                <a:highlight>
                  <a:srgbClr val="00FF00"/>
                </a:highlight>
                <a:latin typeface="Times New Roman" panose="02020603050405020304" pitchFamily="18" charset="0"/>
                <a:ea typeface="Times New Roman" panose="02020603050405020304" pitchFamily="18" charset="0"/>
              </a:rPr>
              <a:t>Jenő szőlőhegy</a:t>
            </a:r>
            <a:r>
              <a:rPr lang="hu-HU" dirty="0">
                <a:highlight>
                  <a:srgbClr val="00FF00"/>
                </a:highlight>
                <a:latin typeface="Times New Roman" panose="02020603050405020304" pitchFamily="18" charset="0"/>
                <a:ea typeface="Times New Roman" panose="02020603050405020304" pitchFamily="18" charset="0"/>
              </a:rPr>
              <a:t> áll]), [1864]: </a:t>
            </a:r>
            <a:r>
              <a:rPr lang="hu-HU" i="1" dirty="0">
                <a:highlight>
                  <a:srgbClr val="00FF00"/>
                </a:highlight>
                <a:latin typeface="Times New Roman" panose="02020603050405020304" pitchFamily="18" charset="0"/>
                <a:ea typeface="Times New Roman" panose="02020603050405020304" pitchFamily="18" charset="0"/>
              </a:rPr>
              <a:t>Jenő puszta</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Pesty</a:t>
            </a:r>
            <a:r>
              <a:rPr lang="hu-HU" dirty="0">
                <a:highlight>
                  <a:srgbClr val="00FF00"/>
                </a:highlight>
                <a:latin typeface="Times New Roman" panose="02020603050405020304" pitchFamily="18" charset="0"/>
                <a:ea typeface="Times New Roman" panose="02020603050405020304" pitchFamily="18" charset="0"/>
              </a:rPr>
              <a:t> kézirat </a:t>
            </a:r>
            <a:r>
              <a:rPr lang="hu-HU" dirty="0" err="1">
                <a:highlight>
                  <a:srgbClr val="00FF00"/>
                </a:highlight>
                <a:latin typeface="Times New Roman" panose="02020603050405020304" pitchFamily="18" charset="0"/>
                <a:ea typeface="Times New Roman" panose="02020603050405020304" pitchFamily="18" charset="0"/>
              </a:rPr>
              <a:t>119a</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Párniczky</a:t>
            </a:r>
            <a:r>
              <a:rPr lang="hu-HU" dirty="0">
                <a:highlight>
                  <a:srgbClr val="00FF00"/>
                </a:highlight>
                <a:latin typeface="Times New Roman" panose="02020603050405020304" pitchFamily="18" charset="0"/>
                <a:ea typeface="Times New Roman" panose="02020603050405020304" pitchFamily="18" charset="0"/>
              </a:rPr>
              <a:t> 1977: 224), 1863: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MTSHt</a:t>
            </a:r>
            <a:r>
              <a:rPr lang="hu-HU" dirty="0">
                <a:highlight>
                  <a:srgbClr val="00FF00"/>
                </a:highlight>
                <a:latin typeface="Times New Roman" panose="02020603050405020304" pitchFamily="18" charset="0"/>
                <a:ea typeface="Times New Roman" panose="02020603050405020304" pitchFamily="18" charset="0"/>
              </a:rPr>
              <a:t>. 13: 72), 1851: </a:t>
            </a:r>
            <a:r>
              <a:rPr lang="hu-HU" i="1" dirty="0">
                <a:highlight>
                  <a:srgbClr val="00FF00"/>
                </a:highlight>
                <a:latin typeface="Times New Roman" panose="02020603050405020304" pitchFamily="18" charset="0"/>
                <a:ea typeface="Times New Roman" panose="02020603050405020304" pitchFamily="18" charset="0"/>
              </a:rPr>
              <a:t>Kis-Jenő</a:t>
            </a:r>
            <a:r>
              <a:rPr lang="hu-HU" dirty="0">
                <a:highlight>
                  <a:srgbClr val="00FF00"/>
                </a:highlight>
                <a:latin typeface="Times New Roman" panose="02020603050405020304" pitchFamily="18" charset="0"/>
                <a:ea typeface="Times New Roman" panose="02020603050405020304" pitchFamily="18" charset="0"/>
              </a:rPr>
              <a:t> (Fényes 1851, </a:t>
            </a:r>
            <a:r>
              <a:rPr lang="hu-HU" dirty="0" err="1">
                <a:highlight>
                  <a:srgbClr val="00FF00"/>
                </a:highlight>
                <a:latin typeface="Times New Roman" panose="02020603050405020304" pitchFamily="18" charset="0"/>
                <a:ea typeface="Times New Roman" panose="02020603050405020304" pitchFamily="18" charset="0"/>
              </a:rPr>
              <a:t>MTSHt</a:t>
            </a:r>
            <a:r>
              <a:rPr lang="hu-HU" dirty="0">
                <a:highlight>
                  <a:srgbClr val="00FF00"/>
                </a:highlight>
                <a:latin typeface="Times New Roman" panose="02020603050405020304" pitchFamily="18" charset="0"/>
                <a:ea typeface="Times New Roman" panose="02020603050405020304" pitchFamily="18" charset="0"/>
              </a:rPr>
              <a:t>. 13: 72), 1847: </a:t>
            </a:r>
            <a:r>
              <a:rPr lang="hu-HU" i="1" dirty="0" err="1">
                <a:highlight>
                  <a:srgbClr val="00FF00"/>
                </a:highlight>
                <a:latin typeface="Times New Roman" panose="02020603050405020304" pitchFamily="18" charset="0"/>
                <a:ea typeface="Times New Roman" panose="02020603050405020304" pitchFamily="18" charset="0"/>
              </a:rPr>
              <a:t>Jenöi</a:t>
            </a:r>
            <a:r>
              <a:rPr lang="hu-HU" i="1" dirty="0">
                <a:highlight>
                  <a:srgbClr val="00FF00"/>
                </a:highlight>
                <a:latin typeface="Times New Roman" panose="02020603050405020304" pitchFamily="18" charset="0"/>
                <a:ea typeface="Times New Roman" panose="02020603050405020304" pitchFamily="18" charset="0"/>
              </a:rPr>
              <a:t>-hegy</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MKFT</a:t>
            </a:r>
            <a:r>
              <a:rPr lang="hu-HU" dirty="0">
                <a:highlight>
                  <a:srgbClr val="00FF00"/>
                </a:highlight>
                <a:latin typeface="Times New Roman" panose="02020603050405020304" pitchFamily="18" charset="0"/>
                <a:ea typeface="Times New Roman" panose="02020603050405020304" pitchFamily="18" charset="0"/>
              </a:rPr>
              <a:t>.), 1828: </a:t>
            </a:r>
            <a:r>
              <a:rPr lang="hu-HU" i="1" dirty="0" err="1">
                <a:highlight>
                  <a:srgbClr val="00FF00"/>
                </a:highlight>
                <a:latin typeface="Times New Roman" panose="02020603050405020304" pitchFamily="18" charset="0"/>
                <a:ea typeface="Times New Roman" panose="02020603050405020304" pitchFamily="18" charset="0"/>
              </a:rPr>
              <a:t>Jéno</a:t>
            </a:r>
            <a:r>
              <a:rPr lang="hu-HU" i="1" dirty="0">
                <a:highlight>
                  <a:srgbClr val="00FF00"/>
                </a:highlight>
                <a:latin typeface="Times New Roman" panose="02020603050405020304" pitchFamily="18" charset="0"/>
                <a:ea typeface="Times New Roman" panose="02020603050405020304" pitchFamily="18" charset="0"/>
              </a:rPr>
              <a:t>᷁</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NL</a:t>
            </a:r>
            <a:r>
              <a:rPr lang="hu-HU" dirty="0">
                <a:highlight>
                  <a:srgbClr val="00FF00"/>
                </a:highlight>
                <a:latin typeface="Times New Roman" panose="02020603050405020304" pitchFamily="18" charset="0"/>
                <a:ea typeface="Times New Roman" panose="02020603050405020304" pitchFamily="18" charset="0"/>
              </a:rPr>
              <a:t>.), 1808: </a:t>
            </a:r>
            <a:r>
              <a:rPr lang="hu-HU" i="1" dirty="0">
                <a:highlight>
                  <a:srgbClr val="00FF00"/>
                </a:highlight>
                <a:latin typeface="Times New Roman" panose="02020603050405020304" pitchFamily="18" charset="0"/>
                <a:ea typeface="Times New Roman" panose="02020603050405020304" pitchFamily="18" charset="0"/>
              </a:rPr>
              <a:t>Puszta 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Lip</a:t>
            </a:r>
            <a:r>
              <a:rPr lang="hu-HU" dirty="0">
                <a:highlight>
                  <a:srgbClr val="00FF00"/>
                </a:highlight>
                <a:latin typeface="Times New Roman" panose="02020603050405020304" pitchFamily="18" charset="0"/>
                <a:ea typeface="Times New Roman" panose="02020603050405020304" pitchFamily="18" charset="0"/>
              </a:rPr>
              <a:t>., Mappa), 1808: </a:t>
            </a:r>
            <a:r>
              <a:rPr lang="hu-HU" i="1" dirty="0" err="1">
                <a:highlight>
                  <a:srgbClr val="00FF00"/>
                </a:highlight>
                <a:latin typeface="Times New Roman" panose="02020603050405020304" pitchFamily="18" charset="0"/>
                <a:ea typeface="Times New Roman" panose="02020603050405020304" pitchFamily="18" charset="0"/>
              </a:rPr>
              <a:t>Jeno</a:t>
            </a:r>
            <a:r>
              <a:rPr lang="hu-HU" i="1" dirty="0">
                <a:highlight>
                  <a:srgbClr val="00FF00"/>
                </a:highlight>
                <a:latin typeface="Times New Roman" panose="02020603050405020304" pitchFamily="18" charset="0"/>
                <a:ea typeface="Times New Roman" panose="02020603050405020304" pitchFamily="18" charset="0"/>
              </a:rPr>
              <a:t>᷁ h.</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Lip</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Rep</a:t>
            </a:r>
            <a:r>
              <a:rPr lang="hu-HU" dirty="0">
                <a:highlight>
                  <a:srgbClr val="00FF00"/>
                </a:highlight>
                <a:latin typeface="Times New Roman" panose="02020603050405020304" pitchFamily="18" charset="0"/>
                <a:ea typeface="Times New Roman" panose="02020603050405020304" pitchFamily="18" charset="0"/>
              </a:rPr>
              <a:t>.), 1802–1811: </a:t>
            </a:r>
            <a:r>
              <a:rPr lang="hu-HU" i="1" dirty="0">
                <a:highlight>
                  <a:srgbClr val="00FF00"/>
                </a:highlight>
                <a:latin typeface="Times New Roman" panose="02020603050405020304" pitchFamily="18" charset="0"/>
                <a:ea typeface="Times New Roman" panose="02020603050405020304" pitchFamily="18" charset="0"/>
              </a:rPr>
              <a:t>Jenő P[</a:t>
            </a:r>
            <a:r>
              <a:rPr lang="hu-HU" i="1" dirty="0" err="1">
                <a:highlight>
                  <a:srgbClr val="00FF00"/>
                </a:highlight>
                <a:latin typeface="Times New Roman" panose="02020603050405020304" pitchFamily="18" charset="0"/>
                <a:ea typeface="Times New Roman" panose="02020603050405020304" pitchFamily="18" charset="0"/>
              </a:rPr>
              <a:t>uszta</a:t>
            </a:r>
            <a:r>
              <a:rPr lang="hu-HU" i="1" dirty="0">
                <a:highlight>
                  <a:srgbClr val="00FF00"/>
                </a:highlight>
                <a:latin typeface="Times New Roman" panose="02020603050405020304" pitchFamily="18" charset="0"/>
                <a:ea typeface="Times New Roman" panose="02020603050405020304" pitchFamily="18" charset="0"/>
              </a:rPr>
              <a:t>].</a:t>
            </a:r>
            <a:r>
              <a:rPr lang="hu-HU" dirty="0">
                <a:highlight>
                  <a:srgbClr val="00FF00"/>
                </a:highlight>
                <a:latin typeface="Times New Roman" panose="02020603050405020304" pitchFamily="18" charset="0"/>
                <a:ea typeface="Times New Roman" panose="02020603050405020304" pitchFamily="18" charset="0"/>
              </a:rPr>
              <a:t> (Görög), 1799: </a:t>
            </a:r>
            <a:r>
              <a:rPr lang="hu-HU" i="1" dirty="0" err="1">
                <a:highlight>
                  <a:srgbClr val="00FF00"/>
                </a:highlight>
                <a:latin typeface="Times New Roman" panose="02020603050405020304" pitchFamily="18" charset="0"/>
                <a:ea typeface="Times New Roman" panose="02020603050405020304" pitchFamily="18" charset="0"/>
              </a:rPr>
              <a:t>Jéno</a:t>
            </a:r>
            <a:r>
              <a:rPr lang="hu-HU" i="1" dirty="0">
                <a:highlight>
                  <a:srgbClr val="00FF00"/>
                </a:highlight>
                <a:latin typeface="Times New Roman" panose="02020603050405020304" pitchFamily="18" charset="0"/>
                <a:ea typeface="Times New Roman" panose="02020603050405020304" pitchFamily="18" charset="0"/>
              </a:rPr>
              <a:t>᷁ </a:t>
            </a:r>
            <a:r>
              <a:rPr lang="hu-HU" dirty="0">
                <a:highlight>
                  <a:srgbClr val="00FF00"/>
                </a:highlight>
                <a:latin typeface="Times New Roman" panose="02020603050405020304" pitchFamily="18" charset="0"/>
                <a:ea typeface="Times New Roman" panose="02020603050405020304" pitchFamily="18" charset="0"/>
              </a:rPr>
              <a:t>(Vályi 2: 250), 1789: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MTHt</a:t>
            </a:r>
            <a:r>
              <a:rPr lang="hu-HU" dirty="0">
                <a:highlight>
                  <a:srgbClr val="00FF00"/>
                </a:highlight>
                <a:latin typeface="Times New Roman" panose="02020603050405020304" pitchFamily="18" charset="0"/>
                <a:ea typeface="Times New Roman" panose="02020603050405020304" pitchFamily="18" charset="0"/>
              </a:rPr>
              <a:t>. 32), 1785: </a:t>
            </a:r>
            <a:r>
              <a:rPr lang="hu-HU" i="1" dirty="0">
                <a:highlight>
                  <a:srgbClr val="00FF00"/>
                </a:highlight>
                <a:latin typeface="Times New Roman" panose="02020603050405020304" pitchFamily="18" charset="0"/>
                <a:ea typeface="Times New Roman" panose="02020603050405020304" pitchFamily="18" charset="0"/>
              </a:rPr>
              <a:t>Jenő</a:t>
            </a:r>
            <a:r>
              <a:rPr lang="hu-HU" dirty="0">
                <a:highlight>
                  <a:srgbClr val="00FF00"/>
                </a:highlight>
                <a:latin typeface="Times New Roman" panose="02020603050405020304" pitchFamily="18" charset="0"/>
                <a:ea typeface="Times New Roman" panose="02020603050405020304" pitchFamily="18" charset="0"/>
              </a:rPr>
              <a:t> (</a:t>
            </a:r>
            <a:r>
              <a:rPr lang="hu-HU" dirty="0" err="1">
                <a:highlight>
                  <a:srgbClr val="00FF00"/>
                </a:highlight>
                <a:latin typeface="Times New Roman" panose="02020603050405020304" pitchFamily="18" charset="0"/>
                <a:ea typeface="Times New Roman" panose="02020603050405020304" pitchFamily="18" charset="0"/>
              </a:rPr>
              <a:t>MTHt</a:t>
            </a:r>
            <a:r>
              <a:rPr lang="hu-HU" dirty="0">
                <a:highlight>
                  <a:srgbClr val="00FF00"/>
                </a:highlight>
                <a:latin typeface="Times New Roman" panose="02020603050405020304" pitchFamily="18" charset="0"/>
                <a:ea typeface="Times New Roman" panose="02020603050405020304" pitchFamily="18" charset="0"/>
              </a:rPr>
              <a:t>. 32),</a:t>
            </a:r>
            <a:r>
              <a:rPr lang="hu-HU" dirty="0">
                <a:latin typeface="Times New Roman" panose="02020603050405020304" pitchFamily="18" charset="0"/>
                <a:ea typeface="Times New Roman" panose="02020603050405020304" pitchFamily="18" charset="0"/>
              </a:rPr>
              <a:t> </a:t>
            </a:r>
            <a:r>
              <a:rPr lang="hu-HU" dirty="0">
                <a:highlight>
                  <a:srgbClr val="00FFFF"/>
                </a:highlight>
                <a:latin typeface="Times New Roman" panose="02020603050405020304" pitchFamily="18" charset="0"/>
                <a:ea typeface="Times New Roman" panose="02020603050405020304" pitchFamily="18" charset="0"/>
              </a:rPr>
              <a:t>1696: </a:t>
            </a:r>
            <a:r>
              <a:rPr lang="hu-HU" i="1" dirty="0" err="1">
                <a:highlight>
                  <a:srgbClr val="00FFFF"/>
                </a:highlight>
                <a:latin typeface="Times New Roman" panose="02020603050405020304" pitchFamily="18" charset="0"/>
                <a:ea typeface="Times New Roman" panose="02020603050405020304" pitchFamily="18" charset="0"/>
              </a:rPr>
              <a:t>Jönnö</a:t>
            </a:r>
            <a:r>
              <a:rPr lang="hu-HU" dirty="0">
                <a:highlight>
                  <a:srgbClr val="00FFFF"/>
                </a:highlight>
                <a:latin typeface="Times New Roman" panose="02020603050405020304" pitchFamily="18" charset="0"/>
                <a:ea typeface="Times New Roman" panose="02020603050405020304" pitchFamily="18" charset="0"/>
              </a:rPr>
              <a:t> (</a:t>
            </a:r>
            <a:r>
              <a:rPr lang="hu-HU" dirty="0" err="1">
                <a:highlight>
                  <a:srgbClr val="00FFFF"/>
                </a:highlight>
                <a:latin typeface="Times New Roman" panose="02020603050405020304" pitchFamily="18" charset="0"/>
                <a:ea typeface="Times New Roman" panose="02020603050405020304" pitchFamily="18" charset="0"/>
              </a:rPr>
              <a:t>MTSHt</a:t>
            </a:r>
            <a:r>
              <a:rPr lang="hu-HU" dirty="0">
                <a:highlight>
                  <a:srgbClr val="00FFFF"/>
                </a:highlight>
                <a:latin typeface="Times New Roman" panose="02020603050405020304" pitchFamily="18" charset="0"/>
                <a:ea typeface="Times New Roman" panose="02020603050405020304" pitchFamily="18" charset="0"/>
              </a:rPr>
              <a:t>. 13: 72), 1543: </a:t>
            </a:r>
            <a:r>
              <a:rPr lang="hu-HU" i="1" dirty="0" err="1">
                <a:highlight>
                  <a:srgbClr val="00FFFF"/>
                </a:highlight>
                <a:latin typeface="Times New Roman" panose="02020603050405020304" pitchFamily="18" charset="0"/>
                <a:ea typeface="Times New Roman" panose="02020603050405020304" pitchFamily="18" charset="0"/>
              </a:rPr>
              <a:t>Jenyew</a:t>
            </a:r>
            <a:r>
              <a:rPr lang="hu-HU" dirty="0">
                <a:highlight>
                  <a:srgbClr val="00FFFF"/>
                </a:highlight>
                <a:latin typeface="Times New Roman" panose="02020603050405020304" pitchFamily="18" charset="0"/>
                <a:ea typeface="Times New Roman" panose="02020603050405020304" pitchFamily="18" charset="0"/>
              </a:rPr>
              <a:t> (</a:t>
            </a:r>
            <a:r>
              <a:rPr lang="hu-HU" dirty="0" err="1">
                <a:highlight>
                  <a:srgbClr val="00FFFF"/>
                </a:highlight>
                <a:latin typeface="Times New Roman" panose="02020603050405020304" pitchFamily="18" charset="0"/>
                <a:ea typeface="Times New Roman" panose="02020603050405020304" pitchFamily="18" charset="0"/>
              </a:rPr>
              <a:t>Maksay</a:t>
            </a:r>
            <a:r>
              <a:rPr lang="hu-HU" dirty="0">
                <a:highlight>
                  <a:srgbClr val="00FFFF"/>
                </a:highlight>
                <a:latin typeface="Times New Roman" panose="02020603050405020304" pitchFamily="18" charset="0"/>
                <a:ea typeface="Times New Roman" panose="02020603050405020304" pitchFamily="18" charset="0"/>
              </a:rPr>
              <a:t> 1: 320), 1535: </a:t>
            </a:r>
            <a:r>
              <a:rPr lang="hu-HU" i="1" dirty="0" err="1">
                <a:highlight>
                  <a:srgbClr val="00FFFF"/>
                </a:highlight>
                <a:latin typeface="Times New Roman" panose="02020603050405020304" pitchFamily="18" charset="0"/>
                <a:ea typeface="Times New Roman" panose="02020603050405020304" pitchFamily="18" charset="0"/>
              </a:rPr>
              <a:t>Jenev</a:t>
            </a:r>
            <a:r>
              <a:rPr lang="hu-HU" dirty="0">
                <a:highlight>
                  <a:srgbClr val="00FFFF"/>
                </a:highlight>
                <a:latin typeface="Times New Roman" panose="02020603050405020304" pitchFamily="18" charset="0"/>
                <a:ea typeface="Times New Roman" panose="02020603050405020304" pitchFamily="18" charset="0"/>
              </a:rPr>
              <a:t> (</a:t>
            </a:r>
            <a:r>
              <a:rPr lang="hu-HU" dirty="0" err="1">
                <a:highlight>
                  <a:srgbClr val="00FFFF"/>
                </a:highlight>
                <a:latin typeface="Times New Roman" panose="02020603050405020304" pitchFamily="18" charset="0"/>
                <a:ea typeface="Times New Roman" panose="02020603050405020304" pitchFamily="18" charset="0"/>
              </a:rPr>
              <a:t>MTSHt</a:t>
            </a:r>
            <a:r>
              <a:rPr lang="hu-HU" dirty="0">
                <a:highlight>
                  <a:srgbClr val="00FFFF"/>
                </a:highlight>
                <a:latin typeface="Times New Roman" panose="02020603050405020304" pitchFamily="18" charset="0"/>
                <a:ea typeface="Times New Roman" panose="02020603050405020304" pitchFamily="18" charset="0"/>
              </a:rPr>
              <a:t>. 13: 72),</a:t>
            </a:r>
            <a:r>
              <a:rPr lang="hu-HU" dirty="0">
                <a:latin typeface="Times New Roman" panose="02020603050405020304" pitchFamily="18" charset="0"/>
                <a:ea typeface="Times New Roman" panose="02020603050405020304" pitchFamily="18" charset="0"/>
              </a:rPr>
              <a:t> </a:t>
            </a:r>
            <a:r>
              <a:rPr lang="hu-HU" dirty="0">
                <a:highlight>
                  <a:srgbClr val="FF0000"/>
                </a:highlight>
                <a:latin typeface="Times New Roman" panose="02020603050405020304" pitchFamily="18" charset="0"/>
                <a:ea typeface="Times New Roman" panose="02020603050405020304" pitchFamily="18" charset="0"/>
              </a:rPr>
              <a:t>1429, 1437: </a:t>
            </a:r>
            <a:r>
              <a:rPr lang="hu-HU" i="1" dirty="0" err="1">
                <a:highlight>
                  <a:srgbClr val="FF0000"/>
                </a:highlight>
                <a:latin typeface="Times New Roman" panose="02020603050405020304" pitchFamily="18" charset="0"/>
                <a:ea typeface="Times New Roman" panose="02020603050405020304" pitchFamily="18" charset="0"/>
              </a:rPr>
              <a:t>Jenew</a:t>
            </a:r>
            <a:r>
              <a:rPr lang="hu-HU" dirty="0">
                <a:highlight>
                  <a:srgbClr val="FF0000"/>
                </a:highlight>
                <a:latin typeface="Times New Roman" panose="02020603050405020304" pitchFamily="18" charset="0"/>
                <a:ea typeface="Times New Roman" panose="02020603050405020304" pitchFamily="18" charset="0"/>
              </a:rPr>
              <a:t> (Cs. 3: 333, </a:t>
            </a:r>
            <a:r>
              <a:rPr lang="hu-HU" dirty="0" err="1">
                <a:highlight>
                  <a:srgbClr val="FF0000"/>
                </a:highlight>
                <a:latin typeface="Times New Roman" panose="02020603050405020304" pitchFamily="18" charset="0"/>
                <a:ea typeface="Times New Roman" panose="02020603050405020304" pitchFamily="18" charset="0"/>
              </a:rPr>
              <a:t>MTSHt</a:t>
            </a:r>
            <a:r>
              <a:rPr lang="hu-HU" dirty="0">
                <a:highlight>
                  <a:srgbClr val="FF0000"/>
                </a:highlight>
                <a:latin typeface="Times New Roman" panose="02020603050405020304" pitchFamily="18" charset="0"/>
                <a:ea typeface="Times New Roman" panose="02020603050405020304" pitchFamily="18" charset="0"/>
              </a:rPr>
              <a:t>. 13: 72), 1263: </a:t>
            </a:r>
            <a:r>
              <a:rPr lang="hu-HU" i="1" dirty="0" err="1">
                <a:highlight>
                  <a:srgbClr val="FF0000"/>
                </a:highlight>
                <a:latin typeface="Times New Roman" panose="02020603050405020304" pitchFamily="18" charset="0"/>
                <a:ea typeface="Times New Roman" panose="02020603050405020304" pitchFamily="18" charset="0"/>
              </a:rPr>
              <a:t>Jenev</a:t>
            </a:r>
            <a:r>
              <a:rPr lang="hu-HU" dirty="0">
                <a:highlight>
                  <a:srgbClr val="FF0000"/>
                </a:highlight>
                <a:latin typeface="Times New Roman" panose="02020603050405020304" pitchFamily="18" charset="0"/>
                <a:ea typeface="Times New Roman" panose="02020603050405020304" pitchFamily="18" charset="0"/>
              </a:rPr>
              <a:t> (</a:t>
            </a:r>
            <a:r>
              <a:rPr lang="hu-HU" dirty="0" err="1">
                <a:highlight>
                  <a:srgbClr val="FF0000"/>
                </a:highlight>
                <a:latin typeface="Times New Roman" panose="02020603050405020304" pitchFamily="18" charset="0"/>
                <a:ea typeface="Times New Roman" panose="02020603050405020304" pitchFamily="18" charset="0"/>
              </a:rPr>
              <a:t>MTSHt</a:t>
            </a:r>
            <a:r>
              <a:rPr lang="hu-HU" dirty="0">
                <a:highlight>
                  <a:srgbClr val="FF0000"/>
                </a:highlight>
                <a:latin typeface="Times New Roman" panose="02020603050405020304" pitchFamily="18" charset="0"/>
                <a:ea typeface="Times New Roman" panose="02020603050405020304" pitchFamily="18" charset="0"/>
              </a:rPr>
              <a:t>. 13: 72), 1263: </a:t>
            </a:r>
            <a:r>
              <a:rPr lang="hu-HU" i="1" dirty="0" err="1">
                <a:highlight>
                  <a:srgbClr val="FF0000"/>
                </a:highlight>
                <a:latin typeface="Times New Roman" panose="02020603050405020304" pitchFamily="18" charset="0"/>
                <a:ea typeface="Times New Roman" panose="02020603050405020304" pitchFamily="18" charset="0"/>
              </a:rPr>
              <a:t>Yenev</a:t>
            </a:r>
            <a:r>
              <a:rPr lang="hu-HU" i="1" dirty="0">
                <a:highlight>
                  <a:srgbClr val="FF0000"/>
                </a:highlight>
                <a:latin typeface="Times New Roman" panose="02020603050405020304" pitchFamily="18" charset="0"/>
                <a:ea typeface="Times New Roman" panose="02020603050405020304" pitchFamily="18" charset="0"/>
              </a:rPr>
              <a:t>,</a:t>
            </a:r>
            <a:r>
              <a:rPr lang="hu-HU" dirty="0">
                <a:highlight>
                  <a:srgbClr val="FF0000"/>
                </a:highlight>
                <a:latin typeface="Times New Roman" panose="02020603050405020304" pitchFamily="18" charset="0"/>
                <a:ea typeface="Times New Roman" panose="02020603050405020304" pitchFamily="18" charset="0"/>
              </a:rPr>
              <a:t> v. (</a:t>
            </a:r>
            <a:r>
              <a:rPr lang="hu-HU" dirty="0" err="1">
                <a:highlight>
                  <a:srgbClr val="FF0000"/>
                </a:highlight>
                <a:latin typeface="Times New Roman" panose="02020603050405020304" pitchFamily="18" charset="0"/>
                <a:ea typeface="Times New Roman" panose="02020603050405020304" pitchFamily="18" charset="0"/>
              </a:rPr>
              <a:t>Gy</a:t>
            </a:r>
            <a:r>
              <a:rPr lang="hu-HU" dirty="0">
                <a:highlight>
                  <a:srgbClr val="FF0000"/>
                </a:highlight>
                <a:latin typeface="Times New Roman" panose="02020603050405020304" pitchFamily="18" charset="0"/>
                <a:ea typeface="Times New Roman" panose="02020603050405020304" pitchFamily="18" charset="0"/>
              </a:rPr>
              <a:t>. 2: 389, </a:t>
            </a:r>
            <a:r>
              <a:rPr lang="hu-HU" dirty="0" err="1">
                <a:highlight>
                  <a:srgbClr val="FF0000"/>
                </a:highlight>
                <a:latin typeface="Times New Roman" panose="02020603050405020304" pitchFamily="18" charset="0"/>
                <a:ea typeface="Times New Roman" panose="02020603050405020304" pitchFamily="18" charset="0"/>
              </a:rPr>
              <a:t>MTSHt</a:t>
            </a:r>
            <a:r>
              <a:rPr lang="hu-HU" dirty="0">
                <a:highlight>
                  <a:srgbClr val="FF0000"/>
                </a:highlight>
                <a:latin typeface="Times New Roman" panose="02020603050405020304" pitchFamily="18" charset="0"/>
                <a:ea typeface="Times New Roman" panose="02020603050405020304" pitchFamily="18" charset="0"/>
              </a:rPr>
              <a:t>. 13: 72 [itt tévesen 1257. kelettel]), 1257: </a:t>
            </a:r>
            <a:r>
              <a:rPr lang="hu-HU" i="1" dirty="0" err="1">
                <a:highlight>
                  <a:srgbClr val="FF0000"/>
                </a:highlight>
                <a:latin typeface="Times New Roman" panose="02020603050405020304" pitchFamily="18" charset="0"/>
                <a:ea typeface="Times New Roman" panose="02020603050405020304" pitchFamily="18" charset="0"/>
              </a:rPr>
              <a:t>Ijenev</a:t>
            </a:r>
            <a:r>
              <a:rPr lang="hu-HU" i="1" dirty="0">
                <a:highlight>
                  <a:srgbClr val="FF0000"/>
                </a:highlight>
                <a:latin typeface="Times New Roman" panose="02020603050405020304" pitchFamily="18" charset="0"/>
                <a:ea typeface="Times New Roman" panose="02020603050405020304" pitchFamily="18" charset="0"/>
              </a:rPr>
              <a:t> </a:t>
            </a:r>
            <a:r>
              <a:rPr lang="hu-HU" dirty="0">
                <a:highlight>
                  <a:srgbClr val="FF0000"/>
                </a:highlight>
                <a:latin typeface="Times New Roman" panose="02020603050405020304" pitchFamily="18" charset="0"/>
                <a:ea typeface="Times New Roman" panose="02020603050405020304" pitchFamily="18" charset="0"/>
              </a:rPr>
              <a:t>(</a:t>
            </a:r>
            <a:r>
              <a:rPr lang="hu-HU" dirty="0" err="1">
                <a:highlight>
                  <a:srgbClr val="FF0000"/>
                </a:highlight>
                <a:latin typeface="Times New Roman" panose="02020603050405020304" pitchFamily="18" charset="0"/>
                <a:ea typeface="Times New Roman" panose="02020603050405020304" pitchFamily="18" charset="0"/>
              </a:rPr>
              <a:t>MTSHt</a:t>
            </a:r>
            <a:r>
              <a:rPr lang="hu-HU" dirty="0">
                <a:highlight>
                  <a:srgbClr val="FF0000"/>
                </a:highlight>
                <a:latin typeface="Times New Roman" panose="02020603050405020304" pitchFamily="18" charset="0"/>
                <a:ea typeface="Times New Roman" panose="02020603050405020304" pitchFamily="18" charset="0"/>
              </a:rPr>
              <a:t>. 13: 72), 1257: </a:t>
            </a:r>
            <a:r>
              <a:rPr lang="hu-HU" i="1" dirty="0" err="1">
                <a:highlight>
                  <a:srgbClr val="FF0000"/>
                </a:highlight>
                <a:latin typeface="Times New Roman" panose="02020603050405020304" pitchFamily="18" charset="0"/>
                <a:ea typeface="Times New Roman" panose="02020603050405020304" pitchFamily="18" charset="0"/>
              </a:rPr>
              <a:t>Jyeneu</a:t>
            </a:r>
            <a:r>
              <a:rPr lang="hu-HU" i="1" dirty="0">
                <a:highlight>
                  <a:srgbClr val="FF0000"/>
                </a:highlight>
                <a:latin typeface="Times New Roman" panose="02020603050405020304" pitchFamily="18" charset="0"/>
                <a:ea typeface="Times New Roman" panose="02020603050405020304" pitchFamily="18" charset="0"/>
              </a:rPr>
              <a:t>,</a:t>
            </a:r>
            <a:r>
              <a:rPr lang="hu-HU" dirty="0">
                <a:highlight>
                  <a:srgbClr val="FF0000"/>
                </a:highlight>
                <a:latin typeface="Times New Roman" panose="02020603050405020304" pitchFamily="18" charset="0"/>
                <a:ea typeface="Times New Roman" panose="02020603050405020304" pitchFamily="18" charset="0"/>
              </a:rPr>
              <a:t> t., v. (</a:t>
            </a:r>
            <a:r>
              <a:rPr lang="hu-HU" dirty="0" err="1">
                <a:highlight>
                  <a:srgbClr val="FF0000"/>
                </a:highlight>
                <a:latin typeface="Times New Roman" panose="02020603050405020304" pitchFamily="18" charset="0"/>
                <a:ea typeface="Times New Roman" panose="02020603050405020304" pitchFamily="18" charset="0"/>
              </a:rPr>
              <a:t>Gy</a:t>
            </a:r>
            <a:r>
              <a:rPr lang="hu-HU" dirty="0">
                <a:highlight>
                  <a:srgbClr val="FF0000"/>
                </a:highlight>
                <a:latin typeface="Times New Roman" panose="02020603050405020304" pitchFamily="18" charset="0"/>
                <a:ea typeface="Times New Roman" panose="02020603050405020304" pitchFamily="18" charset="0"/>
              </a:rPr>
              <a:t>. 2: 389, </a:t>
            </a:r>
            <a:r>
              <a:rPr lang="hu-HU" dirty="0" err="1">
                <a:highlight>
                  <a:srgbClr val="FF0000"/>
                </a:highlight>
                <a:latin typeface="Times New Roman" panose="02020603050405020304" pitchFamily="18" charset="0"/>
                <a:ea typeface="Times New Roman" panose="02020603050405020304" pitchFamily="18" charset="0"/>
              </a:rPr>
              <a:t>MTSHt</a:t>
            </a:r>
            <a:r>
              <a:rPr lang="hu-HU" dirty="0">
                <a:highlight>
                  <a:srgbClr val="FF0000"/>
                </a:highlight>
                <a:latin typeface="Times New Roman" panose="02020603050405020304" pitchFamily="18" charset="0"/>
                <a:ea typeface="Times New Roman" panose="02020603050405020304" pitchFamily="18" charset="0"/>
              </a:rPr>
              <a:t>. 13: 72).</a:t>
            </a:r>
            <a:r>
              <a:rPr lang="hu-HU"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294161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69554" y="2535448"/>
            <a:ext cx="10515600" cy="1325563"/>
          </a:xfrm>
        </p:spPr>
        <p:txBody>
          <a:bodyPr/>
          <a:lstStyle/>
          <a:p>
            <a:pPr algn="ctr"/>
            <a:r>
              <a:rPr lang="hu-HU" b="1" dirty="0">
                <a:latin typeface="Times New Roman" panose="02020603050405020304" pitchFamily="18" charset="0"/>
                <a:cs typeface="Times New Roman" panose="02020603050405020304" pitchFamily="18" charset="0"/>
              </a:rPr>
              <a:t>Köszönöm a figyelmet!</a:t>
            </a:r>
            <a:br>
              <a:rPr lang="hu-HU" dirty="0"/>
            </a:br>
            <a:endParaRPr lang="hu-HU" dirty="0"/>
          </a:p>
        </p:txBody>
      </p:sp>
    </p:spTree>
    <p:extLst>
      <p:ext uri="{BB962C8B-B14F-4D97-AF65-F5344CB8AC3E}">
        <p14:creationId xmlns:p14="http://schemas.microsoft.com/office/powerpoint/2010/main" val="70077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Források</a:t>
            </a:r>
          </a:p>
        </p:txBody>
      </p:sp>
      <p:sp>
        <p:nvSpPr>
          <p:cNvPr id="3" name="Tartalom helye 2"/>
          <p:cNvSpPr>
            <a:spLocks noGrp="1"/>
          </p:cNvSpPr>
          <p:nvPr>
            <p:ph idx="1"/>
          </p:nvPr>
        </p:nvSpPr>
        <p:spPr>
          <a:xfrm>
            <a:off x="838200" y="2101047"/>
            <a:ext cx="10515600" cy="4351338"/>
          </a:xfrm>
        </p:spPr>
        <p:txBody>
          <a:bodyPr>
            <a:normAutofit/>
          </a:bodyPr>
          <a:lstStyle/>
          <a:p>
            <a:pPr marL="514350" indent="-514350">
              <a:lnSpc>
                <a:spcPct val="150000"/>
              </a:lnSpc>
              <a:buAutoNum type="arabicPeriod"/>
            </a:pPr>
            <a:r>
              <a:rPr lang="hu-HU" b="1" dirty="0">
                <a:latin typeface="Times New Roman" panose="02020603050405020304" pitchFamily="18" charset="0"/>
                <a:cs typeface="Times New Roman" panose="02020603050405020304" pitchFamily="18" charset="0"/>
              </a:rPr>
              <a:t>Ómagyar kor</a:t>
            </a:r>
          </a:p>
          <a:p>
            <a:pPr marL="514350" indent="-514350">
              <a:lnSpc>
                <a:spcPct val="150000"/>
              </a:lnSpc>
              <a:buAutoNum type="arabicPeriod"/>
            </a:pPr>
            <a:r>
              <a:rPr lang="hu-HU" b="1" dirty="0">
                <a:latin typeface="Times New Roman" panose="02020603050405020304" pitchFamily="18" charset="0"/>
                <a:cs typeface="Times New Roman" panose="02020603050405020304" pitchFamily="18" charset="0"/>
              </a:rPr>
              <a:t>Középmagyar kor</a:t>
            </a:r>
          </a:p>
          <a:p>
            <a:pPr marL="514350" indent="-514350">
              <a:lnSpc>
                <a:spcPct val="150000"/>
              </a:lnSpc>
              <a:buAutoNum type="arabicPeriod"/>
            </a:pPr>
            <a:r>
              <a:rPr lang="hu-HU" b="1" dirty="0">
                <a:latin typeface="Times New Roman" panose="02020603050405020304" pitchFamily="18" charset="0"/>
                <a:cs typeface="Times New Roman" panose="02020603050405020304" pitchFamily="18" charset="0"/>
              </a:rPr>
              <a:t>Újmagyar kor</a:t>
            </a:r>
          </a:p>
        </p:txBody>
      </p:sp>
    </p:spTree>
    <p:extLst>
      <p:ext uri="{BB962C8B-B14F-4D97-AF65-F5344CB8AC3E}">
        <p14:creationId xmlns:p14="http://schemas.microsoft.com/office/powerpoint/2010/main" val="8726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 1. Ómagyar kor </a:t>
            </a:r>
            <a:endParaRPr lang="hu-HU"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915318" y="2222232"/>
            <a:ext cx="10515600" cy="4351338"/>
          </a:xfrm>
        </p:spPr>
        <p:txBody>
          <a:bodyPr/>
          <a:lstStyle/>
          <a:p>
            <a:pPr marL="0" indent="0">
              <a:lnSpc>
                <a:spcPct val="150000"/>
              </a:lnSpc>
              <a:buNone/>
            </a:pPr>
            <a:r>
              <a:rPr lang="hu-HU" b="1" dirty="0">
                <a:latin typeface="Times New Roman" panose="02020603050405020304" pitchFamily="18" charset="0"/>
                <a:cs typeface="Times New Roman" panose="02020603050405020304" pitchFamily="18" charset="0"/>
              </a:rPr>
              <a:t>1.1. Történeti földrajzok és helynévszótárak</a:t>
            </a:r>
          </a:p>
          <a:p>
            <a:pPr marL="0" indent="0">
              <a:lnSpc>
                <a:spcPct val="150000"/>
              </a:lnSpc>
              <a:buNone/>
            </a:pPr>
            <a:r>
              <a:rPr lang="hu-HU" b="1" dirty="0">
                <a:latin typeface="Times New Roman" panose="02020603050405020304" pitchFamily="18" charset="0"/>
                <a:cs typeface="Times New Roman" panose="02020603050405020304" pitchFamily="18" charset="0"/>
              </a:rPr>
              <a:t>2.2. Megyei monográfiák</a:t>
            </a:r>
            <a:endParaRPr lang="hu-HU" dirty="0">
              <a:latin typeface="Times New Roman" panose="02020603050405020304" pitchFamily="18" charset="0"/>
              <a:cs typeface="Times New Roman" panose="02020603050405020304" pitchFamily="18" charset="0"/>
            </a:endParaRPr>
          </a:p>
          <a:p>
            <a:pPr marL="0" indent="0">
              <a:lnSpc>
                <a:spcPct val="150000"/>
              </a:lnSpc>
              <a:buNone/>
            </a:pPr>
            <a:r>
              <a:rPr lang="hu-HU" b="1" dirty="0">
                <a:latin typeface="Times New Roman" panose="02020603050405020304" pitchFamily="18" charset="0"/>
                <a:cs typeface="Times New Roman" panose="02020603050405020304" pitchFamily="18" charset="0"/>
              </a:rPr>
              <a:t>2.3. Történeti helységnévtárak</a:t>
            </a:r>
          </a:p>
          <a:p>
            <a:pPr marL="0" indent="0">
              <a:lnSpc>
                <a:spcPct val="150000"/>
              </a:lnSpc>
              <a:buNone/>
            </a:pPr>
            <a:r>
              <a:rPr lang="hu-HU" b="1" dirty="0">
                <a:latin typeface="Times New Roman" panose="02020603050405020304" pitchFamily="18" charset="0"/>
                <a:cs typeface="Times New Roman" panose="02020603050405020304" pitchFamily="18" charset="0"/>
              </a:rPr>
              <a:t>2.4. Egyéb speciális munkák </a:t>
            </a:r>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933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b="1" dirty="0">
                <a:latin typeface="Times New Roman" panose="02020603050405020304" pitchFamily="18" charset="0"/>
                <a:cs typeface="Times New Roman" panose="02020603050405020304" pitchFamily="18" charset="0"/>
              </a:rPr>
              <a:t>1.1. Történeti földrajzok és helynévszótárak</a:t>
            </a:r>
            <a:endParaRPr lang="hu-HU" sz="3200" dirty="0"/>
          </a:p>
        </p:txBody>
      </p:sp>
      <p:pic>
        <p:nvPicPr>
          <p:cNvPr id="4" name="Kép 3" descr="C:\Dokumentumok\Ugocsa anyaga\Településnevek adatolása_Kolozsvár\képek\20231002_100821.jpg"/>
          <p:cNvPicPr/>
          <p:nvPr/>
        </p:nvPicPr>
        <p:blipFill rotWithShape="1">
          <a:blip r:embed="rId2" cstate="print">
            <a:extLst>
              <a:ext uri="{28A0092B-C50C-407E-A947-70E740481C1C}">
                <a14:useLocalDpi xmlns:a14="http://schemas.microsoft.com/office/drawing/2010/main" val="0"/>
              </a:ext>
            </a:extLst>
          </a:blip>
          <a:srcRect t="2625"/>
          <a:stretch/>
        </p:blipFill>
        <p:spPr bwMode="auto">
          <a:xfrm>
            <a:off x="838200" y="1690688"/>
            <a:ext cx="4813453" cy="2903346"/>
          </a:xfrm>
          <a:prstGeom prst="rect">
            <a:avLst/>
          </a:prstGeom>
          <a:noFill/>
          <a:ln>
            <a:noFill/>
          </a:ln>
          <a:extLst>
            <a:ext uri="{53640926-AAD7-44D8-BBD7-CCE9431645EC}">
              <a14:shadowObscured xmlns:a14="http://schemas.microsoft.com/office/drawing/2010/main"/>
            </a:ext>
          </a:extLst>
        </p:spPr>
      </p:pic>
      <p:sp>
        <p:nvSpPr>
          <p:cNvPr id="6" name="Téglalap 5"/>
          <p:cNvSpPr/>
          <p:nvPr/>
        </p:nvSpPr>
        <p:spPr>
          <a:xfrm>
            <a:off x="420259" y="5065932"/>
            <a:ext cx="4934171"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5.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Vár(i), Bereg megye</a:t>
            </a:r>
            <a:r>
              <a:rPr lang="hu-HU" dirty="0">
                <a:latin typeface="Times New Roman" panose="02020603050405020304" pitchFamily="18" charset="0"/>
                <a:ea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rPr>
              <a:t>Gy</a:t>
            </a:r>
            <a:r>
              <a:rPr lang="hu-HU" dirty="0">
                <a:latin typeface="Times New Roman" panose="02020603050405020304" pitchFamily="18" charset="0"/>
                <a:ea typeface="Times New Roman" panose="02020603050405020304" pitchFamily="18" charset="0"/>
              </a:rPr>
              <a:t>. 1: 550)</a:t>
            </a:r>
          </a:p>
        </p:txBody>
      </p:sp>
      <p:sp>
        <p:nvSpPr>
          <p:cNvPr id="7" name="Téglalap 6"/>
          <p:cNvSpPr/>
          <p:nvPr/>
        </p:nvSpPr>
        <p:spPr>
          <a:xfrm>
            <a:off x="6546514" y="5065932"/>
            <a:ext cx="4763228" cy="259045"/>
          </a:xfrm>
          <a:prstGeom prst="rect">
            <a:avLst/>
          </a:prstGeom>
        </p:spPr>
        <p:txBody>
          <a:bodyPr wrap="none">
            <a:spAutoFit/>
          </a:bodyPr>
          <a:lstStyle/>
          <a:p>
            <a:pPr indent="180340" algn="ctr" hangingPunct="0">
              <a:lnSpc>
                <a:spcPts val="1320"/>
              </a:lnSpc>
              <a:spcBef>
                <a:spcPts val="300"/>
              </a:spcBef>
              <a:spcAft>
                <a:spcPts val="0"/>
              </a:spcAft>
            </a:pPr>
            <a:r>
              <a:rPr lang="hu-HU" b="1" dirty="0">
                <a:latin typeface="Times New Roman" panose="02020603050405020304" pitchFamily="18" charset="0"/>
                <a:ea typeface="Times New Roman" panose="02020603050405020304" pitchFamily="18" charset="0"/>
              </a:rPr>
              <a:t>6. ábra.</a:t>
            </a:r>
            <a:r>
              <a:rPr lang="hu-HU" dirty="0">
                <a:latin typeface="Times New Roman" panose="02020603050405020304" pitchFamily="18" charset="0"/>
                <a:ea typeface="Times New Roman" panose="02020603050405020304" pitchFamily="18" charset="0"/>
              </a:rPr>
              <a:t> </a:t>
            </a:r>
            <a:r>
              <a:rPr lang="hu-HU" i="1" dirty="0">
                <a:latin typeface="Times New Roman" panose="02020603050405020304" pitchFamily="18" charset="0"/>
                <a:ea typeface="Times New Roman" panose="02020603050405020304" pitchFamily="18" charset="0"/>
              </a:rPr>
              <a:t>Jenő, </a:t>
            </a:r>
            <a:r>
              <a:rPr lang="hu-HU" i="1" dirty="0">
                <a:latin typeface="Times New Roman" panose="02020603050405020304" pitchFamily="18" charset="0"/>
                <a:ea typeface="Times New Roman" panose="02020603050405020304" pitchFamily="18" charset="0"/>
                <a:cs typeface="Times New Roman" panose="02020603050405020304" pitchFamily="18" charset="0"/>
              </a:rPr>
              <a:t>Fejér megye</a:t>
            </a:r>
            <a:r>
              <a:rPr lang="hu-HU" dirty="0">
                <a:latin typeface="Times New Roman" panose="02020603050405020304" pitchFamily="18" charset="0"/>
                <a:ea typeface="Times New Roman" panose="02020603050405020304" pitchFamily="18" charset="0"/>
                <a:cs typeface="Times New Roman" panose="02020603050405020304" pitchFamily="18" charset="0"/>
              </a:rPr>
              <a:t> (Forrás: </a:t>
            </a:r>
            <a:r>
              <a:rPr lang="hu-HU" dirty="0" err="1">
                <a:latin typeface="Times New Roman" panose="02020603050405020304" pitchFamily="18" charset="0"/>
                <a:ea typeface="Times New Roman" panose="02020603050405020304" pitchFamily="18" charset="0"/>
                <a:cs typeface="Times New Roman" panose="02020603050405020304" pitchFamily="18" charset="0"/>
              </a:rPr>
              <a:t>Gy</a:t>
            </a:r>
            <a:r>
              <a:rPr lang="hu-HU" dirty="0">
                <a:latin typeface="Times New Roman" panose="02020603050405020304" pitchFamily="18" charset="0"/>
                <a:ea typeface="Times New Roman" panose="02020603050405020304" pitchFamily="18" charset="0"/>
                <a:cs typeface="Times New Roman" panose="02020603050405020304" pitchFamily="18" charset="0"/>
              </a:rPr>
              <a:t>. 2: </a:t>
            </a:r>
            <a:r>
              <a:rPr lang="hu-HU" dirty="0">
                <a:latin typeface="Times New Roman" panose="02020603050405020304" pitchFamily="18" charset="0"/>
                <a:cs typeface="Times New Roman" panose="02020603050405020304" pitchFamily="18" charset="0"/>
              </a:rPr>
              <a:t>389</a:t>
            </a:r>
            <a:r>
              <a:rPr lang="hu-HU" dirty="0">
                <a:latin typeface="Times New Roman" panose="02020603050405020304" pitchFamily="18" charset="0"/>
                <a:ea typeface="Times New Roman" panose="02020603050405020304" pitchFamily="18" charset="0"/>
              </a:rPr>
              <a:t>)</a:t>
            </a:r>
          </a:p>
        </p:txBody>
      </p:sp>
      <p:pic>
        <p:nvPicPr>
          <p:cNvPr id="8" name="Kép 7"/>
          <p:cNvPicPr/>
          <p:nvPr/>
        </p:nvPicPr>
        <p:blipFill rotWithShape="1">
          <a:blip r:embed="rId3">
            <a:extLst>
              <a:ext uri="{28A0092B-C50C-407E-A947-70E740481C1C}">
                <a14:useLocalDpi xmlns:a14="http://schemas.microsoft.com/office/drawing/2010/main" val="0"/>
              </a:ext>
            </a:extLst>
          </a:blip>
          <a:srcRect b="2352"/>
          <a:stretch/>
        </p:blipFill>
        <p:spPr bwMode="auto">
          <a:xfrm>
            <a:off x="6453263" y="1690688"/>
            <a:ext cx="4900537" cy="29033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301937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5579</Words>
  <Application>Microsoft Office PowerPoint</Application>
  <PresentationFormat>Szélesvásznú</PresentationFormat>
  <Paragraphs>175</Paragraphs>
  <Slides>61</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61</vt:i4>
      </vt:variant>
    </vt:vector>
  </HeadingPairs>
  <TitlesOfParts>
    <vt:vector size="69" baseType="lpstr">
      <vt:lpstr>Arial</vt:lpstr>
      <vt:lpstr>Calibri</vt:lpstr>
      <vt:lpstr>Calibri Light</vt:lpstr>
      <vt:lpstr>Times</vt:lpstr>
      <vt:lpstr>Times New 3Diacritical</vt:lpstr>
      <vt:lpstr>Times New 5Diacritical</vt:lpstr>
      <vt:lpstr>Times New Roman</vt:lpstr>
      <vt:lpstr>Office-téma</vt:lpstr>
      <vt:lpstr>Településnevek adatolásának kérdései </vt:lpstr>
      <vt:lpstr>1. ábra. Szőlős (Forrás: EKFT.) </vt:lpstr>
      <vt:lpstr>PowerPoint-bemutató</vt:lpstr>
      <vt:lpstr>2. ábra. Batár (Forrás: EKFT.)</vt:lpstr>
      <vt:lpstr>PowerPoint-bemutató</vt:lpstr>
      <vt:lpstr>PowerPoint-bemutató</vt:lpstr>
      <vt:lpstr>Források</vt:lpstr>
      <vt:lpstr> 1. Ómagyar kor </vt:lpstr>
      <vt:lpstr>1.1. Történeti földrajzok és helynévszótárak</vt:lpstr>
      <vt:lpstr>1.1. Történeti földrajzok és helynévszótárak</vt:lpstr>
      <vt:lpstr>1.1. Történeti földrajzok és helynévszótárak</vt:lpstr>
      <vt:lpstr>1.1. Történeti földrajzok és helynévszótárak</vt:lpstr>
      <vt:lpstr>1.2. Megyei monográfiák</vt:lpstr>
      <vt:lpstr>1.2. Megyei monográfiák</vt:lpstr>
      <vt:lpstr>1.2. Megyei monográfiák</vt:lpstr>
      <vt:lpstr>1.2. Megyei monográfiák</vt:lpstr>
      <vt:lpstr>1.2. Megyei monográfiák</vt:lpstr>
      <vt:lpstr>1.3. Történeti helységnévtárak</vt:lpstr>
      <vt:lpstr>1.4. Egyéb speciális munkák </vt:lpstr>
      <vt:lpstr>2. Középmagyar kor </vt:lpstr>
      <vt:lpstr>2.1. Térképek </vt:lpstr>
      <vt:lpstr>2.1. Térképek</vt:lpstr>
      <vt:lpstr>2.1. Térképek</vt:lpstr>
      <vt:lpstr>2.1. Térképek</vt:lpstr>
      <vt:lpstr>2.1. Térképek</vt:lpstr>
      <vt:lpstr>2.1. Térképek</vt:lpstr>
      <vt:lpstr>2.2. Adóösszeírások és országleírások</vt:lpstr>
      <vt:lpstr>2.2. Adóösszeírások és országleírások</vt:lpstr>
      <vt:lpstr>2.2. Adóösszeírások és országleírások</vt:lpstr>
      <vt:lpstr>3. Újmagyar kor</vt:lpstr>
      <vt:lpstr>3.1. Térképek</vt:lpstr>
      <vt:lpstr>3.1. Térképek</vt:lpstr>
      <vt:lpstr>3.1. Térképek</vt:lpstr>
      <vt:lpstr>3.1. Térképek</vt:lpstr>
      <vt:lpstr>3.1. Térképek</vt:lpstr>
      <vt:lpstr>3.1. Térképek</vt:lpstr>
      <vt:lpstr>3.1. Térképek</vt:lpstr>
      <vt:lpstr>3.1. Térképek</vt:lpstr>
      <vt:lpstr>3.1. Térképek</vt:lpstr>
      <vt:lpstr>3.1. Térképek</vt:lpstr>
      <vt:lpstr>3.1. Térképek</vt:lpstr>
      <vt:lpstr>3.1. Térképek</vt:lpstr>
      <vt:lpstr>3.1. Térképek</vt:lpstr>
      <vt:lpstr>3.1. Térképek</vt:lpstr>
      <vt:lpstr>3.2. Helységnévtárak</vt:lpstr>
      <vt:lpstr>3.2. Helységnévtárak</vt:lpstr>
      <vt:lpstr>3.2. Helységnévtárak</vt:lpstr>
      <vt:lpstr>3.2. Helységnévtárak</vt:lpstr>
      <vt:lpstr>3.2. Helységnévtárak</vt:lpstr>
      <vt:lpstr>3.2. Helységnévtárak</vt:lpstr>
      <vt:lpstr>3.2. Helységnévtárak</vt:lpstr>
      <vt:lpstr>3.3. Országleírások </vt:lpstr>
      <vt:lpstr>3.3. Országleírások </vt:lpstr>
      <vt:lpstr>3.3. Országleírások </vt:lpstr>
      <vt:lpstr>3.4. Egyéb munkák</vt:lpstr>
      <vt:lpstr>3.4. Egyéb munkák</vt:lpstr>
      <vt:lpstr>3.4. Egyéb munkák</vt:lpstr>
      <vt:lpstr>3.4. Egyéb munkák</vt:lpstr>
      <vt:lpstr>3.4. Egyéb munkák</vt:lpstr>
      <vt:lpstr>4. Összegzés</vt:lpstr>
      <vt:lpstr>Köszönöm a figyelmet!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Településnevek adatolásának kérdései</dc:title>
  <dc:creator>zk</dc:creator>
  <cp:lastModifiedBy>Dr. Tóth Valéria</cp:lastModifiedBy>
  <cp:revision>196</cp:revision>
  <dcterms:created xsi:type="dcterms:W3CDTF">2023-10-10T17:13:01Z</dcterms:created>
  <dcterms:modified xsi:type="dcterms:W3CDTF">2023-10-16T05:16:16Z</dcterms:modified>
</cp:coreProperties>
</file>