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1" r:id="rId17"/>
    <p:sldId id="272" r:id="rId18"/>
    <p:sldId id="275" r:id="rId19"/>
    <p:sldId id="264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2C16C-7761-44DF-B243-70D7B38CE080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4F866-710C-406D-B36E-5B6A0E597B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10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6461-11AF-4763-88C2-DC59D3666530}" type="datetime1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109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D699-AD1D-4AEC-BA23-3B1BCC936AEB}" type="datetime1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397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154E-A025-46B5-9862-B20A3C371365}" type="datetime1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994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AC99-7E25-40CF-9574-C9BB551ED8DC}" type="datetime1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519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E85FC-6433-4C48-B41E-B6A1198CDDAE}" type="datetime1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546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72C7-A2E6-4B10-A576-0B90A023882E}" type="datetime1">
              <a:rPr lang="hu-HU" smtClean="0"/>
              <a:t>2023. 10. 17.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23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719C2-26D1-47F8-8AA9-9DE0AED4C201}" type="datetime1">
              <a:rPr lang="hu-HU" smtClean="0"/>
              <a:t>2023. 10. 17.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093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D35AF-E1C7-4F72-A02B-585DF9B79D57}" type="datetime1">
              <a:rPr lang="hu-HU" smtClean="0"/>
              <a:t>2023. 10. 17.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543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5A45-397F-4BEE-90DA-B998AF79B7E3}" type="datetime1">
              <a:rPr lang="hu-HU" smtClean="0"/>
              <a:t>2023. 10. 17.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291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8F49-DDAA-4AA6-8C01-B8DC103FD7F9}" type="datetime1">
              <a:rPr lang="hu-HU" smtClean="0"/>
              <a:t>2023. 10. 17.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599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DF87-41BB-4FC0-BDED-9CB3EF8C0FE7}" type="datetime1">
              <a:rPr lang="hu-HU" smtClean="0"/>
              <a:t>2023. 10. 17.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190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FEF46-BCC3-4466-A689-0252E1B1E0A0}" type="datetime1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1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EBF43-559D-4660-98C8-A2AA85E50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580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Helynévgyűjtési tapasztalatok és eredmények Fejér megyéből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463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Jelentésszűkülés?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</a:rPr>
              <a:t>Arany János utca</a:t>
            </a:r>
            <a:r>
              <a:rPr lang="hu-HU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2023: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</a:rPr>
              <a:t>Arany János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ucca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</a:rPr>
              <a:t> ~ Arany János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ut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 2001: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</a:rPr>
              <a:t>Arany János u[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tca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</a:rPr>
              <a:t>]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Atlasz),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 1974: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</a:rPr>
              <a:t>Arany János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ut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(kéziratos), 1968: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</a:rPr>
              <a:t>Arany János utca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hu-H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FMHír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1968. 10. 22: 5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). ―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Sárszentmihály belterületén a Szőlőhegy közepén, annak majdnem teljes hosszában nyugat–délnyugat irányban futó utca. Vö. Hegyalja utca.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Arany János utca</a:t>
            </a:r>
            <a:r>
              <a:rPr lang="hu-HU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lásd </a:t>
            </a:r>
            <a: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Hegyalja utca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Arany János utca</a:t>
            </a:r>
            <a:r>
              <a:rPr lang="hu-HU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lásd </a:t>
            </a:r>
            <a: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Vörösmarty utca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10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12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0096" y="0"/>
            <a:ext cx="10515600" cy="829559"/>
          </a:xfrm>
        </p:spPr>
        <p:txBody>
          <a:bodyPr/>
          <a:lstStyle/>
          <a:p>
            <a:r>
              <a:rPr lang="hu-HU" dirty="0"/>
              <a:t>Becézett személynévből alakult nevek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25864" y="662781"/>
            <a:ext cx="5465832" cy="5288437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Sárpentele: Marietta &gt; Mária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gr. </a:t>
            </a:r>
            <a:r>
              <a:rPr lang="hu-H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Hoyos</a:t>
            </a:r>
            <a:r>
              <a:rPr 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Marietta v. Széchényi Márta Mária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Mária-szőlő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2023: </a:t>
            </a:r>
            <a:r>
              <a:rPr lang="hu-HU" sz="1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Mária-</a:t>
            </a:r>
            <a:r>
              <a:rPr lang="hu-HU" sz="1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szöllő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~ </a:t>
            </a:r>
            <a:r>
              <a:rPr lang="hu-HU" sz="1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Mária-</a:t>
            </a:r>
            <a:r>
              <a:rPr lang="hu-HU" sz="1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szöllős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1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~ Mária-hegyi </a:t>
            </a:r>
            <a:r>
              <a:rPr lang="hu-HU" sz="1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szöllő</a:t>
            </a:r>
            <a:r>
              <a:rPr lang="hu-HU" sz="1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1930-60: </a:t>
            </a:r>
            <a:r>
              <a:rPr lang="hu-HU" sz="1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Máriahegyi </a:t>
            </a:r>
            <a:r>
              <a:rPr lang="hu-HU" sz="1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szöllő</a:t>
            </a:r>
            <a:r>
              <a:rPr lang="hu-HU" sz="1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hu-HU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Kovács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hu-HU" sz="1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― Sárszentmihály külterületén, a mai </a:t>
            </a:r>
            <a:r>
              <a:rPr lang="hu-HU" sz="1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pentelei</a:t>
            </a:r>
            <a:r>
              <a:rPr lang="hu-HU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 erdő területén egykor meglévő szőlő. A Borka-kertészeten túl ment egy gyalogút Székesfehérvár felé, utána volt egy fenyves erdőrész, ezen túl következett a szőlő. Ez képezte a határ Székesfehérvárral. T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alán Széchényi Viktor édesanyjának, gr. </a:t>
            </a:r>
            <a:r>
              <a:rPr lang="hu-HU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Hoyos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Marietta keresztnevének becézett változata rejlik a névben. Valahol a mai </a:t>
            </a:r>
            <a:r>
              <a:rPr lang="hu-HU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pentelei</a:t>
            </a:r>
            <a:r>
              <a:rPr lang="hu-H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erdő területén Székesfehérvár felé keresendő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hu-HU" sz="1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2758" y="2624980"/>
            <a:ext cx="5949242" cy="2752627"/>
          </a:xfrm>
          <a:prstGeom prst="rect">
            <a:avLst/>
          </a:prstGeom>
        </p:spPr>
      </p:pic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11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48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Középút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Középút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2023: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Középut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Közép-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dülő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1986: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Középső-dűlő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(kéziratos)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― Sárszentmihály külterületén, 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sárpentelei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temető melletti Nagy dűlőn keresztül az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Úrhidai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útra vezető gyalogút. A mai Varga-kúti dűlőt átszelő földúttal majdnem szemben futott bele az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Úrhidai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útba. Ma már nincs meg, mert egybeszántják a táblákat.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7043" y="365125"/>
            <a:ext cx="5297864" cy="6276192"/>
          </a:xfrm>
          <a:prstGeom prst="rect">
            <a:avLst/>
          </a:prstGeo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12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1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970988" cy="1325563"/>
          </a:xfrm>
        </p:spPr>
        <p:txBody>
          <a:bodyPr/>
          <a:lstStyle/>
          <a:p>
            <a:r>
              <a:rPr lang="hu-HU" dirty="0"/>
              <a:t>Négyfa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2548" y="2960016"/>
            <a:ext cx="7258639" cy="423263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1700" b="1" dirty="0">
                <a:latin typeface="Times New Roman" panose="02020603050405020304" pitchFamily="18" charset="0"/>
                <a:ea typeface="Calibri" panose="020F0502020204030204" pitchFamily="34" charset="0"/>
              </a:rPr>
              <a:t>Négyfa</a:t>
            </a:r>
            <a:r>
              <a:rPr lang="hu-HU" sz="1700" dirty="0">
                <a:latin typeface="Times New Roman" panose="02020603050405020304" pitchFamily="18" charset="0"/>
                <a:ea typeface="Calibri" panose="020F0502020204030204" pitchFamily="34" charset="0"/>
              </a:rPr>
              <a:t> 2023: </a:t>
            </a:r>
            <a:r>
              <a:rPr lang="hu-HU" sz="1700" i="1" dirty="0">
                <a:latin typeface="Times New Roman" panose="02020603050405020304" pitchFamily="18" charset="0"/>
                <a:ea typeface="Calibri" panose="020F0502020204030204" pitchFamily="34" charset="0"/>
              </a:rPr>
              <a:t>Négyfa,</a:t>
            </a:r>
            <a:r>
              <a:rPr lang="hu-HU" sz="1700" dirty="0">
                <a:latin typeface="Times New Roman" panose="02020603050405020304" pitchFamily="18" charset="0"/>
                <a:ea typeface="Calibri" panose="020F0502020204030204" pitchFamily="34" charset="0"/>
              </a:rPr>
              <a:t> 1930-60: </a:t>
            </a:r>
            <a:r>
              <a:rPr lang="hu-HU" sz="1700" i="1" dirty="0">
                <a:latin typeface="Times New Roman" panose="02020603050405020304" pitchFamily="18" charset="0"/>
                <a:ea typeface="Calibri" panose="020F0502020204030204" pitchFamily="34" charset="0"/>
              </a:rPr>
              <a:t>Négyes nyárfa</a:t>
            </a:r>
            <a:r>
              <a:rPr lang="hu-HU" sz="1700" dirty="0">
                <a:latin typeface="Times New Roman" panose="02020603050405020304" pitchFamily="18" charset="0"/>
                <a:ea typeface="Calibri" panose="020F0502020204030204" pitchFamily="34" charset="0"/>
              </a:rPr>
              <a:t> ~ </a:t>
            </a:r>
            <a:r>
              <a:rPr lang="hu-HU" sz="1700" i="1" dirty="0">
                <a:latin typeface="Times New Roman" panose="02020603050405020304" pitchFamily="18" charset="0"/>
                <a:ea typeface="Calibri" panose="020F0502020204030204" pitchFamily="34" charset="0"/>
              </a:rPr>
              <a:t>Négyfai rész </a:t>
            </a:r>
            <a:r>
              <a:rPr lang="hu-HU" sz="1700" dirty="0">
                <a:latin typeface="Times New Roman" panose="02020603050405020304" pitchFamily="18" charset="0"/>
                <a:ea typeface="Calibri" panose="020F0502020204030204" pitchFamily="34" charset="0"/>
              </a:rPr>
              <a:t>(Kovács). ― </a:t>
            </a:r>
            <a:r>
              <a:rPr lang="hu-HU" sz="1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Sárszentmihály külterületén, a </a:t>
            </a:r>
            <a:r>
              <a:rPr lang="hu-HU" sz="1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pentelei</a:t>
            </a:r>
            <a:r>
              <a:rPr lang="hu-HU" sz="1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erdőben húzódó facsoport Tilos út mellett. A közelben volt az Erdészház, előtte ment el és a Nagy-szőlő végét érte az út, amely a székesfehérvári Maroshegyre ment ki. Egy kis sütögető hely volt kialakítva, l. Nádfedeles. Kovács László egykori uradalmi intéző szerint a Paradicsomban volt a Lovagló úton. A második és a harmadik katonai felmérés valóban jelöl itt négy fát és egy kutat, ez utóbbi az Ádám–Éva kútja lenne. Eszerint a Tilos út másik neve a Lovagló út. A bizonytalanságra az adhat okot, hogy külön lejegyezte a </a:t>
            </a:r>
            <a:r>
              <a:rPr lang="hu-HU" sz="17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Négyfai rész</a:t>
            </a:r>
            <a:r>
              <a:rPr lang="hu-HU" sz="1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nevet is, illetve több ilyen is lehetett. Vö. Tilos út, Ádám–Éva kútja, Erdészház, Paradicsom, Nagy-szőlő. </a:t>
            </a:r>
            <a:endParaRPr lang="hu-HU" sz="17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534" y="178"/>
            <a:ext cx="6658465" cy="307187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309" y="3072057"/>
            <a:ext cx="4697690" cy="3669561"/>
          </a:xfrm>
          <a:prstGeom prst="rect">
            <a:avLst/>
          </a:prstGeom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13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</a:rPr>
              <a:t>Csete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 2023: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</a:rPr>
              <a:t>Csete.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 ― Sárszentmihály belterületén a Szőlőhegy lábánál lévő földterület, a Vörösmarty utcának a Fő út felőli alsó szakasza. Az itteni telek tulajdonosa az 1882-es Kataszteri térkép szerint Csete János volt, 1905-től a falu bírója volt. Az ő nevét őrzi a terület. ― KT,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</a:rPr>
              <a:t>SzfvárVid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. 1905. 12. 21: 2.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0243" y="1690688"/>
            <a:ext cx="5868062" cy="4185321"/>
          </a:xfrm>
          <a:prstGeom prst="rect">
            <a:avLst/>
          </a:prstGeo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14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63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Személynevek helynevekben</a:t>
            </a: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Szanyi út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1975: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Szanyi út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(kéziratos), 1855: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Szanyi </a:t>
            </a:r>
            <a:r>
              <a:rPr lang="hu-HU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ut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közös ~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Szanyi </a:t>
            </a:r>
            <a:r>
              <a:rPr lang="hu-HU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uttól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fel a Berényi utat átmetsző csapásig (Telekk.).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―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Régi gyalogút Pákozd külterületén, amely Belső-hegyet és a Külső-hegyet kötötte össze. Szany István neve már egy 1696-es összeírásban szerepel.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― Erdős–Háry–Kelemen é. n.: 170.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Szarka-szőlő-völgy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1851: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Szarka völgy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hu-H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Határleír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.), 1781: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Szarka </a:t>
            </a:r>
            <a:r>
              <a:rPr lang="hu-HU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szőllő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völgy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(Nagy), 1753: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Szarka </a:t>
            </a:r>
            <a:r>
              <a:rPr lang="hu-HU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szőllő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völgy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(Nagy).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―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Régi szőlőskert egy völgyben, a Sági-hegy környékén. Szarka Dávid és Szarka Gergely neve szerepel az 1715-ös és 1720-as országos adóösszeírásban.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― Erdős–Háry–Kelemen é. n.: 170–172.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15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78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Kőszikla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00872" y="1853905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Szűcs József dombja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1855: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Szűcs József dombja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kőszikla (Telekk.).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― 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Kőszikla Pákozd külterületén, a Külső-hegyen. Az 1884-es Kataszteri térképen a pákozdi–</a:t>
            </a:r>
            <a:r>
              <a:rPr lang="hu-H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sukorói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határon lévő Csúcsos-hegyen egy kőszikla van rajzolva Szűcs István birtokán.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7709" y="1941920"/>
            <a:ext cx="6704291" cy="4128941"/>
          </a:xfrm>
          <a:prstGeom prst="rect">
            <a:avLst/>
          </a:prstGeom>
        </p:spPr>
      </p:pic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16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47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19107" y="0"/>
            <a:ext cx="10515600" cy="935057"/>
          </a:xfrm>
        </p:spPr>
        <p:txBody>
          <a:bodyPr/>
          <a:lstStyle/>
          <a:p>
            <a:r>
              <a:rPr lang="hu-HU" b="1" dirty="0" err="1"/>
              <a:t>Özvény</a:t>
            </a:r>
            <a:r>
              <a:rPr lang="hu-HU" b="1" dirty="0"/>
              <a:t> és Tói </a:t>
            </a:r>
            <a:r>
              <a:rPr lang="hu-HU" b="1" dirty="0" err="1"/>
              <a:t>dülő</a:t>
            </a:r>
            <a:endParaRPr lang="hu-HU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67" y="829495"/>
            <a:ext cx="11254841" cy="5922944"/>
          </a:xfrm>
          <a:prstGeom prst="rect">
            <a:avLst/>
          </a:prstGeo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877300" y="6073546"/>
            <a:ext cx="2743200" cy="365125"/>
          </a:xfrm>
        </p:spPr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17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8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84841"/>
            <a:ext cx="10515600" cy="603314"/>
          </a:xfrm>
        </p:spPr>
        <p:txBody>
          <a:bodyPr>
            <a:normAutofit fontScale="90000"/>
          </a:bodyPr>
          <a:lstStyle/>
          <a:p>
            <a:r>
              <a:rPr lang="hu-HU" b="1" dirty="0" err="1"/>
              <a:t>Ozveny</a:t>
            </a:r>
            <a:r>
              <a:rPr lang="hu-HU" b="1" dirty="0"/>
              <a:t> és Tol-</a:t>
            </a:r>
            <a:r>
              <a:rPr lang="hu-HU" b="1" dirty="0" err="1"/>
              <a:t>dülő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688156"/>
            <a:ext cx="7107811" cy="6170217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Örvény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1986: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Ozveny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~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Özvény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(kéziratos), 1975: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Ozveny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~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Özvény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(54-324), 1882: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Özvény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(KT), 1770: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Özvén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kinder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~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Özvén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Láp 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(Nagy)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― Sárpentele bel- és külterületén, a faluhelytől keletre lévő földterület, mely ma a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pentelei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erdő falu felőli része. Az 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örvény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főnévből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jelentésbeli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névalkotással alakult. Ez a névalak téves lejegyzésből került a térképekre, mely a 18., 19. századi kéziratok 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z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és 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betűinek alaki hasonlóságán alapul. Ez a hivatalosnak tekintett név hathatott később a hivatalnokokra, akik ezt a hibás alakot helyesnek ítélték és irataikban továbbörökítették. Az 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Ö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ről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a pont az erdőben felirat fölötti szaggatott vonallal jelölt részek hatására tűnt el. Kevéssé valószínű, hogy egy köztörök szót vagy nevet kereshetünk a név mögött. Szintén ezt a felvetést gyengíti, hogy a területen lévő utca az Örvényes nevet viseli, a területtel szomszédos vidék neve Tói-dűlő, a terület 18. századi neveiben a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kinder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’feneketlen, örvényes mocsár’ szó is megtalálható. Esetleg még az 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ösvény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szó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özvény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alakváltozatának tarthatnánk, de erre csupán egyetlen régi adat van. Vö. Örvényes utca. ―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ÚESz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Örvényes utca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2023: 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Örvényes </a:t>
            </a:r>
            <a:r>
              <a:rPr lang="hu-HU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ut</a:t>
            </a:r>
            <a:r>
              <a:rPr lang="hu-H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― Sárpentele belterületén, a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pentelei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erdőbe vezető utca. Vö. Örvény.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7811" y="0"/>
            <a:ext cx="5084190" cy="6858374"/>
          </a:xfrm>
          <a:prstGeom prst="rect">
            <a:avLst/>
          </a:prstGeo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18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39787" y="212103"/>
            <a:ext cx="3932237" cy="975674"/>
          </a:xfrm>
        </p:spPr>
        <p:txBody>
          <a:bodyPr/>
          <a:lstStyle/>
          <a:p>
            <a:r>
              <a:rPr lang="hu-HU" dirty="0"/>
              <a:t>Coop-</a:t>
            </a:r>
            <a:r>
              <a:rPr lang="hu-HU" dirty="0" err="1"/>
              <a:t>os</a:t>
            </a:r>
            <a:r>
              <a:rPr lang="hu-HU" dirty="0"/>
              <a:t> bolt</a:t>
            </a:r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839788" y="1187777"/>
            <a:ext cx="4637185" cy="5410986"/>
          </a:xfrm>
        </p:spPr>
        <p:txBody>
          <a:bodyPr>
            <a:normAutofit/>
          </a:bodyPr>
          <a:lstStyle/>
          <a:p>
            <a:pPr algn="just"/>
            <a:r>
              <a:rPr lang="hu-H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Vegyesbolt</a:t>
            </a:r>
            <a:r>
              <a:rPr lang="hu-HU" sz="2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2023: 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Nagy bolt ~ ábécé ~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Vegyesbolt ~ </a:t>
            </a:r>
            <a:r>
              <a:rPr lang="hu-H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kópos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bolt ~ </a:t>
            </a:r>
            <a:r>
              <a:rPr lang="hu-H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Gorzium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áfész ~ Hangya Szövetkezet, 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1994: </a:t>
            </a:r>
            <a:r>
              <a:rPr lang="hu-H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Gorsium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Áfész ABC áruház 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(1994. 11. 25: 9), 1977: 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Áruház 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(KT_1975), 1971: 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Sárrétvidéke áfész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 áruházába 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hu-H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FMHír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1971. 10. 02: 6)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― Sárszentmihály belterületén a történelmi településközpontban, az Új iskolával és a Polgármesteri hivatallal szemben a Fő úton lévő épület. Korábban több külön üzlet volt a helyén: </a:t>
            </a:r>
            <a:r>
              <a:rPr lang="hu-H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Vasműszaki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vagy egymás közti szóhasználatban </a:t>
            </a:r>
            <a:r>
              <a:rPr lang="hu-HU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Vacakos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u-H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Vegyesbolt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u-H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Írószerüzlet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és hentes is. A rég üzleteket 1994-ben önkiszolgáló ábécévé alakították, 80 nap alatt készült el a felújítás. A </a:t>
            </a:r>
            <a:r>
              <a:rPr lang="hu-HU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Gorsium</a:t>
            </a:r>
            <a:r>
              <a:rPr lang="hu-H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áfész, Hangya Szövetkezet, Coop-</a:t>
            </a:r>
            <a:r>
              <a:rPr lang="hu-HU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</a:t>
            </a:r>
            <a:r>
              <a:rPr lang="hu-H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bolt</a:t>
            </a:r>
            <a:r>
              <a:rPr lang="hu-H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nevek az áruházláncot üzemeltető vállalat nevére utalnak. </a:t>
            </a:r>
            <a:endParaRPr lang="hu-HU" sz="2000" dirty="0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19</a:t>
            </a:fld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369" y="4562642"/>
            <a:ext cx="6273594" cy="135496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032" y="251268"/>
            <a:ext cx="6372931" cy="38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6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Interjúk 2022/2023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86260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Pusztavám</a:t>
            </a:r>
          </a:p>
          <a:p>
            <a:r>
              <a:rPr lang="hu-HU" dirty="0"/>
              <a:t>Mór</a:t>
            </a:r>
          </a:p>
          <a:p>
            <a:r>
              <a:rPr lang="hu-HU" dirty="0"/>
              <a:t>Gánt</a:t>
            </a:r>
          </a:p>
          <a:p>
            <a:r>
              <a:rPr lang="hu-HU" dirty="0"/>
              <a:t>Pázmánd</a:t>
            </a:r>
          </a:p>
          <a:p>
            <a:r>
              <a:rPr lang="hu-HU" dirty="0"/>
              <a:t>Pákozd</a:t>
            </a:r>
          </a:p>
          <a:p>
            <a:r>
              <a:rPr lang="hu-HU" dirty="0"/>
              <a:t>Székesfehérvár</a:t>
            </a:r>
          </a:p>
          <a:p>
            <a:r>
              <a:rPr lang="hu-HU" dirty="0"/>
              <a:t>Sárpentele</a:t>
            </a:r>
          </a:p>
          <a:p>
            <a:r>
              <a:rPr lang="hu-HU" dirty="0"/>
              <a:t>Sárszentmihály</a:t>
            </a:r>
          </a:p>
          <a:p>
            <a:r>
              <a:rPr lang="hu-HU" dirty="0"/>
              <a:t>Nádasdladány</a:t>
            </a:r>
          </a:p>
          <a:p>
            <a:r>
              <a:rPr lang="hu-HU" dirty="0"/>
              <a:t>Jenő</a:t>
            </a:r>
          </a:p>
          <a:p>
            <a:r>
              <a:rPr lang="hu-HU" dirty="0"/>
              <a:t>Seregélyes + Szőlőhegy</a:t>
            </a:r>
          </a:p>
          <a:p>
            <a:r>
              <a:rPr lang="hu-HU" dirty="0"/>
              <a:t>Zichyújfalu</a:t>
            </a:r>
          </a:p>
          <a:p>
            <a:r>
              <a:rPr lang="hu-HU" dirty="0"/>
              <a:t>Dinnyés</a:t>
            </a:r>
          </a:p>
          <a:p>
            <a:r>
              <a:rPr lang="hu-HU" dirty="0"/>
              <a:t>Szabadegyháza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2</a:t>
            </a:fld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0844" y="7555"/>
            <a:ext cx="5331156" cy="68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2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Levéltári iratok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/>
              <a:t>adóösszeírások</a:t>
            </a:r>
          </a:p>
          <a:p>
            <a:r>
              <a:rPr lang="hu-HU" dirty="0"/>
              <a:t>török kori források (szandzsákok összeírásai, utazók földrajzi leírásai)</a:t>
            </a:r>
          </a:p>
          <a:p>
            <a:r>
              <a:rPr lang="hu-HU" dirty="0"/>
              <a:t>peres iratok (határviták, birtokviták, nemesi közgyűlések jegyzőkönyvei)</a:t>
            </a:r>
          </a:p>
          <a:p>
            <a:r>
              <a:rPr lang="hu-HU" dirty="0"/>
              <a:t>térképek</a:t>
            </a:r>
          </a:p>
          <a:p>
            <a:r>
              <a:rPr lang="hu-HU" dirty="0"/>
              <a:t>egyházi jegyzékek</a:t>
            </a:r>
          </a:p>
          <a:p>
            <a:r>
              <a:rPr lang="hu-HU" dirty="0"/>
              <a:t>határjárások</a:t>
            </a:r>
          </a:p>
          <a:p>
            <a:r>
              <a:rPr lang="hu-HU" dirty="0"/>
              <a:t>katonai leírások</a:t>
            </a:r>
          </a:p>
          <a:p>
            <a:r>
              <a:rPr lang="hu-HU" dirty="0"/>
              <a:t>végrendeletek</a:t>
            </a:r>
          </a:p>
          <a:p>
            <a:r>
              <a:rPr lang="hu-HU" dirty="0"/>
              <a:t>lakosok (</a:t>
            </a:r>
            <a:r>
              <a:rPr lang="hu-HU" dirty="0" err="1"/>
              <a:t>gazd</a:t>
            </a:r>
            <a:r>
              <a:rPr lang="hu-HU" dirty="0"/>
              <a:t>. tisztek, intézők, lelkészek, tanárok stb.) visszaemlékezései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3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4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Korábbi gyűjtemények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err="1"/>
              <a:t>FNESz</a:t>
            </a:r>
            <a:r>
              <a:rPr lang="hu-HU" dirty="0"/>
              <a:t>.</a:t>
            </a:r>
          </a:p>
          <a:p>
            <a:r>
              <a:rPr lang="hu-HU" dirty="0"/>
              <a:t>történeti földrajzok</a:t>
            </a:r>
          </a:p>
          <a:p>
            <a:r>
              <a:rPr lang="hu-HU" dirty="0" err="1"/>
              <a:t>oklevélregeszta</a:t>
            </a:r>
            <a:r>
              <a:rPr lang="hu-HU" dirty="0"/>
              <a:t>-gyűjtemények</a:t>
            </a:r>
          </a:p>
          <a:p>
            <a:r>
              <a:rPr lang="hu-HU" dirty="0" err="1"/>
              <a:t>Pesty</a:t>
            </a:r>
            <a:endParaRPr lang="hu-HU" dirty="0"/>
          </a:p>
          <a:p>
            <a:r>
              <a:rPr lang="hu-HU" dirty="0"/>
              <a:t>„Nyelvőr-cikkek” (levéltári iratok szótárszerű feldolgozásai)</a:t>
            </a:r>
          </a:p>
          <a:p>
            <a:r>
              <a:rPr lang="hu-HU" dirty="0"/>
              <a:t>történeti statisztikák</a:t>
            </a:r>
          </a:p>
          <a:p>
            <a:r>
              <a:rPr lang="hu-HU" dirty="0"/>
              <a:t>egyházi gyűjtések</a:t>
            </a:r>
          </a:p>
          <a:p>
            <a:r>
              <a:rPr lang="hu-HU" dirty="0"/>
              <a:t>településtörténeti cikkek, monográfiák</a:t>
            </a:r>
          </a:p>
          <a:p>
            <a:r>
              <a:rPr lang="hu-HU" dirty="0"/>
              <a:t>tematikus gyűjtés</a:t>
            </a:r>
          </a:p>
          <a:p>
            <a:r>
              <a:rPr lang="hu-HU" dirty="0"/>
              <a:t>szakdolgozatok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4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1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Egyéb források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kora újkori </a:t>
            </a:r>
            <a:r>
              <a:rPr lang="hu-HU" dirty="0" err="1"/>
              <a:t>misszilisek</a:t>
            </a:r>
            <a:endParaRPr lang="hu-HU" dirty="0"/>
          </a:p>
          <a:p>
            <a:r>
              <a:rPr lang="hu-HU" dirty="0"/>
              <a:t>emlékiratok</a:t>
            </a:r>
          </a:p>
          <a:p>
            <a:r>
              <a:rPr lang="hu-HU" dirty="0"/>
              <a:t>boszorkányperek</a:t>
            </a:r>
          </a:p>
          <a:p>
            <a:r>
              <a:rPr lang="hu-HU" dirty="0"/>
              <a:t>kalendáriumok</a:t>
            </a:r>
          </a:p>
          <a:p>
            <a:r>
              <a:rPr lang="hu-HU" dirty="0"/>
              <a:t>néprajzi feldolgozások, gyűjtések</a:t>
            </a:r>
          </a:p>
          <a:p>
            <a:r>
              <a:rPr lang="hu-HU" dirty="0"/>
              <a:t>napilapok (rendőrségi hírek, lakossági hirdetések)</a:t>
            </a:r>
          </a:p>
          <a:p>
            <a:r>
              <a:rPr lang="hu-HU" dirty="0" err="1"/>
              <a:t>facebook</a:t>
            </a:r>
            <a:r>
              <a:rPr lang="hu-HU" dirty="0"/>
              <a:t>-csoportok</a:t>
            </a:r>
          </a:p>
          <a:p>
            <a:r>
              <a:rPr lang="hu-HU" dirty="0"/>
              <a:t>megyei atlaszok, turistatérképek</a:t>
            </a:r>
          </a:p>
          <a:p>
            <a:r>
              <a:rPr lang="hu-HU" dirty="0"/>
              <a:t>településarculati kézikönyvek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„Hegyre </a:t>
            </a:r>
            <a:r>
              <a:rPr lang="hu-HU" dirty="0" err="1"/>
              <a:t>kutyorodott</a:t>
            </a:r>
            <a:r>
              <a:rPr lang="hu-HU" dirty="0"/>
              <a:t> Sukoró, hasra esett Pákozd, </a:t>
            </a:r>
            <a:r>
              <a:rPr lang="hu-HU" dirty="0" err="1"/>
              <a:t>kenyeretlen</a:t>
            </a:r>
            <a:r>
              <a:rPr lang="hu-HU" dirty="0"/>
              <a:t> Velence, élhetetlen Gárdony.”</a:t>
            </a:r>
          </a:p>
          <a:p>
            <a:r>
              <a:rPr lang="hu-HU" dirty="0"/>
              <a:t>„</a:t>
            </a:r>
            <a:r>
              <a:rPr lang="hu-HU" dirty="0" err="1"/>
              <a:t>Tótpázmándi</a:t>
            </a:r>
            <a:r>
              <a:rPr lang="hu-HU" dirty="0"/>
              <a:t> lányok,</a:t>
            </a:r>
          </a:p>
          <a:p>
            <a:pPr marL="0" indent="0">
              <a:buNone/>
            </a:pPr>
            <a:r>
              <a:rPr lang="hu-HU" dirty="0"/>
              <a:t>Magatok mondtátok,</a:t>
            </a:r>
          </a:p>
          <a:p>
            <a:pPr marL="0" indent="0">
              <a:buNone/>
            </a:pPr>
            <a:r>
              <a:rPr lang="hu-HU" dirty="0"/>
              <a:t>Hogy a templom tornyát </a:t>
            </a:r>
            <a:r>
              <a:rPr lang="hu-HU" dirty="0" err="1"/>
              <a:t>tyihaha</a:t>
            </a:r>
            <a:r>
              <a:rPr lang="hu-HU" dirty="0"/>
              <a:t>,</a:t>
            </a:r>
          </a:p>
          <a:p>
            <a:pPr marL="0" indent="0">
              <a:buNone/>
            </a:pPr>
            <a:r>
              <a:rPr lang="hu-HU" dirty="0"/>
              <a:t>Által ugorjátok valaha.”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5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2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Adatközlők elérése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kulturális intézmények -&gt; adatkezelési tájékoztató</a:t>
            </a:r>
          </a:p>
          <a:p>
            <a:r>
              <a:rPr lang="hu-HU" dirty="0"/>
              <a:t>polgármesterek</a:t>
            </a:r>
          </a:p>
          <a:p>
            <a:r>
              <a:rPr lang="hu-HU" dirty="0"/>
              <a:t>néptánc- és népdalkörök</a:t>
            </a:r>
          </a:p>
          <a:p>
            <a:r>
              <a:rPr lang="hu-HU" dirty="0"/>
              <a:t>nyugdíjas klubok</a:t>
            </a:r>
          </a:p>
          <a:p>
            <a:r>
              <a:rPr lang="hu-HU" dirty="0"/>
              <a:t>bor(- és lovag)rendek</a:t>
            </a:r>
          </a:p>
          <a:p>
            <a:r>
              <a:rPr lang="hu-HU" dirty="0"/>
              <a:t>tanyák, mezőgazdasági telepek</a:t>
            </a:r>
          </a:p>
          <a:p>
            <a:r>
              <a:rPr lang="hu-HU" dirty="0"/>
              <a:t>helytörténeti kutatók</a:t>
            </a:r>
          </a:p>
          <a:p>
            <a:r>
              <a:rPr lang="hu-HU" dirty="0"/>
              <a:t>személyes ismeretség -&gt; hólabda módszer</a:t>
            </a:r>
          </a:p>
          <a:p>
            <a:r>
              <a:rPr lang="hu-HU" dirty="0"/>
              <a:t>ajánlások</a:t>
            </a: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6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51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Kérdések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„pedig tudom ám, csak most nem jut eszembe”</a:t>
            </a:r>
          </a:p>
          <a:p>
            <a:r>
              <a:rPr lang="hu-HU" dirty="0"/>
              <a:t>„én nem tudom, de kérdezze meg xy-t, az biztos tudja”</a:t>
            </a:r>
          </a:p>
          <a:p>
            <a:r>
              <a:rPr lang="hu-HU" dirty="0"/>
              <a:t>„inkább térjünk vissza rá később”</a:t>
            </a:r>
          </a:p>
          <a:p>
            <a:r>
              <a:rPr lang="hu-HU" dirty="0"/>
              <a:t>„itt van a nyelvem hegyén”</a:t>
            </a:r>
          </a:p>
          <a:p>
            <a:r>
              <a:rPr lang="hu-HU" dirty="0"/>
              <a:t>direkt kérdés helyett tematikus beszélgetés</a:t>
            </a:r>
          </a:p>
          <a:p>
            <a:r>
              <a:rPr lang="hu-HU" dirty="0"/>
              <a:t>dialektológiai, néprajzi megközelítés</a:t>
            </a:r>
          </a:p>
          <a:p>
            <a:r>
              <a:rPr lang="hu-HU" dirty="0"/>
              <a:t>egyéni gyakorlat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7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2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</p:spPr>
        <p:txBody>
          <a:bodyPr>
            <a:normAutofit lnSpcReduction="10000"/>
          </a:bodyPr>
          <a:lstStyle/>
          <a:p>
            <a:endParaRPr lang="hu-HU" dirty="0"/>
          </a:p>
          <a:p>
            <a:r>
              <a:rPr lang="hu-HU" dirty="0"/>
              <a:t>Vannak-e szobrok, emlékművek, keresztek? Hol szoktak ünnepségeket, megemlékezéseket tartani?</a:t>
            </a:r>
          </a:p>
          <a:p>
            <a:r>
              <a:rPr lang="hu-HU" dirty="0"/>
              <a:t>Rendeztek-e bálokat, ünnepélyeket, búcsút? Milyen időponthoz voltak ezek köthetők? Mit és hogyan ünnepeltek? Hol volt alkalmas hely ezekre? </a:t>
            </a:r>
            <a:endParaRPr lang="hu-HU" b="0" dirty="0">
              <a:effectLst/>
            </a:endParaRPr>
          </a:p>
          <a:p>
            <a:r>
              <a:rPr lang="hu-HU" dirty="0"/>
              <a:t>(Karácsony körül milyen szokások voltak, hogyan ünnepelték ezt az időszakot: Luca napi szokások [lucaszék, jóslás stb.]? Jártak-e betlehemezni? Állítottak-e karácsonyfát? Voltak-e újévi vagy vízkereszthez kötődő hagyományok, tiltások?)</a:t>
            </a:r>
            <a:endParaRPr lang="hu-HU" b="0" dirty="0">
              <a:effectLst/>
            </a:endParaRPr>
          </a:p>
          <a:p>
            <a:r>
              <a:rPr lang="hu-HU" dirty="0"/>
              <a:t>(Állítottak-e máj[</a:t>
            </a:r>
            <a:r>
              <a:rPr lang="hu-HU" dirty="0" err="1"/>
              <a:t>us</a:t>
            </a:r>
            <a:r>
              <a:rPr lang="hu-HU" dirty="0"/>
              <a:t>]fát? Ha igen, honnan szerezték be és milyen fát állítottak? Mikor és hol táncolták ki?)</a:t>
            </a:r>
            <a:endParaRPr lang="hu-HU" b="0" dirty="0">
              <a:effectLst/>
            </a:endParaRPr>
          </a:p>
          <a:p>
            <a:r>
              <a:rPr lang="hu-HU" dirty="0"/>
              <a:t>Van-e szőlőhegy a település környékén? Voltak-e nagyobb szőlőskertek, jártak-e közösen szüretre? Milyen szőlőfajták voltak kedveltek, hogyan szüreteltek? Van-e pálinkafőző ház a településen?</a:t>
            </a:r>
            <a:endParaRPr lang="hu-HU" b="0" dirty="0">
              <a:effectLst/>
            </a:endParaRPr>
          </a:p>
          <a:p>
            <a:r>
              <a:rPr lang="hu-HU" dirty="0"/>
              <a:t>Vannak-e híresebb pincék? Szokásos volt-e a </a:t>
            </a:r>
            <a:r>
              <a:rPr lang="hu-HU" dirty="0" err="1"/>
              <a:t>pinceszerezés</a:t>
            </a:r>
            <a:r>
              <a:rPr lang="hu-HU" dirty="0"/>
              <a:t>? Rendeztek-e szüreti felvonulást vagy bált? Hol és hogyan ünnepelték?</a:t>
            </a:r>
            <a:br>
              <a:rPr lang="hu-HU" dirty="0"/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8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5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Többjelentésű nevek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8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Kislak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 2023: 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Kislak ~ Iskola, 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2019: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Kis-lak,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1960/78: 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Kislak 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(Széchenyi 1960/78: 64), 1930-60: 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Kislak ~ Kiskastély 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(Kovács).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― Sárpentele területén egykor meglévő kúria a mai műút bal oldalán, közvetlenül a falu határában. Az új tiszti lakot 1890-ben építtette gr. Széchenyi Dénes. Egykor iskola volt, majd a </a:t>
            </a:r>
            <a:r>
              <a:rPr lang="hu-HU" sz="8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Nikolényi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doktor idejében orvosi rendelő is volt benne. A ház már nem eredeti állapotában áll, 1996-ban egy német úr vette meg és alakíttatta át, az árából épült meg a mai faluház. Régóta üresen áll. ― Bányai 2019: 101.</a:t>
            </a:r>
            <a:endParaRPr lang="hu-HU" sz="8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2023: 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Kislaki </a:t>
            </a:r>
            <a:r>
              <a:rPr lang="hu-HU" sz="8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kut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~ Kislak,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1930-60: 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Kislaki kút 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(Kovács). | 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„Ahogy beérsz ide Pentelére, az volt a </a:t>
            </a:r>
            <a:r>
              <a:rPr lang="hu-HU" sz="8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Puherék</a:t>
            </a:r>
            <a:r>
              <a:rPr lang="hu-HU" sz="8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kastélya, az előtt volt, Kislaknak nevezték azt a kutat. Az az egy volt Pentelén, ami iható volt.”</a:t>
            </a:r>
            <a:r>
              <a:rPr lang="hu-HU" sz="8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― Sárpentele területén az új tiszti lak melletti kút. A ház udvarán állt a kút, melynek nem volt külön neve.</a:t>
            </a:r>
            <a:endParaRPr lang="hu-HU" sz="8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BF43-559D-4660-98C8-A2AA85E50C90}" type="slidenum">
              <a:rPr lang="hu-HU" b="1" smtClean="0">
                <a:solidFill>
                  <a:schemeClr val="tx1"/>
                </a:solidFill>
              </a:rPr>
              <a:t>9</a:t>
            </a:fld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42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1593</Words>
  <Application>Microsoft Office PowerPoint</Application>
  <PresentationFormat>Szélesvásznú</PresentationFormat>
  <Paragraphs>141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Office-téma</vt:lpstr>
      <vt:lpstr>Helynévgyűjtési tapasztalatok és eredmények Fejér megyéből</vt:lpstr>
      <vt:lpstr>Interjúk 2022/2023</vt:lpstr>
      <vt:lpstr>Levéltári iratok</vt:lpstr>
      <vt:lpstr>Korábbi gyűjtemények</vt:lpstr>
      <vt:lpstr>Egyéb források</vt:lpstr>
      <vt:lpstr>Adatközlők elérése</vt:lpstr>
      <vt:lpstr>Kérdések</vt:lpstr>
      <vt:lpstr>PowerPoint-bemutató</vt:lpstr>
      <vt:lpstr>Többjelentésű nevek</vt:lpstr>
      <vt:lpstr>Jelentésszűkülés?</vt:lpstr>
      <vt:lpstr>Becézett személynévből alakult nevek</vt:lpstr>
      <vt:lpstr>Középút</vt:lpstr>
      <vt:lpstr>Négyfa</vt:lpstr>
      <vt:lpstr>Csete</vt:lpstr>
      <vt:lpstr>Személynevek helynevekben</vt:lpstr>
      <vt:lpstr>Kőszikla</vt:lpstr>
      <vt:lpstr>Özvény és Tói dülő</vt:lpstr>
      <vt:lpstr>Ozveny és Tol-dülő</vt:lpstr>
      <vt:lpstr>Coop-os bolt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Helynévgyűjtési tapasztalatok és eredmények Fejér megyéből</dc:title>
  <dc:creator>Németh Dániel</dc:creator>
  <cp:lastModifiedBy>Dr. Tóth Valéria</cp:lastModifiedBy>
  <cp:revision>26</cp:revision>
  <dcterms:created xsi:type="dcterms:W3CDTF">2023-10-10T08:00:15Z</dcterms:created>
  <dcterms:modified xsi:type="dcterms:W3CDTF">2023-10-17T14:30:04Z</dcterms:modified>
</cp:coreProperties>
</file>