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72" r:id="rId4"/>
    <p:sldId id="294" r:id="rId5"/>
    <p:sldId id="298" r:id="rId6"/>
    <p:sldId id="299" r:id="rId7"/>
    <p:sldId id="267" r:id="rId8"/>
    <p:sldId id="310" r:id="rId9"/>
    <p:sldId id="311" r:id="rId10"/>
    <p:sldId id="297" r:id="rId11"/>
    <p:sldId id="301" r:id="rId12"/>
    <p:sldId id="302" r:id="rId13"/>
    <p:sldId id="309" r:id="rId14"/>
    <p:sldId id="304" r:id="rId15"/>
    <p:sldId id="303" r:id="rId16"/>
    <p:sldId id="308" r:id="rId17"/>
    <p:sldId id="284" r:id="rId18"/>
    <p:sldId id="290" r:id="rId19"/>
    <p:sldId id="291" r:id="rId20"/>
    <p:sldId id="292" r:id="rId21"/>
    <p:sldId id="293" r:id="rId22"/>
    <p:sldId id="273" r:id="rId23"/>
    <p:sldId id="263" r:id="rId24"/>
    <p:sldId id="275" r:id="rId25"/>
    <p:sldId id="277" r:id="rId26"/>
    <p:sldId id="274" r:id="rId27"/>
    <p:sldId id="296" r:id="rId28"/>
    <p:sldId id="289" r:id="rId29"/>
    <p:sldId id="276" r:id="rId30"/>
    <p:sldId id="278" r:id="rId31"/>
    <p:sldId id="279" r:id="rId32"/>
    <p:sldId id="281" r:id="rId33"/>
    <p:sldId id="285" r:id="rId34"/>
    <p:sldId id="280" r:id="rId35"/>
    <p:sldId id="288" r:id="rId36"/>
    <p:sldId id="262" r:id="rId37"/>
    <p:sldId id="260" r:id="rId38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lazs" initials="B" lastIdx="1" clrIdx="0">
    <p:extLst>
      <p:ext uri="{19B8F6BF-5375-455C-9EA6-DF929625EA0E}">
        <p15:presenceInfo xmlns:p15="http://schemas.microsoft.com/office/powerpoint/2012/main" userId="Balaz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>
      <p:cViewPr varScale="1">
        <p:scale>
          <a:sx n="81" d="100"/>
          <a:sy n="81" d="100"/>
        </p:scale>
        <p:origin x="1459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2023. 11. 03.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 településtörténeti áttekintése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154495-2607-A2A6-6DF6-E780B115E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82" y="319770"/>
            <a:ext cx="7094835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4242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Elpusztult középkori települések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22107" y="1340768"/>
            <a:ext cx="89289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Gergia"/>
            </a:endParaRPr>
          </a:p>
          <a:p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Az alábbi elpusztult középkori településeket vontam be a vizsgálatomba: </a:t>
            </a: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Akjel, Andacs, Bagd, Barmód, Ebej, Ér, Keszi, Kölesér (Kiskölesér és Nagykölesér), Kötetarcsa, Mezőgyarak, Mezőpanasz, Pata, Péterháza, Simonkerék, Szalonta, Szil, Tarcsa (Mezőtarcsa és Sziltarcsa), Vásári (Kisvásári és Nagyvásári), Vémer.</a:t>
            </a:r>
          </a:p>
          <a:p>
            <a:endParaRPr lang="hu-HU" kern="100" dirty="0">
              <a:latin typeface="Times New Roman" panose="02020603050405020304" pitchFamily="18" charset="0"/>
            </a:endParaRPr>
          </a:p>
          <a:p>
            <a:endParaRPr lang="hu-HU" kern="100" dirty="0">
              <a:latin typeface="Times New Roman" panose="02020603050405020304" pitchFamily="18" charset="0"/>
            </a:endParaRPr>
          </a:p>
          <a:p>
            <a:r>
              <a:rPr lang="hu-HU" kern="100" dirty="0">
                <a:latin typeface="Times New Roman" panose="02020603050405020304" pitchFamily="18" charset="0"/>
              </a:rPr>
              <a:t>Amelyeket nem vontam be a vizsgálatomba:</a:t>
            </a:r>
          </a:p>
          <a:p>
            <a:r>
              <a:rPr lang="hu-HU" kern="100" dirty="0">
                <a:latin typeface="Times New Roman" panose="02020603050405020304" pitchFamily="18" charset="0"/>
              </a:rPr>
              <a:t>Csömek, Kéza</a:t>
            </a:r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187482240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070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 külterületének megtelepülése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22107" y="1340768"/>
            <a:ext cx="89289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Gergia"/>
            </a:endParaRPr>
          </a:p>
          <a:p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X–XI. sz.: Keszi, Szalonta, Ebej</a:t>
            </a: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XI-XII. sz.: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Kölesér (Kiskölesér és Nagykölesér)</a:t>
            </a:r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XII. sz.: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Andacs, </a:t>
            </a:r>
            <a:r>
              <a:rPr lang="hu-HU" sz="1800" i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Akjel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Barmód, Mezőgyarak, Mezőpanasz, Vásári (Kisvásári és Nagyvásári)</a:t>
            </a:r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XII-XIII. sz. fordulója: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Pata, Ér</a:t>
            </a:r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XIII. sz.: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Bagd, Péterháza, Simonkerék, Szil, Tarcsa (Mezőtarcsa és Sziltarcsa), Vémer</a:t>
            </a:r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hu-HU" kern="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hu-HU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XIV.: </a:t>
            </a: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Kötetarcsa</a:t>
            </a:r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342384795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EA863-4C5B-6F37-5616-E3365AD2A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75" y="163547"/>
            <a:ext cx="7026249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86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2107" y="134076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29B88C-7846-D648-3342-A18DAD960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59"/>
            <a:ext cx="9144000" cy="63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168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222107" y="134076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329528-1060-B1D3-216B-E9B079BD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604"/>
            <a:ext cx="9144000" cy="614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6168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34D0D-8650-57BB-52C1-D1389D66D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97" y="1279659"/>
            <a:ext cx="4457471" cy="3484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8E989A-7E6E-28EA-2570-F5FBEB7F9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6475"/>
            <a:ext cx="4457471" cy="34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6832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4575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Nagyszalonta, mint névközösség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892899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Erdőírtással nyert művelhető földterület</a:t>
            </a:r>
          </a:p>
          <a:p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hu-HU" sz="1800" dirty="0">
                <a:effectLst/>
                <a:highlight>
                  <a:srgbClr val="8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Most</a:t>
            </a:r>
            <a:r>
              <a:rPr lang="hu-HU" sz="1800" dirty="0"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nagyváradi püspökség erdeje,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808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újabb időben nagyon elpusztítva.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FF00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Medve, bölény ma nincs,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lehetett a XIV. században,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00808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mert onnan kezdve Belényesig, sőt Erdélyig, az én gyerekkoromban is folytonos erdősség volt,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highlight>
                  <a:srgbClr val="C0C0C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benne szigetenkint szórva el egy-egy helység irott határa.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J.” (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1867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/1879) (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Pata, mint település, erdő, puszta, út, városrész)</a:t>
            </a:r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tanyarombolások korszaka — társadalmi struktúrában bekövetkező változások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mezőgazdasági területek előbb elnéptelenednek, majd elnévtelenednek (— Terhi Ainiala)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Pusztanevekké lett településnevek városrészként őrződtek meg (Pata, Keszi, Péterháza)</a:t>
            </a:r>
          </a:p>
        </p:txBody>
      </p:sp>
    </p:spTree>
    <p:extLst>
      <p:ext uri="{BB962C8B-B14F-4D97-AF65-F5344CB8AC3E}">
        <p14:creationId xmlns:p14="http://schemas.microsoft.com/office/powerpoint/2010/main" val="90801286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3F95A8-FCD7-EBE6-9A67-6CCF7CF19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88" y="60668"/>
            <a:ext cx="6279424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60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B5A11C-770F-1398-3241-1FE411BB7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63" y="44624"/>
            <a:ext cx="6149873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5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843808" y="1988840"/>
            <a:ext cx="68407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Elpusztult középkori települések </a:t>
            </a:r>
          </a:p>
          <a:p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továbbélése</a:t>
            </a:r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Nagyszalonta </a:t>
            </a:r>
            <a:r>
              <a:rPr lang="hu-HU" sz="28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helynévanyagában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Szalók Balázs Dávid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563888" y="5301208"/>
            <a:ext cx="1620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2023. 10. 12.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Síkfőkút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35EAED-2C85-C8D1-EC41-62A8FD892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8" y="56858"/>
            <a:ext cx="6271803" cy="674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D5B4BE-61C3-9023-7931-589EC22C1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098" y="148305"/>
            <a:ext cx="6271803" cy="65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89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88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Településnevek továbbélésének kategóriái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83162" y="1111058"/>
            <a:ext cx="8928992" cy="4236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Nincs továbbélése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 </a:t>
            </a:r>
            <a:r>
              <a:rPr lang="hu-HU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Akjel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 ~ Éri: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Van továbbélése, nincs névbokra, mára nem ismert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Kötetarcsa: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Kötetarcsa puszta ~ Tarcsa.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Mezőtarcsa ~ Tarcsa: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Mezőtarcsa ~ Sziltarcsa ~ Tarcsa.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Tarcsa: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Tarcsa.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348572684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88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Településnevek továbbélésének kategóriái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5008" y="722313"/>
            <a:ext cx="8928992" cy="8333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Van továbbélése, névbokra kiterjedt, azonban mára elhalt, csak hallomásból ismert a neve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Andacs: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Andacs-dűlő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Andacspuszta ~ Andacs, Kis-Andacs. Nagy-Andacs.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Bagd: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Alsó-Bagd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Bagdi-dűlő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Bagdi-láp, Bagdi-lapos, Bagdipuszta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Bagd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Hajdúbagdi ~ Hajdúbagdipuszta, Szabó-Bagd.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Ebej: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Ebej, Ebei-rét, Ebei-tanya.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Mezőgyarak ~ Gyarak ~ Kisgyarak: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Gyaraki-halom, Mezőgyaraki-dűlő, Mezőgyarakpuszta, Mezőgyarak-tanya.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Péterháza: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Péterházapuszta ~ Péterház ~ Péterháza,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Péterháza utca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Simonkerék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Simonkereke ~ Simonkereki: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Simonkerékpuszta ~ Kerékipuszta ~ Simonkerék ~ Simonkerékipuszta ~ Simonykerék, Simonkerék-tanya.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 ~ </a:t>
            </a:r>
            <a:r>
              <a:rPr lang="hu-H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Szilas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Szilas, Szil-ér ~ Sziltarcsai-ér, Szilon, Szilpuszta ~ Szil, Szilfáskossziget-tanya, Szil-tanyák.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Sziltarcsa: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Sziltarcsai-ér,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Sziltarcsa puszta ~ Széltarcsa ~ Sziltarcsa.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Vémer ~ </a:t>
            </a:r>
            <a:r>
              <a:rPr lang="hu-H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Vimer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Vimerpuszta ~ Vimer ~ Vimeri-dűlő ~ Vimeri-földek, Vimeri-tanyák.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88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Településnevek továbbélésének kategóriái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7504" y="1196752"/>
            <a:ext cx="8928992" cy="414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Van továbbélése, egykor kiterjedt névbokrának csak néhány eleme él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 ~ Kesző ~ Répáskeszi: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Keszi-dűlő, Keszi körút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 körutca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Répáskeszipuszta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Répáskeszi.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Kölesér</a:t>
            </a: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Kiskölesér ~ Nagykölesér: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Holt-Köles-ér,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Köles-ér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Kölesér-folyó ~ Kölesér-patak, Kölesér-csatorna, Kölesér-hát, Kölesérpuszta, Kölesér-köz,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Kölesér utca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Mezőpanasz ~ Panasz: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Panaszpuszta ~ Mezőpanasz ~ Panaszi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Panasz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Panaszi-domb,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Panaszi-dűlő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Panasz-legelő, Panasz-legelő kútja, Panaszi-rét,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Panaszi-tó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Pata ~ Patafa ~ Patafája: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Nagypataipuszta ~ Pata ~ Patacs,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Pata-csere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Csere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Erdőpatai ~ Nagypatai-erdő ~ Pata rengetegje, Patai út.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Vásári ~ Kisvásári ~ Nagyvásári ~ Vásár: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Kisvásári ~ Kétvásári ~ Kisvasváripuszta, Nagyvásári ~ Kétvásári ~ Nagyvasváripuszta, Vásárhely,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Vásári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Vásári Csiket ~ Csiket, Vásári-dűlő  ~ Vásárhelyi-dűlő, Vásári-rét.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5102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5880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Településnevek továbbélésének kategóriái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8928992" cy="3956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5) Van továbbélése, kiterjedt, máig élő névbokra van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Barmód: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Barmódpuszta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Barmó ~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Barmódi-legelő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Barmódi rizstelep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Barmódi út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Szilbarmód.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29729302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075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településnevek továbbélésének kategóriái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07504" y="980728"/>
            <a:ext cx="8928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39807-0831-151B-CB2D-2FBF3E16B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37116"/>
            <a:ext cx="8594708" cy="37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675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14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Lokalizációs kérdések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A2C8AE-CFEC-6969-7B10-408E8D01EDB2}"/>
              </a:ext>
            </a:extLst>
          </p:cNvPr>
          <p:cNvSpPr txBox="1"/>
          <p:nvPr/>
        </p:nvSpPr>
        <p:spPr>
          <a:xfrm>
            <a:off x="251520" y="980728"/>
            <a:ext cx="87129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kern="100" dirty="0">
                <a:latin typeface="Times New Roman" panose="02020603050405020304" pitchFamily="18" charset="0"/>
              </a:rPr>
              <a:t>Béres Júlia: Elpusztult települések és névbokraik az egykori Polgár területén</a:t>
            </a:r>
          </a:p>
          <a:p>
            <a:endParaRPr lang="hu-HU" kern="100" dirty="0">
              <a:latin typeface="Times New Roman" panose="02020603050405020304" pitchFamily="18" charset="0"/>
            </a:endParaRPr>
          </a:p>
          <a:p>
            <a:r>
              <a:rPr lang="hu-HU" kern="100" dirty="0">
                <a:latin typeface="Times New Roman" panose="02020603050405020304" pitchFamily="18" charset="0"/>
              </a:rPr>
              <a:t>E. Nagy Katalin: Elpusztult középkori települések </a:t>
            </a:r>
            <a:r>
              <a:rPr lang="hu-HU" kern="100" dirty="0" err="1">
                <a:latin typeface="Times New Roman" panose="02020603050405020304" pitchFamily="18" charset="0"/>
              </a:rPr>
              <a:t>továbbélése</a:t>
            </a:r>
            <a:r>
              <a:rPr lang="hu-HU" kern="100" dirty="0">
                <a:latin typeface="Times New Roman" panose="02020603050405020304" pitchFamily="18" charset="0"/>
              </a:rPr>
              <a:t> a Hortobágyon</a:t>
            </a:r>
          </a:p>
          <a:p>
            <a:endParaRPr lang="hu-HU" kern="100" dirty="0">
              <a:latin typeface="Times New Roman" panose="02020603050405020304" pitchFamily="18" charset="0"/>
            </a:endParaRPr>
          </a:p>
          <a:p>
            <a:r>
              <a:rPr lang="hu-HU" kern="100" dirty="0">
                <a:latin typeface="Times New Roman" panose="02020603050405020304" pitchFamily="18" charset="0"/>
              </a:rPr>
              <a:t>Hoffmann István: A helynévrendszer változásai egy határrésszé vált településen</a:t>
            </a:r>
          </a:p>
          <a:p>
            <a:endParaRPr lang="hu-HU" kern="100" dirty="0">
              <a:latin typeface="Times New Roman" panose="02020603050405020304" pitchFamily="18" charset="0"/>
            </a:endParaRPr>
          </a:p>
          <a:p>
            <a:r>
              <a:rPr lang="hu-HU" kern="100" dirty="0">
                <a:latin typeface="Times New Roman" panose="02020603050405020304" pitchFamily="18" charset="0"/>
              </a:rPr>
              <a:t>Pásztor Éva: Elpusztult települések lokalizációjának kérdéséről</a:t>
            </a:r>
          </a:p>
        </p:txBody>
      </p:sp>
    </p:spTree>
    <p:extLst>
      <p:ext uri="{BB962C8B-B14F-4D97-AF65-F5344CB8AC3E}">
        <p14:creationId xmlns:p14="http://schemas.microsoft.com/office/powerpoint/2010/main" val="62768461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159023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településnevek etimológiai osztályzása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5008" y="1124744"/>
            <a:ext cx="8928992" cy="276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UcPeriod"/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Személynévből alakult vagy személynevet tartalmazó településnevek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AutoNum type="romanUcPeriod"/>
            </a:pPr>
            <a:endParaRPr lang="hu-HU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UcPeriod"/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Törzsnévből alakult településnév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U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UcPeriod"/>
            </a:pPr>
            <a:r>
              <a:rPr lang="hu-H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Természetföldrajzi adottságaikra, elhelyezkedésükre utaló településnevek</a:t>
            </a: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UcPeriod"/>
            </a:pPr>
            <a:endParaRPr lang="hu-H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indent="-400050" algn="just">
              <a:lnSpc>
                <a:spcPct val="107000"/>
              </a:lnSpc>
              <a:spcAft>
                <a:spcPts val="800"/>
              </a:spcAft>
              <a:buFontTx/>
              <a:buAutoNum type="romanUcPeriod"/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Bizonytalan lexikai, etimológiai vagy szemantikai hátérrel rendelkező településnevek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83056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31640" y="260648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településnevek etimológiai osztályzása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5008" y="980728"/>
            <a:ext cx="8928992" cy="7843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Személynévből alakult vagy személynevet tartalmazó településnevek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Andacs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Andoch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(1274, ÁÚO. 9:76, az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András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becéző alakja)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30)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Bagd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Bugud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(1211, ÁSz. 157)/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Boggu ~ Bogu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(1138/329, Ász. 135)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36)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Mezőgyarak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Guruc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(1138/329, ÁSz. 362)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117)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Kötetarcsa — Niculaus dictus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Kethe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Gyan (1407, ZichyOkm. 5: 515)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173)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Pata ~ Patafája ~ Patafa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(1211, ÁSz. 615)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226–227)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Péterháza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terra Petri et Pauli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Péter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személynév (1141–61, ÁSz. 630) és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’lakóhely, tartózkodási hely’ (TESz.)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231)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Simonkerék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~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Symon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(+1086, 1111, ÁSz. 716)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252)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Szalonta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Zolunta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(1253/ XVIII., ÁSz. 855; alapja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Sulęta &lt;:Sulimir, Sulislaw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261)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 Vásári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Vasar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(1211, ÁSz. 794) + személynévhez kapcsolt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helynévképző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2022: 316)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 Vémer — ~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Vejmür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(ÁSz. 798., nem világos lexikai, etimológiai felépítés)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2022: 318)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166731106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8312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Kutatásmódszertan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23528" y="1628800"/>
            <a:ext cx="89289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teljeskörű helynévanyagának jellegzetes aspektusa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Szembetűnően sok, számszerint ~20 elpusztult középkori település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Településföldrajzi és természetföldrajzi viszonyok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Névközösség és birtoklástörténet összefüggése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Etnikai és nyelvi viszonyok</a:t>
            </a:r>
          </a:p>
        </p:txBody>
      </p:sp>
    </p:spTree>
    <p:extLst>
      <p:ext uri="{BB962C8B-B14F-4D97-AF65-F5344CB8AC3E}">
        <p14:creationId xmlns:p14="http://schemas.microsoft.com/office/powerpoint/2010/main" val="227799410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9632" y="303039"/>
            <a:ext cx="5671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településnevek etimológiai osztályzása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23528" y="764704"/>
            <a:ext cx="8928992" cy="1572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Törzsnévből alakult településnév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Keszi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Kesző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*Keszeg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(950: Κασή 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Gyóni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1943: 67)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151,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241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31836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569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Elhelyezkedésükre utaló településnevek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38942" y="980728"/>
            <a:ext cx="8928992" cy="794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Mezőségi elhelyezkedésüket jelölő településnevek: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’sík terület, szántóföld’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Mezőgyarak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Mezőpanasz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Mezőtarcsa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194) — később Sziltarcsa!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278–279)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Erdős elhelyezkedésüket jelölő településnevek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Répáskeszi — ’répás’ melléknév: erdőírtásos helyre utal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151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241)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Patafája ~ Patafa — ’fa’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fája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utótag még a XIV. sz.-ban elavul)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226–227)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Simonkerék ~ Simonkereke — ’kerek’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252)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 ~ Szilas — a ’szil’ fanév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jelölhetett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278)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Szilbarmód — a ’szil’ fanév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közeli,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erdő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közti elhelyezkedést jelölhetett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Lipszky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1806)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Sziltarcsa — ’szil’, megkülönböztető jelzői szerepben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2022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278–279)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3404285028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7358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Természetföldrajzi adottságaikra, elhelyezkedésükre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utaló településnevek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23528" y="1340768"/>
            <a:ext cx="8856984" cy="4458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Az ér természetföldrajzi köznévből származó településnevek: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’lusta folyású, iszapos medrű folyóvíz’ (i. m. 94)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Kölesér — 1329: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Kuleseer, fl.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[HA. 1: 77, KMHSz. 1: 163]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169)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Ér — 1329: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Kuleseer, fl.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[HA. 1: 77, KMHSz. 1: 163]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2022: 94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374111835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60648"/>
            <a:ext cx="7441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Bizonytalan etimológiával rendelkező településnevek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31235" y="1196752"/>
            <a:ext cx="8928992" cy="555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~ Vásártartásra utaló településnév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Akjel — Vásári helyén feltételezi 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Györffy (1966: 592)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Vásári — Vásár lexéma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316–317)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~ Állattartásra utaló településnév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Barmód — a Gyepes menti vízjárásos helyek pásztorkodásának emléke (Jakó 110)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2022: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43–44)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165100981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07504" y="1124744"/>
            <a:ext cx="8928992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Bizonytalan lexikai, etimológiai vagy szemantikai hátérrel rendelkező települések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Bagd — bizonytalan történeti szempontú elemzés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36)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Barmód — bizonytalan lexikai, szemantikai szerkezet; sok romlott alak; a két nyílt szótagos tendencia érvényesülése, vélhető összefüggés az ótörök eredetű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barom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közszóval, lásd a Gyepes menti vízjárásos helyek pásztorkodásának emlékét feltételező 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Jakó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t.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44)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Ebej — bizonytalan szemantikai szerkezet, talán az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eb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szó rejlik benne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2022: 90)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Vásári —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Vasar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(1211, ÁSz. 794) személynévhez kapcsolt </a:t>
            </a:r>
            <a:r>
              <a:rPr lang="hu-H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helynévképző; vásártás helye  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2022: 316)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Vémer — lexikai felépítése, etimológiája nem világos, lásd </a:t>
            </a:r>
            <a:r>
              <a:rPr lang="hu-HU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Vejmür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(KMHsz.) (</a:t>
            </a:r>
            <a:r>
              <a:rPr lang="hu-HU" sz="1800" cap="small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Rácz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2022: 318)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70724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991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Összegzés és továbbgondolásban rejlő lehetőségek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8928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Helynévszótár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Néhány etimológiai sajátosság megkülönböztetése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(Rácz Anita történeti-etimológiai szótára alapján) — 1)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 magyar helynévadás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vizsgálata 2)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településnevek változástipológiája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Helynévkontinuitási viszgálat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1) a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helynévadás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tól a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névközösség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    2) </a:t>
            </a:r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névbokrosodás jelensége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Elpusztult középkori települések lokalizációs kérdései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Településföldrajzi és természetföldrajzi viszonyok megrajzolása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Néprajzi és nyelvi körülmények alakulástörténete (és helynév-szociológiai vonzata)</a:t>
            </a:r>
          </a:p>
          <a:p>
            <a:endParaRPr lang="hu-H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Társadalmi folyamatok</a:t>
            </a:r>
          </a:p>
        </p:txBody>
      </p:sp>
    </p:spTree>
    <p:extLst>
      <p:ext uri="{BB962C8B-B14F-4D97-AF65-F5344CB8AC3E}">
        <p14:creationId xmlns:p14="http://schemas.microsoft.com/office/powerpoint/2010/main" val="103994449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539552" y="2276872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 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megtisztelő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	figyelmüket!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Történeti források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42798" y="908720"/>
            <a:ext cx="892899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Alapforrás: Rácz Anita: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régi Bihar vármegye településneveinek történeti-etimológiai szótára</a:t>
            </a:r>
            <a:endParaRPr lang="hu-H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Györffy György: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Az Árpád-kori Magyarország történeti földrajza</a:t>
            </a:r>
            <a:b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Csánki Dezső: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történelmi földrajza a Hunyadiak korában</a:t>
            </a:r>
            <a:b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Mező András: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Patrocíniumok a középkori Magyarországon</a:t>
            </a:r>
            <a:endParaRPr lang="hu-HU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Jakó Zsigmond: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Bihar megye a török pusztítás előtt</a:t>
            </a:r>
            <a:b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Mezősi Károly: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Bihar vármegye a török uralom megszűnése idejében 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(1692) </a:t>
            </a:r>
          </a:p>
          <a:p>
            <a:endParaRPr lang="hu-H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Georg Heller: 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Comitatus Bihariensis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hu-HU" sz="1800" b="0" i="1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Magyarország történeti helységnévtára. Bihar megye és a Hajdúság. 1773–1808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hu-HU" sz="18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sz="1800" b="0" u="none" strike="sng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Pesty Frigyes: Bihar vármegye I-II.</a:t>
            </a:r>
            <a:b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u-HU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Szabó M. Attila: </a:t>
            </a:r>
            <a:r>
              <a:rPr lang="hu-HU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Erdély, Bánság és Partium történeti és közigazgatási helységnévtára</a:t>
            </a:r>
            <a:endParaRPr lang="hu-H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hu-HU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Anjou-kori Oklevéltár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Anjoukori Okmánytár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nagykárolyi Károlyi család oklevéltára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Zsigmondkori oklevéltár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 századi dézsmajegyzékek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(N. Kiss István); </a:t>
            </a:r>
            <a:r>
              <a:rPr lang="hu-HU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1598. évi házösszeírás</a:t>
            </a:r>
            <a:r>
              <a:rPr lang="hu-H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(Dávid Zoltán); </a:t>
            </a:r>
            <a:br>
              <a:rPr lang="hu-HU" dirty="0"/>
            </a:br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  <a:p>
            <a:endParaRPr lang="hu-HU" dirty="0">
              <a:latin typeface="Gergia"/>
            </a:endParaRPr>
          </a:p>
        </p:txBody>
      </p:sp>
    </p:spTree>
    <p:extLst>
      <p:ext uri="{BB962C8B-B14F-4D97-AF65-F5344CB8AC3E}">
        <p14:creationId xmlns:p14="http://schemas.microsoft.com/office/powerpoint/2010/main" val="170165527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Térképes források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89289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EKFT. (1783)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MKFT. (1863)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HKFT. (1884)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NKFT. (1941)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Lipszky 1806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(Lipszky rep. 1808)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Méhkerék és Kötegyán kataszteri térképe (1884)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villamoshálózatának térképe (1911)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kataszteri és hivatali térképeihez mindeddig nem volt hozzáférésem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Lokalizációs kérdésekben továbbá viszonyítási alapul szolgált Rácz Anita, Györffy György, Jakó Zsigmond munkáinak és a Történeti Helynévtár térképes melléklete</a:t>
            </a:r>
            <a:endParaRPr lang="hu-HU" dirty="0">
              <a:latin typeface="Gergi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670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4453" y="260648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Helytörténeti források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51520" y="1340768"/>
            <a:ext cx="892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Rozvány György: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Nagy-Szalonta Történelme I., II-III.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(1870, 1889)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Móczár József (szerk.):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1606–1906. (1906)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Dánielisz Endre: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és környékének története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(2014),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Nagyszalontán vásár tartatik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(2006),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Nagyszalonta népköltészeti hagyományaiból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(2009)</a:t>
            </a: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Hegyesi Imre: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Utcáról utcára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Vaderna Gábor: </a:t>
            </a:r>
            <a:r>
              <a:rPr lang="hu-H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Honnan és hová? Arany János és a nagyszalontai hagyomány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(2020)</a:t>
            </a:r>
          </a:p>
        </p:txBody>
      </p:sp>
    </p:spTree>
    <p:extLst>
      <p:ext uri="{BB962C8B-B14F-4D97-AF65-F5344CB8AC3E}">
        <p14:creationId xmlns:p14="http://schemas.microsoft.com/office/powerpoint/2010/main" val="7963555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17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Adatközlők</a:t>
            </a:r>
          </a:p>
        </p:txBody>
      </p:sp>
      <p:sp>
        <p:nvSpPr>
          <p:cNvPr id="3" name="Szövegdoboz 1">
            <a:extLst>
              <a:ext uri="{FF2B5EF4-FFF2-40B4-BE49-F238E27FC236}">
                <a16:creationId xmlns:a16="http://schemas.microsoft.com/office/drawing/2014/main" id="{1D0DBADA-A402-52AB-3990-F3B4827ED2AD}"/>
              </a:ext>
            </a:extLst>
          </p:cNvPr>
          <p:cNvSpPr txBox="1"/>
          <p:nvPr/>
        </p:nvSpPr>
        <p:spPr>
          <a:xfrm>
            <a:off x="385244" y="1124744"/>
            <a:ext cx="87659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Történeti adatközlők:</a:t>
            </a:r>
          </a:p>
          <a:p>
            <a:pPr marL="342900" indent="-342900">
              <a:buAutoNum type="alphaLcParenR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Elbeszélés: Balogh József, Borbély Erzsébet, Gábor Ferenc, Patócs Júlia</a:t>
            </a:r>
          </a:p>
          <a:p>
            <a:pPr marL="342900" indent="-342900">
              <a:buAutoNum type="alphaLcParenR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Mondák: Bagosi Mihály, Mezey Károly, Szathmáry János, Kertmegi István és Zsuzsanna</a:t>
            </a:r>
          </a:p>
          <a:p>
            <a:pPr marL="342900" indent="-342900">
              <a:buAutoNum type="alphaLcParenR"/>
            </a:pPr>
            <a:r>
              <a:rPr lang="hu-HU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Népdal </a:t>
            </a:r>
          </a:p>
          <a:p>
            <a:pPr marL="342900" indent="-342900">
              <a:buAutoNum type="alphaLcParenR"/>
            </a:pPr>
            <a:r>
              <a:rPr lang="hu-HU" strike="sngStrik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Népballada</a:t>
            </a:r>
          </a:p>
          <a:p>
            <a:pPr marL="342900" indent="-342900">
              <a:buAutoNum type="alphaLcParenR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Műköltészeti alkotások: Arany János, Sinka István, Gábor Ferenc</a:t>
            </a:r>
          </a:p>
          <a:p>
            <a:pPr marL="342900" indent="-342900">
              <a:buAutoNum type="alphaLcParenR"/>
            </a:pP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Publicisztika: Wekerle Sándor</a:t>
            </a:r>
          </a:p>
          <a:p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u-H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Élőnyelvi adatközlők: 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fő</a:t>
            </a:r>
          </a:p>
        </p:txBody>
      </p:sp>
    </p:spTree>
    <p:extLst>
      <p:ext uri="{BB962C8B-B14F-4D97-AF65-F5344CB8AC3E}">
        <p14:creationId xmlns:p14="http://schemas.microsoft.com/office/powerpoint/2010/main" val="221906763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 településtörténeti áttekintése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3D8D-C2F7-3DE7-5899-C6554204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800"/>
            <a:ext cx="4786076" cy="3427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37AE4E-CD2A-230E-626B-B189C68FD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00954"/>
            <a:ext cx="3672408" cy="47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255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03648" y="260648"/>
            <a:ext cx="6038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 településtörténeti áttekintése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43DD2-6FD5-A51C-E827-6E8932CC2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00954"/>
            <a:ext cx="3672408" cy="4710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932993-AE6F-2143-EC6D-607E4CA8F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298321"/>
            <a:ext cx="4861916" cy="426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8566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881</TotalTime>
  <Words>1879</Words>
  <Application>Microsoft Office PowerPoint</Application>
  <PresentationFormat>Diavetítés a képernyőre (4:3 oldalarány)</PresentationFormat>
  <Paragraphs>267</Paragraphs>
  <Slides>37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37</vt:i4>
      </vt:variant>
    </vt:vector>
  </HeadingPairs>
  <TitlesOfParts>
    <vt:vector size="43" baseType="lpstr">
      <vt:lpstr>Arial</vt:lpstr>
      <vt:lpstr>Calibri</vt:lpstr>
      <vt:lpstr>Georgia</vt:lpstr>
      <vt:lpstr>Gergia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Tóth Valéria</cp:lastModifiedBy>
  <cp:revision>28</cp:revision>
  <dcterms:created xsi:type="dcterms:W3CDTF">2022-04-21T17:56:47Z</dcterms:created>
  <dcterms:modified xsi:type="dcterms:W3CDTF">2023-11-03T12:48:46Z</dcterms:modified>
</cp:coreProperties>
</file>