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58" r:id="rId6"/>
    <p:sldId id="271" r:id="rId7"/>
    <p:sldId id="260" r:id="rId8"/>
    <p:sldId id="262" r:id="rId9"/>
    <p:sldId id="264" r:id="rId10"/>
    <p:sldId id="263" r:id="rId11"/>
    <p:sldId id="266" r:id="rId12"/>
    <p:sldId id="268" r:id="rId13"/>
    <p:sldId id="267" r:id="rId14"/>
    <p:sldId id="265" r:id="rId15"/>
    <p:sldId id="272" r:id="rId16"/>
    <p:sldId id="269" r:id="rId17"/>
    <p:sldId id="273" r:id="rId18"/>
    <p:sldId id="270" r:id="rId1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E96C3C96-A5E4-41AF-B93A-7EC6C0B1E9B6}">
          <p14:sldIdLst>
            <p14:sldId id="256"/>
            <p14:sldId id="257"/>
            <p14:sldId id="259"/>
            <p14:sldId id="261"/>
            <p14:sldId id="258"/>
            <p14:sldId id="271"/>
            <p14:sldId id="260"/>
            <p14:sldId id="262"/>
            <p14:sldId id="264"/>
            <p14:sldId id="263"/>
            <p14:sldId id="266"/>
            <p14:sldId id="268"/>
            <p14:sldId id="267"/>
            <p14:sldId id="265"/>
            <p14:sldId id="272"/>
            <p14:sldId id="269"/>
            <p14:sldId id="273"/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FF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66A0-0C72-42CC-A98C-9C81A6B507DA}" type="datetimeFigureOut">
              <a:rPr lang="hu-HU" smtClean="0"/>
              <a:t>2023. 10. 17.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D528-024B-4FF3-A78F-978F2AB999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4078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66A0-0C72-42CC-A98C-9C81A6B507DA}" type="datetimeFigureOut">
              <a:rPr lang="hu-HU" smtClean="0"/>
              <a:t>2023. 10. 17.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D528-024B-4FF3-A78F-978F2AB999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46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66A0-0C72-42CC-A98C-9C81A6B507DA}" type="datetimeFigureOut">
              <a:rPr lang="hu-HU" smtClean="0"/>
              <a:t>2023. 10. 17.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D528-024B-4FF3-A78F-978F2AB999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68321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66A0-0C72-42CC-A98C-9C81A6B507DA}" type="datetimeFigureOut">
              <a:rPr lang="hu-HU" smtClean="0"/>
              <a:t>2023. 10. 17.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D528-024B-4FF3-A78F-978F2AB999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97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66A0-0C72-42CC-A98C-9C81A6B507DA}" type="datetimeFigureOut">
              <a:rPr lang="hu-HU" smtClean="0"/>
              <a:t>2023. 10. 17.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D528-024B-4FF3-A78F-978F2AB999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3394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66A0-0C72-42CC-A98C-9C81A6B507DA}" type="datetimeFigureOut">
              <a:rPr lang="hu-HU" smtClean="0"/>
              <a:t>2023. 10. 17.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D528-024B-4FF3-A78F-978F2AB999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5324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66A0-0C72-42CC-A98C-9C81A6B507DA}" type="datetimeFigureOut">
              <a:rPr lang="hu-HU" smtClean="0"/>
              <a:t>2023. 10. 17.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D528-024B-4FF3-A78F-978F2AB999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5090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66A0-0C72-42CC-A98C-9C81A6B507DA}" type="datetimeFigureOut">
              <a:rPr lang="hu-HU" smtClean="0"/>
              <a:t>2023. 10. 17.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D528-024B-4FF3-A78F-978F2AB999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6970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66A0-0C72-42CC-A98C-9C81A6B507DA}" type="datetimeFigureOut">
              <a:rPr lang="hu-HU" smtClean="0"/>
              <a:t>2023. 10. 17.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D528-024B-4FF3-A78F-978F2AB999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4300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66A0-0C72-42CC-A98C-9C81A6B507DA}" type="datetimeFigureOut">
              <a:rPr lang="hu-HU" smtClean="0"/>
              <a:t>2023. 10. 17.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D528-024B-4FF3-A78F-978F2AB999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5884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66A0-0C72-42CC-A98C-9C81A6B507DA}" type="datetimeFigureOut">
              <a:rPr lang="hu-HU" smtClean="0"/>
              <a:t>2023. 10. 17.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D528-024B-4FF3-A78F-978F2AB999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4890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166A0-0C72-42CC-A98C-9C81A6B507DA}" type="datetimeFigureOut">
              <a:rPr lang="hu-HU" smtClean="0"/>
              <a:t>2023. 10. 17.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CD528-024B-4FF3-A78F-978F2AB999F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31811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szilazsu@gmai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hu-HU" sz="4400" b="1" dirty="0">
                <a:latin typeface="Arial" panose="020B0604020202020204" pitchFamily="34" charset="0"/>
                <a:cs typeface="Arial" panose="020B0604020202020204" pitchFamily="34" charset="0"/>
              </a:rPr>
              <a:t>Helynévgyűjtés magyar–román kétnyelvű környezetben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399763" y="4812652"/>
            <a:ext cx="9144000" cy="1655762"/>
          </a:xfrm>
        </p:spPr>
        <p:txBody>
          <a:bodyPr/>
          <a:lstStyle/>
          <a:p>
            <a:pPr algn="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Szilágyi-Varga Zsuzsa</a:t>
            </a:r>
          </a:p>
          <a:p>
            <a:pPr algn="r"/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szilazsu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@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gmail.com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Síkfőkút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2023.10.11–12.</a:t>
            </a:r>
          </a:p>
        </p:txBody>
      </p:sp>
    </p:spTree>
    <p:extLst>
      <p:ext uri="{BB962C8B-B14F-4D97-AF65-F5344CB8AC3E}">
        <p14:creationId xmlns:p14="http://schemas.microsoft.com/office/powerpoint/2010/main" val="2510657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4" t="11643" r="10185" b="10610"/>
          <a:stretch/>
        </p:blipFill>
        <p:spPr>
          <a:xfrm>
            <a:off x="1751525" y="0"/>
            <a:ext cx="8680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36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947" y="0"/>
            <a:ext cx="5473148" cy="412095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 l="19543" t="7907" r="4101" b="29184"/>
          <a:stretch/>
        </p:blipFill>
        <p:spPr>
          <a:xfrm>
            <a:off x="199877" y="0"/>
            <a:ext cx="6302024" cy="390939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877" y="2958736"/>
            <a:ext cx="5178711" cy="389926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/>
          <a:srcRect l="3400" t="8401" r="2561" b="26564"/>
          <a:stretch/>
        </p:blipFill>
        <p:spPr>
          <a:xfrm>
            <a:off x="5378588" y="3384454"/>
            <a:ext cx="6639340" cy="345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33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F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8789" t="15172" r="15860" b="11494"/>
          <a:stretch/>
        </p:blipFill>
        <p:spPr>
          <a:xfrm>
            <a:off x="440898" y="1171977"/>
            <a:ext cx="8113690" cy="4439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/>
          <a:srcRect l="12749" t="16858" r="14696" b="14129"/>
          <a:stretch/>
        </p:blipFill>
        <p:spPr>
          <a:xfrm>
            <a:off x="3969709" y="2434107"/>
            <a:ext cx="7694257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zövegdoboz 3"/>
          <p:cNvSpPr txBox="1"/>
          <p:nvPr/>
        </p:nvSpPr>
        <p:spPr>
          <a:xfrm>
            <a:off x="321972" y="272057"/>
            <a:ext cx="6993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2.2. Történeti adatok</a:t>
            </a:r>
          </a:p>
        </p:txBody>
      </p:sp>
    </p:spTree>
    <p:extLst>
      <p:ext uri="{BB962C8B-B14F-4D97-AF65-F5344CB8AC3E}">
        <p14:creationId xmlns:p14="http://schemas.microsoft.com/office/powerpoint/2010/main" val="1563711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1" t="7127" r="14478" b="13333"/>
          <a:stretch/>
        </p:blipFill>
        <p:spPr>
          <a:xfrm>
            <a:off x="2490951" y="0"/>
            <a:ext cx="7346731" cy="681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26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Magyar–román névpárok 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Kis-mező ~ </a:t>
            </a:r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Câmpia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Mică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Törökhalál ~ </a:t>
            </a:r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Moarte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(a) </a:t>
            </a:r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Turcului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Közlegelő ~ </a:t>
            </a:r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Pășune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Comun</a:t>
            </a:r>
            <a:endParaRPr lang="hu-HU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Iklód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 ~ </a:t>
            </a:r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Iclod</a:t>
            </a:r>
            <a:endParaRPr lang="hu-HU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Nyáras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 ~ </a:t>
            </a:r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Niaro</a:t>
            </a:r>
            <a:r>
              <a:rPr lang="ro-RO" i="1" dirty="0">
                <a:latin typeface="Arial" panose="020B0604020202020204" pitchFamily="34" charset="0"/>
                <a:cs typeface="Arial" panose="020B0604020202020204" pitchFamily="34" charset="0"/>
              </a:rPr>
              <a:t>ș</a:t>
            </a:r>
          </a:p>
          <a:p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Cser-hegy ~ </a:t>
            </a:r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Cerhegi</a:t>
            </a:r>
            <a:endParaRPr lang="hu-HU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hu-HU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hu-H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481293" y="1825625"/>
            <a:ext cx="4736206" cy="4351338"/>
          </a:xfrm>
        </p:spPr>
        <p:txBody>
          <a:bodyPr>
            <a:normAutofit/>
          </a:bodyPr>
          <a:lstStyle/>
          <a:p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Mogyorós-hegy ~ D. [</a:t>
            </a:r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Dealul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Mogiero</a:t>
            </a:r>
            <a:r>
              <a:rPr lang="ro-RO" i="1" dirty="0">
                <a:latin typeface="Arial" panose="020B0604020202020204" pitchFamily="34" charset="0"/>
                <a:cs typeface="Arial" panose="020B0604020202020204" pitchFamily="34" charset="0"/>
              </a:rPr>
              <a:t>ș</a:t>
            </a:r>
            <a:endParaRPr lang="hu-HU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Szilvás-hegy ~ D. [</a:t>
            </a:r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Dealul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Silv</a:t>
            </a:r>
            <a:r>
              <a:rPr lang="ro-RO" i="1" dirty="0">
                <a:latin typeface="Arial" panose="020B0604020202020204" pitchFamily="34" charset="0"/>
                <a:cs typeface="Arial" panose="020B0604020202020204" pitchFamily="34" charset="0"/>
              </a:rPr>
              <a:t>aș</a:t>
            </a:r>
          </a:p>
          <a:p>
            <a:r>
              <a:rPr lang="ro-RO" i="1" dirty="0">
                <a:latin typeface="Arial" panose="020B0604020202020204" pitchFamily="34" charset="0"/>
                <a:cs typeface="Arial" panose="020B0604020202020204" pitchFamily="34" charset="0"/>
              </a:rPr>
              <a:t>Bende-rét ~ Râtul Bende</a:t>
            </a:r>
          </a:p>
          <a:p>
            <a:pPr marL="0" indent="0">
              <a:buNone/>
            </a:pPr>
            <a:endParaRPr lang="ro-RO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o-RO" i="1" dirty="0">
                <a:latin typeface="Arial" panose="020B0604020202020204" pitchFamily="34" charset="0"/>
                <a:cs typeface="Arial" panose="020B0604020202020204" pitchFamily="34" charset="0"/>
              </a:rPr>
              <a:t>Latabár ~ Câmpul Mare</a:t>
            </a:r>
            <a:r>
              <a:rPr lang="ro-R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Nagy-mező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ro-R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o-R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384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Magyar–román névpárok 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2228045"/>
            <a:ext cx="5181600" cy="3948918"/>
          </a:xfrm>
        </p:spPr>
        <p:txBody>
          <a:bodyPr>
            <a:normAutofit/>
          </a:bodyPr>
          <a:lstStyle/>
          <a:p>
            <a:r>
              <a:rPr lang="ro-RO" i="1" dirty="0">
                <a:latin typeface="Arial" panose="020B0604020202020204" pitchFamily="34" charset="0"/>
                <a:cs typeface="Arial" panose="020B0604020202020204" pitchFamily="34" charset="0"/>
              </a:rPr>
              <a:t>Törökhalál ~ La Moara Turcului</a:t>
            </a:r>
            <a:r>
              <a:rPr lang="ro-RO" dirty="0">
                <a:latin typeface="Arial" panose="020B0604020202020204" pitchFamily="34" charset="0"/>
                <a:cs typeface="Arial" panose="020B0604020202020204" pitchFamily="34" charset="0"/>
              </a:rPr>
              <a:t> ’A török malmánál’</a:t>
            </a:r>
          </a:p>
          <a:p>
            <a:r>
              <a:rPr lang="ro-RO" i="1" dirty="0">
                <a:latin typeface="Arial" panose="020B0604020202020204" pitchFamily="34" charset="0"/>
                <a:cs typeface="Arial" panose="020B0604020202020204" pitchFamily="34" charset="0"/>
              </a:rPr>
              <a:t>Árnyék-rét ~ Râtul de Aur</a:t>
            </a:r>
            <a:r>
              <a:rPr lang="ro-R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Arany-rét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</a:p>
          <a:p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Nyáras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’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nyárfákkal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beültetett hely’ ~ 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Vara</a:t>
            </a:r>
            <a:r>
              <a:rPr lang="ro-RO" i="1" dirty="0">
                <a:latin typeface="Arial" panose="020B0604020202020204" pitchFamily="34" charset="0"/>
                <a:cs typeface="Arial" panose="020B0604020202020204" pitchFamily="34" charset="0"/>
              </a:rPr>
              <a:t>ție</a:t>
            </a:r>
            <a:r>
              <a:rPr lang="ro-R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’&lt; ’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nyári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hely?’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var</a:t>
            </a:r>
            <a:r>
              <a:rPr lang="ro-RO" i="1" dirty="0"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ro-R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nyár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</a:p>
          <a:p>
            <a:pPr algn="just"/>
            <a:endParaRPr lang="hu-H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481293" y="2228045"/>
            <a:ext cx="4736206" cy="3948918"/>
          </a:xfrm>
        </p:spPr>
        <p:txBody>
          <a:bodyPr>
            <a:normAutofit/>
          </a:bodyPr>
          <a:lstStyle/>
          <a:p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Isten-hegy ~ D. [</a:t>
            </a:r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Dealul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Istenheghi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deal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domb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hu-HU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Mogyorós-hegy ~ D. [</a:t>
            </a:r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Dealul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Mogioros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 h. [hegy] – </a:t>
            </a:r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deal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domb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hu-H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173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3. Problémák és kérdések</a:t>
            </a:r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Csentru &lt; </a:t>
            </a:r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centru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központ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’ (a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Terminiben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is megjelenik)</a:t>
            </a:r>
          </a:p>
          <a:p>
            <a:pPr algn="just"/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Primöria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 &lt; </a:t>
            </a:r>
            <a:r>
              <a:rPr lang="ro-RO" i="1" dirty="0">
                <a:latin typeface="Arial" panose="020B0604020202020204" pitchFamily="34" charset="0"/>
                <a:cs typeface="Arial" panose="020B0604020202020204" pitchFamily="34" charset="0"/>
              </a:rPr>
              <a:t>Primăria, primăria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polgármesteri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hivatal’</a:t>
            </a:r>
          </a:p>
          <a:p>
            <a:pPr algn="just"/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Sztrádá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Princsipálö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 ? &lt; </a:t>
            </a:r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Principal</a:t>
            </a:r>
            <a:r>
              <a:rPr lang="ro-RO" i="1" dirty="0">
                <a:latin typeface="Arial" panose="020B0604020202020204" pitchFamily="34" charset="0"/>
                <a:cs typeface="Arial" panose="020B0604020202020204" pitchFamily="34" charset="0"/>
              </a:rPr>
              <a:t>ă 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fő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utca’</a:t>
            </a:r>
          </a:p>
          <a:p>
            <a:pPr algn="just"/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o-RO" i="1" dirty="0">
                <a:latin typeface="Arial" panose="020B0604020202020204" pitchFamily="34" charset="0"/>
                <a:cs typeface="Arial" panose="020B0604020202020204" pitchFamily="34" charset="0"/>
              </a:rPr>
              <a:t>Rât &lt; 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rét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(DEX: „regional Șes de-a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lungul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unei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ape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curgătoare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crește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iarbă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cosit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pășunat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etimologie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limba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maghiară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rét.”)</a:t>
            </a:r>
          </a:p>
          <a:p>
            <a:pPr marL="0" indent="0" algn="just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Patac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 ? &lt; Patak, </a:t>
            </a:r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patak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744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3200" dirty="0"/>
              <a:t>A magyar és a román nyelv határán álló adatokat hogyan standardizáljuk? </a:t>
            </a:r>
          </a:p>
          <a:p>
            <a:r>
              <a:rPr lang="hu-HU" sz="3200" dirty="0"/>
              <a:t>Melyik helyesírási rendszerhez igazítsuk őket? </a:t>
            </a:r>
          </a:p>
          <a:p>
            <a:r>
              <a:rPr lang="hu-HU" sz="3200" dirty="0"/>
              <a:t>A kiejtést tükrözve hogyan írjuk le a nyelvi adatot?</a:t>
            </a:r>
          </a:p>
          <a:p>
            <a:r>
              <a:rPr lang="hu-HU" sz="3200" dirty="0"/>
              <a:t>Melyek azok a nevek, amelyek utalószócikkben is meg kell jelenjenek? (pl. ha a forma azonos, de </a:t>
            </a:r>
            <a:r>
              <a:rPr lang="hu-HU" sz="3200"/>
              <a:t>más a kiejtés</a:t>
            </a:r>
            <a:r>
              <a:rPr lang="hu-HU" sz="32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0288632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465491" y="2335592"/>
            <a:ext cx="5292144" cy="1325563"/>
          </a:xfrm>
        </p:spPr>
        <p:txBody>
          <a:bodyPr/>
          <a:lstStyle/>
          <a:p>
            <a:r>
              <a:rPr lang="hu-HU" b="1" dirty="0"/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981925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2173355"/>
            <a:ext cx="10515600" cy="4351338"/>
          </a:xfrm>
        </p:spPr>
        <p:txBody>
          <a:bodyPr/>
          <a:lstStyle/>
          <a:p>
            <a:pPr marL="514350" indent="-514350" algn="just">
              <a:buFont typeface="+mj-lt"/>
              <a:buAutoNum type="arabicPeriod"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vizsgált terület demográfiai és nyelvszociológiai helyzete,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Azok a források, amelyek román helynevek, román eredetű helynevek, illetve magyar–román helynévpárok lelőhelyei,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adatbázisépítés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és 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szócikkírás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problémás esetei.</a:t>
            </a:r>
          </a:p>
        </p:txBody>
      </p:sp>
    </p:spTree>
    <p:extLst>
      <p:ext uri="{BB962C8B-B14F-4D97-AF65-F5344CB8AC3E}">
        <p14:creationId xmlns:p14="http://schemas.microsoft.com/office/powerpoint/2010/main" val="975643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838200" y="339367"/>
            <a:ext cx="10515600" cy="1325563"/>
          </a:xfrm>
        </p:spPr>
        <p:txBody>
          <a:bodyPr/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1. Kutatott települések: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2211991"/>
            <a:ext cx="5181600" cy="4351338"/>
          </a:xfrm>
        </p:spPr>
        <p:txBody>
          <a:bodyPr>
            <a:norm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Kisbábony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Szm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Hegyközcsatár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Bh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Hegyköztóttelek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Bh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Siter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Bh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Sitervölgy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Bh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Hegyközpályi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Bh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Hegyközszáldobágy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Bh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sz="half" idx="2"/>
          </p:nvPr>
        </p:nvSpPr>
        <p:spPr>
          <a:xfrm>
            <a:off x="6172200" y="2211991"/>
            <a:ext cx="5181600" cy="4351338"/>
          </a:xfrm>
        </p:spPr>
        <p:txBody>
          <a:bodyPr>
            <a:norm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Hegyközújlak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Bh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Szalárd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Bh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Jákóhodos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Bh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Hegyközszentimre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Bh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Bihar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Bh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Hegyközkovácsi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Bh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69144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158" t="9739" r="7272" b="8174"/>
          <a:stretch/>
        </p:blipFill>
        <p:spPr>
          <a:xfrm>
            <a:off x="1031001" y="167425"/>
            <a:ext cx="10160740" cy="646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99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22153" t="11576" r="29544" b="12896"/>
          <a:stretch/>
        </p:blipFill>
        <p:spPr>
          <a:xfrm>
            <a:off x="5907110" y="1159099"/>
            <a:ext cx="6284890" cy="5525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 l="22747" t="16682" r="19645" b="15361"/>
          <a:stretch/>
        </p:blipFill>
        <p:spPr>
          <a:xfrm>
            <a:off x="0" y="115911"/>
            <a:ext cx="7301315" cy="48424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Ellipszis 1"/>
          <p:cNvSpPr/>
          <p:nvPr/>
        </p:nvSpPr>
        <p:spPr>
          <a:xfrm>
            <a:off x="4829577" y="1262131"/>
            <a:ext cx="231820" cy="2189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9195515" y="2975019"/>
            <a:ext cx="789401" cy="7212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432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838200" y="339367"/>
            <a:ext cx="10515600" cy="1325563"/>
          </a:xfrm>
        </p:spPr>
        <p:txBody>
          <a:bodyPr/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1. Kutatott települések: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2211991"/>
            <a:ext cx="5181600" cy="4351338"/>
          </a:xfrm>
        </p:spPr>
        <p:txBody>
          <a:bodyPr>
            <a:norm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Kisbábony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Szm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.) – 68%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Hegyközcsatár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Bh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.) – 94%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Hegyköztóttelek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Bh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.) – 88%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Siter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Bh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.) – 84%</a:t>
            </a: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Sitervölgy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Bh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.) – 2,3%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Hegyközpályi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Bh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.) – 54%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Hegyközszáldobágy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Bh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.) – 83%</a:t>
            </a:r>
          </a:p>
          <a:p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sz="half" idx="2"/>
          </p:nvPr>
        </p:nvSpPr>
        <p:spPr>
          <a:xfrm>
            <a:off x="6172200" y="2211991"/>
            <a:ext cx="5181600" cy="4351338"/>
          </a:xfrm>
        </p:spPr>
        <p:txBody>
          <a:bodyPr>
            <a:norm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Hegyközújlak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Bh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.) – 94%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Szalárd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Bh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.) – 59% 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Jákóhodos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Bh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.) – 96%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Hegyközszentimre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Bh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.) – 90%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Bihar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Bh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.) – 79% 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Hegyközkovácsi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Bh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.) – 86%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48415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468156"/>
            <a:ext cx="10515600" cy="1325563"/>
          </a:xfrm>
        </p:spPr>
        <p:txBody>
          <a:bodyPr/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Kétnyelvűség és a nyelvhasználati színterek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2073500"/>
            <a:ext cx="10894454" cy="4533362"/>
          </a:xfrm>
        </p:spPr>
        <p:txBody>
          <a:bodyPr>
            <a:normAutofit/>
          </a:bodyPr>
          <a:lstStyle/>
          <a:p>
            <a:pPr algn="just"/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Az itt élő magyarok többsége magyar-domináns kétnyelvű.</a:t>
            </a:r>
          </a:p>
          <a:p>
            <a:pPr algn="just"/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Az etnikailag </a:t>
            </a:r>
            <a:r>
              <a:rPr lang="hu-HU" sz="2600" dirty="0" err="1">
                <a:latin typeface="Arial" panose="020B0604020202020204" pitchFamily="34" charset="0"/>
                <a:cs typeface="Arial" panose="020B0604020202020204" pitchFamily="34" charset="0"/>
              </a:rPr>
              <a:t>endogám</a:t>
            </a: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 családok leszármazottai: magyar-domináns kétnyelvűek. </a:t>
            </a:r>
          </a:p>
          <a:p>
            <a:pPr algn="just"/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A vegyes házasságból származó személyek: a két nyelv szimultán elsajátítása és párhuzamos használata figyelhető meg.</a:t>
            </a:r>
          </a:p>
          <a:p>
            <a:pPr algn="just"/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Azok sincsenek kevesen, akik az állam nyelvén rosszul vagy alig tudnak → Egyoldalú és kétoldalú kétnyelvűségi helyzetek. </a:t>
            </a:r>
          </a:p>
          <a:p>
            <a:pPr algn="just"/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magyar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nyelv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csoporton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belüli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csoportok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közötti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kommunikáció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eszköze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lehet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A magyar nyelv minden nyelvhasználati </a:t>
            </a:r>
            <a:r>
              <a:rPr lang="hu-HU" sz="2600" dirty="0" err="1">
                <a:latin typeface="Arial" panose="020B0604020202020204" pitchFamily="34" charset="0"/>
                <a:cs typeface="Arial" panose="020B0604020202020204" pitchFamily="34" charset="0"/>
              </a:rPr>
              <a:t>színteren</a:t>
            </a: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 jelen van. </a:t>
            </a:r>
          </a:p>
        </p:txBody>
      </p:sp>
    </p:spTree>
    <p:extLst>
      <p:ext uri="{BB962C8B-B14F-4D97-AF65-F5344CB8AC3E}">
        <p14:creationId xmlns:p14="http://schemas.microsoft.com/office/powerpoint/2010/main" val="2317312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2.1. Élőnyelvi adatok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7753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sz="3500" b="1" dirty="0">
                <a:latin typeface="Arial" panose="020B0604020202020204" pitchFamily="34" charset="0"/>
                <a:cs typeface="Arial" panose="020B0604020202020204" pitchFamily="34" charset="0"/>
              </a:rPr>
              <a:t>Magyar adatközlők megnyilatkozásaiból: </a:t>
            </a:r>
          </a:p>
          <a:p>
            <a:pPr marL="0" indent="0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Báza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 &lt; </a:t>
            </a:r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Baz</a:t>
            </a:r>
            <a:r>
              <a:rPr lang="ro-RO" i="1" dirty="0"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o-RO" i="1" dirty="0">
                <a:latin typeface="Arial" panose="020B0604020202020204" pitchFamily="34" charset="0"/>
                <a:cs typeface="Arial" panose="020B0604020202020204" pitchFamily="34" charset="0"/>
              </a:rPr>
              <a:t>bază de recepție și de depozitare a produselor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terményátvevő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és raktározó központ’ </a:t>
            </a:r>
          </a:p>
          <a:p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Diszpenszár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 &lt; Dispensar, </a:t>
            </a:r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dispensar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medical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orvosi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rendelő’</a:t>
            </a:r>
          </a:p>
          <a:p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Gosztát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 &lt; </a:t>
            </a:r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Gostat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o-RO" i="1" dirty="0">
                <a:latin typeface="Arial" panose="020B0604020202020204" pitchFamily="34" charset="0"/>
                <a:cs typeface="Arial" panose="020B0604020202020204" pitchFamily="34" charset="0"/>
              </a:rPr>
              <a:t>gospodăria agricola de stat </a:t>
            </a:r>
            <a:r>
              <a:rPr lang="ro-RO" dirty="0">
                <a:latin typeface="Arial" panose="020B0604020202020204" pitchFamily="34" charset="0"/>
                <a:cs typeface="Arial" panose="020B0604020202020204" pitchFamily="34" charset="0"/>
              </a:rPr>
              <a:t>‘állami gazdaság‘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Primöria &lt; </a:t>
            </a:r>
            <a:r>
              <a:rPr lang="ro-RO" i="1" dirty="0">
                <a:latin typeface="Arial" panose="020B0604020202020204" pitchFamily="34" charset="0"/>
                <a:cs typeface="Arial" panose="020B0604020202020204" pitchFamily="34" charset="0"/>
              </a:rPr>
              <a:t>primăria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polgármesteri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hivatal’</a:t>
            </a:r>
            <a:endParaRPr lang="hu-HU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Barázs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 &lt; </a:t>
            </a:r>
            <a:r>
              <a:rPr lang="ro-RO" i="1" dirty="0">
                <a:latin typeface="Arial" panose="020B0604020202020204" pitchFamily="34" charset="0"/>
                <a:cs typeface="Arial" panose="020B0604020202020204" pitchFamily="34" charset="0"/>
              </a:rPr>
              <a:t>baraj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völgyzárógát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duzzasztógát’</a:t>
            </a:r>
          </a:p>
          <a:p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Ferma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 &lt; </a:t>
            </a:r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fermă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farm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’,</a:t>
            </a:r>
          </a:p>
          <a:p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Csentru &lt; </a:t>
            </a:r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centru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 ’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központ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hu-HU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Balasztier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 &lt; </a:t>
            </a:r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balastier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bánya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homokkitermelő hely’</a:t>
            </a:r>
            <a:endParaRPr lang="hu-HU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Sztrádá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Princsipálö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 &lt; </a:t>
            </a:r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Strada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Principal</a:t>
            </a:r>
            <a:r>
              <a:rPr lang="ro-RO" i="1" dirty="0">
                <a:latin typeface="Arial" panose="020B0604020202020204" pitchFamily="34" charset="0"/>
                <a:cs typeface="Arial" panose="020B0604020202020204" pitchFamily="34" charset="0"/>
              </a:rPr>
              <a:t>ă </a:t>
            </a:r>
            <a:r>
              <a:rPr lang="ro-RO" dirty="0">
                <a:latin typeface="Arial" panose="020B0604020202020204" pitchFamily="34" charset="0"/>
                <a:cs typeface="Arial" panose="020B0604020202020204" pitchFamily="34" charset="0"/>
              </a:rPr>
              <a:t>‘fő utca’</a:t>
            </a:r>
            <a:endParaRPr lang="hu-H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700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Román adatközlők megnyilatkozásaiból: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2057444"/>
            <a:ext cx="10515600" cy="4351338"/>
          </a:xfrm>
        </p:spPr>
        <p:txBody>
          <a:bodyPr/>
          <a:lstStyle/>
          <a:p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Irtaș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 &lt; Irtás, </a:t>
            </a:r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irtás</a:t>
            </a:r>
            <a:endParaRPr lang="hu-HU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Patac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 &lt; Patak, </a:t>
            </a:r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patak</a:t>
            </a:r>
            <a:endParaRPr lang="hu-HU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Rojaș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 &lt; Rózsás, </a:t>
            </a:r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rózsás</a:t>
            </a:r>
            <a:endParaRPr lang="hu-HU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Șicator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 &lt; Sikátor, </a:t>
            </a:r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sikátor</a:t>
            </a:r>
            <a:endParaRPr lang="hu-HU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Văgaș</a:t>
            </a:r>
            <a:r>
              <a:rPr lang="hu-HU" i="1" dirty="0">
                <a:latin typeface="Arial" panose="020B0604020202020204" pitchFamily="34" charset="0"/>
                <a:cs typeface="Arial" panose="020B0604020202020204" pitchFamily="34" charset="0"/>
              </a:rPr>
              <a:t> &lt; Vágás, </a:t>
            </a:r>
            <a:r>
              <a:rPr lang="hu-HU" i="1" dirty="0" err="1">
                <a:latin typeface="Arial" panose="020B0604020202020204" pitchFamily="34" charset="0"/>
                <a:cs typeface="Arial" panose="020B0604020202020204" pitchFamily="34" charset="0"/>
              </a:rPr>
              <a:t>vágás</a:t>
            </a:r>
            <a:endParaRPr lang="hu-H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0921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4615</TotalTime>
  <Words>662</Words>
  <Application>Microsoft Office PowerPoint</Application>
  <PresentationFormat>Szélesvásznú</PresentationFormat>
  <Paragraphs>95</Paragraphs>
  <Slides>18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Office-téma</vt:lpstr>
      <vt:lpstr>Helynévgyűjtés magyar–román kétnyelvű környezetben</vt:lpstr>
      <vt:lpstr>PowerPoint-bemutató</vt:lpstr>
      <vt:lpstr>1. Kutatott települések:</vt:lpstr>
      <vt:lpstr>PowerPoint-bemutató</vt:lpstr>
      <vt:lpstr>PowerPoint-bemutató</vt:lpstr>
      <vt:lpstr>1. Kutatott települések:</vt:lpstr>
      <vt:lpstr>Kétnyelvűség és a nyelvhasználati színterek</vt:lpstr>
      <vt:lpstr>2.1. Élőnyelvi adatok</vt:lpstr>
      <vt:lpstr>Román adatközlők megnyilatkozásaiból: </vt:lpstr>
      <vt:lpstr>PowerPoint-bemutató</vt:lpstr>
      <vt:lpstr>PowerPoint-bemutató</vt:lpstr>
      <vt:lpstr>PowerPoint-bemutató</vt:lpstr>
      <vt:lpstr>PowerPoint-bemutató</vt:lpstr>
      <vt:lpstr>Magyar–román névpárok </vt:lpstr>
      <vt:lpstr>Magyar–román névpárok </vt:lpstr>
      <vt:lpstr>3. Problémák és kérdések</vt:lpstr>
      <vt:lpstr>PowerPoint-bemutató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Helynévgyűjtés magyar–román kétnyelvű környezetben</dc:title>
  <dc:creator>user</dc:creator>
  <cp:lastModifiedBy>Dr. Tóth Valéria</cp:lastModifiedBy>
  <cp:revision>66</cp:revision>
  <dcterms:created xsi:type="dcterms:W3CDTF">2023-10-02T08:22:30Z</dcterms:created>
  <dcterms:modified xsi:type="dcterms:W3CDTF">2023-10-17T14:29:25Z</dcterms:modified>
</cp:coreProperties>
</file>