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9" r:id="rId22"/>
    <p:sldId id="278" r:id="rId23"/>
    <p:sldId id="280" r:id="rId24"/>
    <p:sldId id="281" r:id="rId25"/>
    <p:sldId id="275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105F2C-550E-CBB2-DD2B-BFA526C10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23FC391-E307-154A-712C-AC5E78EB5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2257FA2-D9B8-3093-7E33-A356B72DE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FA9-9E29-47EA-B4E2-B77CAD966B8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3C8560E-2C9A-62EE-DA83-B840F54B0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D5667E7-DB9B-7EAF-9782-BB7DF6BD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A040-DC1A-4F55-8D37-66E8B171A1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5396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FCFB44-2B55-2EBA-2771-4237C898D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8B1177D-AF98-7E07-7E85-1CAB89EFA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E2F978C-AE0F-DFF9-EB2C-2D6EB3C11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FA9-9E29-47EA-B4E2-B77CAD966B8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D0F542D-C19D-3CE6-8D29-71493203B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E9B95E9-8C5E-8D11-A894-70A7D74D5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A040-DC1A-4F55-8D37-66E8B171A1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0972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A2391171-0FEF-4E5D-1EA9-B5DBF75203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156D665-7A3C-EABC-605A-D5F7DE392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C9C18B7-6C0C-AD9A-CA43-E91AE594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FA9-9E29-47EA-B4E2-B77CAD966B8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3D7E0E5-8D26-0598-85A2-ABB79B114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82F64F0-FA38-0C3D-0AE5-3C8B7E123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A040-DC1A-4F55-8D37-66E8B171A1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8077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4F62CA-BE9B-9390-651A-6A4281B01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97996B5-EAD8-BF62-2E7C-C051BF729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A564664-A1E1-A4E5-278A-DA4F1486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FA9-9E29-47EA-B4E2-B77CAD966B8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5588B80-0BA6-077B-0CAF-9844C45D3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59D82A1-0119-C0AC-560B-1EB851E5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A040-DC1A-4F55-8D37-66E8B171A1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5129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4B88C3-CE5D-DE82-86A9-AC0E5948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2195C92-710D-1D30-406A-DFCBA8660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ADCEE35-7386-0DE7-39AF-484EAFA19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FA9-9E29-47EA-B4E2-B77CAD966B8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D275A0E-0A04-AF4A-1BE6-F51AA2AA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DC38E41-E1C5-B7EB-70C8-DBA9FC9E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A040-DC1A-4F55-8D37-66E8B171A1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2751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6CB031-B675-18E8-DE7E-0DD1B5EDD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72D9A95-32B6-C049-9FB6-3E1896CC4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B0DC195-5059-9A88-6CD8-F31F6BB0E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CD0B4DC-C0A9-5CFE-8DFA-22D1ABF82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FA9-9E29-47EA-B4E2-B77CAD966B8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4D708E3-6D87-7E2B-FFA2-2979E712A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A92DEC3-4711-E6C3-4BEB-E85410B90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A040-DC1A-4F55-8D37-66E8B171A1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860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7B6A1A-A8E9-A0B0-A509-93519B06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575C7EB-6C56-7426-5A3C-973D00E6A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A19D824-A69B-6C34-0106-A3B6F84D3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29654C73-06A5-78C5-7BD4-8FEF5B6DC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394E38E-7DA0-04B6-F9D9-0BCB3E046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A6D17AB8-6CB7-B673-7457-FB02EECC2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FA9-9E29-47EA-B4E2-B77CAD966B8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9B9007DA-7DAD-86D1-719F-E0E142C58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01320D4-AF61-8E4B-D24C-8FE75DCCD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A040-DC1A-4F55-8D37-66E8B171A1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4219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3EA22B-9423-F3CD-6C2E-298D37C44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A64E0FCC-4CB9-ACCF-F96F-866DE6A5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FA9-9E29-47EA-B4E2-B77CAD966B8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0995C58-A959-F073-5BAB-D9FFC3782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F38D4A6-3338-6579-2F21-569DACEC1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A040-DC1A-4F55-8D37-66E8B171A1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8972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BA36900F-8754-1199-031D-0EC75CA6A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FA9-9E29-47EA-B4E2-B77CAD966B8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85D6EFE-12C9-CCCA-6C4F-05A6DBE34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396DFAE-D039-A64C-8331-98AE2F53A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A040-DC1A-4F55-8D37-66E8B171A1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1456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26DAC5-FC8D-9572-8D1E-EE1A7784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78DBC37-8378-5266-E52E-AD7501F3F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791B6BD-1FF8-44C6-0FA5-527C5A220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D727068-53B3-B6FC-CDBB-83A2F1193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FA9-9E29-47EA-B4E2-B77CAD966B8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4AEF5F0-3C0E-F691-EB2B-CB124FD6A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0C207D8-6DC2-A359-BDBA-2C4B7FA9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A040-DC1A-4F55-8D37-66E8B171A1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7877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46EF49-092B-ABCC-7985-8EB1FC76F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A1C5897-D235-4F1F-E4AD-1915F0DE66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8226949-8D73-ECD9-7A9A-6DC3F987E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450BAA1-0242-1AFA-29C4-60008301F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0FA9-9E29-47EA-B4E2-B77CAD966B8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2E3EA61-B518-4DCB-8011-BC57181EE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2CA59D8-6697-20B3-9570-A7ED74B19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A040-DC1A-4F55-8D37-66E8B171A1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6997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B3086AE-6174-D4EB-269C-25ABE0846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CC287D7-9C49-C963-C8EE-25AC25680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EF519FE-1B7B-7CF3-7A42-148305FC4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30FA9-9E29-47EA-B4E2-B77CAD966B8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E93869A-F364-E342-2F4C-6AEFA957E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C228D76-1BDF-70ED-265B-4FFC191FB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BA040-DC1A-4F55-8D37-66E8B171A1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718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8D0869-B081-595B-8F90-5E709E31F8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háromhutai és hercegkúti gyűjtések tapasztalatai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5E1E327-5AE7-29FD-27F5-FD33C49BD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Tallárom Réka </a:t>
            </a:r>
          </a:p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Debreceni Egyetem </a:t>
            </a:r>
          </a:p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magyar-olasz OMA</a:t>
            </a:r>
          </a:p>
        </p:txBody>
      </p:sp>
    </p:spTree>
    <p:extLst>
      <p:ext uri="{BB962C8B-B14F-4D97-AF65-F5344CB8AC3E}">
        <p14:creationId xmlns:p14="http://schemas.microsoft.com/office/powerpoint/2010/main" val="1036203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60C09B-226F-9F39-7CE7-9EC3AD909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Feldolgozói munkafolyamat</a:t>
            </a:r>
            <a:endParaRPr lang="hu-H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6A05589-1B9A-129D-9B08-00CF61CAC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Hercegkút </a:t>
            </a:r>
          </a:p>
          <a:p>
            <a:pPr lvl="1"/>
            <a:r>
              <a:rPr lang="hu-HU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Jelenleg 583 helynévadat</a:t>
            </a:r>
          </a:p>
          <a:p>
            <a:pPr lvl="1"/>
            <a:r>
              <a:rPr lang="hu-HU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Névmagyarázatok megírásának utolsó fázisa </a:t>
            </a:r>
            <a:endParaRPr lang="hu-H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ép 4" descr="A képen szöveg, sor, szám, képernyőkép látható&#10;&#10;Automatikusan generált leírás">
            <a:extLst>
              <a:ext uri="{FF2B5EF4-FFF2-40B4-BE49-F238E27FC236}">
                <a16:creationId xmlns:a16="http://schemas.microsoft.com/office/drawing/2014/main" id="{921EC7E8-D80C-EC44-0B92-8F5B323E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3088807"/>
            <a:ext cx="11353800" cy="322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96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934310-09A3-A0B7-775C-4D8B39C1D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települések nyelvi helyzete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B0B64D8-034D-65D8-E507-B6E134239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Háromhuta </a:t>
            </a:r>
          </a:p>
          <a:p>
            <a:pPr lvl="1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Szlovák és tót nyelvjárási beszélők</a:t>
            </a:r>
          </a:p>
          <a:p>
            <a:pPr lvl="1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Nyelvelsajátítási különbségek</a:t>
            </a:r>
          </a:p>
          <a:p>
            <a:pPr lvl="1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Névismeret egy- és kétnyelvű beszélők között 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szemantikai tartalom ismerete</a:t>
            </a: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Hercegkút </a:t>
            </a:r>
          </a:p>
          <a:p>
            <a:pPr lvl="1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Sváb betelepítésű falu </a:t>
            </a:r>
          </a:p>
          <a:p>
            <a:pPr lvl="1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Sváb felmenők </a:t>
            </a:r>
          </a:p>
          <a:p>
            <a:pPr lvl="1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Aktív nyelvhasználat mára már nem jellemző</a:t>
            </a:r>
          </a:p>
        </p:txBody>
      </p:sp>
    </p:spTree>
    <p:extLst>
      <p:ext uri="{BB962C8B-B14F-4D97-AF65-F5344CB8AC3E}">
        <p14:creationId xmlns:p14="http://schemas.microsoft.com/office/powerpoint/2010/main" val="2038696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B5DCE4D-40A4-5108-8BCA-59359F102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49767" y="-499311"/>
            <a:ext cx="5892466" cy="785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66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könyv, levél, papír látható&#10;&#10;Automatikusan generált leírás">
            <a:extLst>
              <a:ext uri="{FF2B5EF4-FFF2-40B4-BE49-F238E27FC236}">
                <a16:creationId xmlns:a16="http://schemas.microsoft.com/office/drawing/2014/main" id="{B6470FA0-2A2F-2281-91D8-1D89215F2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6" b="10642"/>
          <a:stretch/>
        </p:blipFill>
        <p:spPr>
          <a:xfrm>
            <a:off x="2867526" y="181990"/>
            <a:ext cx="6456947" cy="567195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D943D78F-6632-C08A-C7E0-058AFB75BADE}"/>
              </a:ext>
            </a:extLst>
          </p:cNvPr>
          <p:cNvSpPr txBox="1"/>
          <p:nvPr/>
        </p:nvSpPr>
        <p:spPr>
          <a:xfrm>
            <a:off x="2867526" y="5960806"/>
            <a:ext cx="6801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cap="small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Joószné</a:t>
            </a:r>
            <a:r>
              <a:rPr lang="hu-HU" sz="1800" cap="small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1800" cap="small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Naár</a:t>
            </a:r>
            <a:r>
              <a:rPr lang="hu-HU" sz="1800" cap="small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Erika–</a:t>
            </a:r>
            <a:r>
              <a:rPr lang="hu-HU" sz="1800" cap="small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Naár</a:t>
            </a:r>
            <a:r>
              <a:rPr lang="hu-HU" sz="1800" cap="small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János</a:t>
            </a:r>
            <a:r>
              <a:rPr lang="hu-H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2012: </a:t>
            </a:r>
            <a:r>
              <a:rPr lang="hu-HU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Szülőfalunk Hercegkút 1. Életmód és hagyományok.</a:t>
            </a:r>
            <a:r>
              <a:rPr lang="hu-H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Hercegkút önkormányzata, Hercegkút.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93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AA124-69C8-547A-27D5-B50C08B8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17C109-C917-103E-C75F-F10A1A0E1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u-HU" cap="sm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Póczos</a:t>
            </a:r>
            <a:r>
              <a:rPr lang="hu-HU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Rita 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módszertana alapján 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Baranya megyei Sásdi járás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Tipológia alapja  </a:t>
            </a:r>
            <a:r>
              <a:rPr lang="hu-HU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Hoffmann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-féle funkcionális-szemantikai, lexikális-morfológiai, keletkezéstörténeti elemzési keret</a:t>
            </a: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687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AA124-69C8-547A-27D5-B50C08B8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17C109-C917-103E-C75F-F10A1A0E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„A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hruna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az hegyet jelent, illetve inkább dombot. Mink például használjuk ezt itt erre, hogy megyünk itt mellettünk fel a faluba, hogy na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hrunku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’dombon’. Tehát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hruna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az egy domb, és itt a dombon, na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hrunku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Megyünk a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Nahrunkára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Hol volt ez? Hát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Nahrunku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dombon. Mert itt ez a domb a faluban, ez itt ahol lakunk, ez a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Nahrunka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algn="just">
              <a:lnSpc>
                <a:spcPct val="150000"/>
              </a:lnSpc>
            </a:pP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„Jövünk be a faluba, és ez a Király… nem is tudom, hogy Király-kúti-pataknak, vagy Királyos-pataknak… mink nem úgy hívjuk, mi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Terkovanszki-jarek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Telkibányai-patak.”</a:t>
            </a:r>
          </a:p>
          <a:p>
            <a:pPr>
              <a:lnSpc>
                <a:spcPct val="150000"/>
              </a:lnSpc>
            </a:pP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050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AA124-69C8-547A-27D5-B50C08B8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17C109-C917-103E-C75F-F10A1A0E1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u-HU" cap="sm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Póczos</a:t>
            </a:r>
            <a:r>
              <a:rPr lang="hu-HU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Rita 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módszertana alapján 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Baranya megyei Sásdi járás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Tipológia alapja  </a:t>
            </a:r>
            <a:r>
              <a:rPr lang="hu-HU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Hoffmann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-féle funkcionális-szemantikai, lexikális-morfológiai, keletkezéstörténeti elemzési keret</a:t>
            </a:r>
          </a:p>
          <a:p>
            <a:pPr>
              <a:lnSpc>
                <a:spcPct val="150000"/>
              </a:lnSpc>
            </a:pP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Háromhuta és Hercegkút névanyagának elemzése  befogadó magyar névrendszer szempontjából</a:t>
            </a: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541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AA124-69C8-547A-27D5-B50C08B8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 </a:t>
            </a:r>
            <a:b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Szlovák és sváb nevek</a:t>
            </a:r>
            <a:endParaRPr lang="hu-H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17C109-C917-103E-C75F-F10A1A0E1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Adatközlők véleménye </a:t>
            </a:r>
          </a:p>
          <a:p>
            <a:pPr lvl="1">
              <a:lnSpc>
                <a:spcPct val="150000"/>
              </a:lnSpc>
            </a:pP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„Ez Éva-kő, de szlovákul nem Éva-kő, hanem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Jevikameny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azt jelenti, hogy bal oldali kő.” </a:t>
            </a:r>
          </a:p>
          <a:p>
            <a:pPr lvl="1">
              <a:lnSpc>
                <a:spcPct val="150000"/>
              </a:lnSpc>
            </a:pP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Rubanyiszka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magyarul Vágás.”</a:t>
            </a:r>
          </a:p>
          <a:p>
            <a:pPr lvl="1">
              <a:lnSpc>
                <a:spcPct val="150000"/>
              </a:lnSpc>
            </a:pP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Repiszka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ez is szlovák, ez répaföld.” </a:t>
            </a:r>
          </a:p>
          <a:p>
            <a:pPr lvl="1">
              <a:lnSpc>
                <a:spcPct val="150000"/>
              </a:lnSpc>
            </a:pP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„Kaliba,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Kolyiba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szlovákul.”</a:t>
            </a:r>
          </a:p>
        </p:txBody>
      </p:sp>
    </p:spTree>
    <p:extLst>
      <p:ext uri="{BB962C8B-B14F-4D97-AF65-F5344CB8AC3E}">
        <p14:creationId xmlns:p14="http://schemas.microsoft.com/office/powerpoint/2010/main" val="2138281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AA124-69C8-547A-27D5-B50C08B8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 </a:t>
            </a:r>
            <a:b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Szlovák és sváb nevek</a:t>
            </a:r>
            <a:endParaRPr lang="hu-H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17C109-C917-103E-C75F-F10A1A0E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92326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Jelenkorhoz közeli források</a:t>
            </a:r>
          </a:p>
          <a:p>
            <a:pPr lvl="1">
              <a:lnSpc>
                <a:spcPct val="150000"/>
              </a:lnSpc>
            </a:pPr>
            <a:r>
              <a:rPr lang="hu-HU" cap="sm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Joószné</a:t>
            </a:r>
            <a:r>
              <a:rPr lang="hu-HU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cap="sm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Naár</a:t>
            </a:r>
            <a:r>
              <a:rPr lang="hu-HU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Erika –</a:t>
            </a:r>
            <a:r>
              <a:rPr lang="hu-HU" cap="sm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Naár</a:t>
            </a:r>
            <a:r>
              <a:rPr lang="hu-HU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János 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2012: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Haldekepli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Bühlacker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Walddole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az-Cyrl-AZ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ӓ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nke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Nevek hangalakja </a:t>
            </a:r>
          </a:p>
          <a:p>
            <a:pPr lvl="1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szlk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Danyóka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Danyo͜uka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vagy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svb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Hákəbus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Hakebus</a:t>
            </a:r>
            <a:endParaRPr lang="hu-H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Szóeleji mássalhangzó-torlódás: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Pájenyice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Spalenyica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Bijandova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Bjandova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4101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AA124-69C8-547A-27D5-B50C08B8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 </a:t>
            </a:r>
            <a:b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cap="sm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Póczos</a:t>
            </a:r>
            <a:r>
              <a:rPr lang="hu-HU" sz="2800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Rita</a:t>
            </a:r>
            <a:r>
              <a:rPr lang="hu-H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-féle tipológia</a:t>
            </a:r>
            <a:endParaRPr lang="hu-H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17C109-C917-103E-C75F-F10A1A0E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92326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Hangalaki megfelelések 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Szemantikai megfelelések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Hangalaki + szemantikai megfelelések kombinációja 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Szabad névpárok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 alkategóriák)</a:t>
            </a:r>
          </a:p>
        </p:txBody>
      </p:sp>
    </p:spTree>
    <p:extLst>
      <p:ext uri="{BB962C8B-B14F-4D97-AF65-F5344CB8AC3E}">
        <p14:creationId xmlns:p14="http://schemas.microsoft.com/office/powerpoint/2010/main" val="3675044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A770C7-6DDB-3342-A95C-A391AF488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előadás felépítése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D3D687B-7782-870F-68E5-43128D28A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kiválasztott települések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Gyűjtési körülmények 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Adatközlők kiválasztása 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Térképhasználat 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Feldolgozói munkafolyamat 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települések nyelvi helyzete 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tervezett névrendszertani elemzés </a:t>
            </a:r>
          </a:p>
        </p:txBody>
      </p:sp>
    </p:spTree>
    <p:extLst>
      <p:ext uri="{BB962C8B-B14F-4D97-AF65-F5344CB8AC3E}">
        <p14:creationId xmlns:p14="http://schemas.microsoft.com/office/powerpoint/2010/main" val="699294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AA124-69C8-547A-27D5-B50C08B8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 </a:t>
            </a:r>
            <a:b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Hangalaki megfelelések</a:t>
            </a:r>
            <a:endParaRPr lang="hu-H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17C109-C917-103E-C75F-F10A1A0E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3752"/>
            <a:ext cx="10331117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Teljes hangalaki megfelelések </a:t>
            </a:r>
          </a:p>
          <a:p>
            <a:pPr lvl="1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szlk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Danyóka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Danyo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͜͜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szlk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Ubocs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Ubo͜ucs</a:t>
            </a: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svb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Drekloh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Drekló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svb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Bül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svb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Hákəbus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Hakebus</a:t>
            </a: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Részleges hangalaki megfelelések</a:t>
            </a:r>
          </a:p>
          <a:p>
            <a:pPr lvl="1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szlk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Cserliszka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Cserliszka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-rét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szlk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Kotliszka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Kotliszka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-rét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szlk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Pasëka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Paseka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-rét </a:t>
            </a:r>
          </a:p>
          <a:p>
            <a:pPr lvl="1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svb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Háldə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Hálda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-oldal</a:t>
            </a:r>
          </a:p>
        </p:txBody>
      </p:sp>
    </p:spTree>
    <p:extLst>
      <p:ext uri="{BB962C8B-B14F-4D97-AF65-F5344CB8AC3E}">
        <p14:creationId xmlns:p14="http://schemas.microsoft.com/office/powerpoint/2010/main" val="853648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AA124-69C8-547A-27D5-B50C08B8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 </a:t>
            </a:r>
            <a:b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Szemantikai megfelelések</a:t>
            </a:r>
            <a:endParaRPr lang="hu-H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17C109-C917-103E-C75F-F10A1A0E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3752"/>
            <a:ext cx="10164147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Teljes szemantikai megfelelések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Részleges szemantikai megfelelések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Kétrészes nevek részleges szemantikai megfeleltetése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Kétrészes és egyrészes nevek részleges szemantikai megfeleltetése</a:t>
            </a:r>
          </a:p>
          <a:p>
            <a:pPr lvl="1">
              <a:lnSpc>
                <a:spcPct val="150000"/>
              </a:lnSpc>
            </a:pP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559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AA124-69C8-547A-27D5-B50C08B8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 </a:t>
            </a:r>
            <a:b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Szemantikai megfelelések</a:t>
            </a:r>
            <a:endParaRPr lang="hu-H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17C109-C917-103E-C75F-F10A1A0E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3752"/>
            <a:ext cx="10164147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Teljes szemantikai megfelelések</a:t>
            </a:r>
          </a:p>
          <a:p>
            <a:pPr lvl="1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szlk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Koszcel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Templom</a:t>
            </a:r>
          </a:p>
          <a:p>
            <a:pPr lvl="1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szlk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Rubanyiszka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Vágás</a:t>
            </a: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szlk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Sivȧ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szkȧlȧ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m. 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Ősz-szikla</a:t>
            </a:r>
          </a:p>
          <a:p>
            <a:pPr lvl="1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svb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Brántevei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Bruna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m. 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Pálinka-kút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1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svb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Kreice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Viág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Kereszt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svb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Vejər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Halastó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3355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AA124-69C8-547A-27D5-B50C08B8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 </a:t>
            </a:r>
            <a:b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Szemantikai megfelelések</a:t>
            </a:r>
            <a:endParaRPr lang="hu-H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17C109-C917-103E-C75F-F10A1A0E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3752"/>
            <a:ext cx="10164147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Részleges szemantikai megfelelések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Kétrészes nevek részleges szemantikai megfeleltetése</a:t>
            </a:r>
          </a:p>
          <a:p>
            <a:pPr lvl="2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svb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Tirkə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Brune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’török kút’ ~ m. 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Pogány-kút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Kétrészes és egyrészes nevek részleges szemantikai megfeleltetése</a:t>
            </a:r>
          </a:p>
          <a:p>
            <a:pPr lvl="2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svb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Bül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’domb, halom’ ~ m. 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Gombos-hegy </a:t>
            </a:r>
          </a:p>
          <a:p>
            <a:pPr lvl="1">
              <a:lnSpc>
                <a:spcPct val="150000"/>
              </a:lnSpc>
            </a:pP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73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AA124-69C8-547A-27D5-B50C08B8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 </a:t>
            </a:r>
            <a:b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Szabad névpárok</a:t>
            </a:r>
            <a:endParaRPr lang="hu-H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17C109-C917-103E-C75F-F10A1A0E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3752"/>
            <a:ext cx="10164147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 hangalaki, sem szemantikai jellegű megfelelés</a:t>
            </a:r>
          </a:p>
          <a:p>
            <a:pPr lvl="1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szlk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Ubocs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Kis-Királyos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szlk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Szpalenyica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Hangyás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svb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Hausakər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Kőporosi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-szőlő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1245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AA124-69C8-547A-27D5-B50C08B8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 </a:t>
            </a:r>
            <a:b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Keletkezéstörténeti sík</a:t>
            </a:r>
            <a:endParaRPr lang="hu-H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17C109-C917-103E-C75F-F10A1A0E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9232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Átvétel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Fordítás</a:t>
            </a:r>
          </a:p>
        </p:txBody>
      </p:sp>
    </p:spTree>
    <p:extLst>
      <p:ext uri="{BB962C8B-B14F-4D97-AF65-F5344CB8AC3E}">
        <p14:creationId xmlns:p14="http://schemas.microsoft.com/office/powerpoint/2010/main" val="1669840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AA124-69C8-547A-27D5-B50C08B8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 </a:t>
            </a:r>
            <a:b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Keletkezéstörténeti sík</a:t>
            </a:r>
            <a:endParaRPr lang="hu-H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17C109-C917-103E-C75F-F10A1A0E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9232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Átvétel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Teljes átvétel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Részleges átvétel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 Átvétel + kiegészülés </a:t>
            </a:r>
          </a:p>
        </p:txBody>
      </p:sp>
    </p:spTree>
    <p:extLst>
      <p:ext uri="{BB962C8B-B14F-4D97-AF65-F5344CB8AC3E}">
        <p14:creationId xmlns:p14="http://schemas.microsoft.com/office/powerpoint/2010/main" val="4217308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AA124-69C8-547A-27D5-B50C08B8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 </a:t>
            </a:r>
            <a:b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Keletkezéstörténeti sík</a:t>
            </a:r>
            <a:endParaRPr lang="hu-H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17C109-C917-103E-C75F-F10A1A0E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9232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Átvétel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Teljes átvétel </a:t>
            </a:r>
          </a:p>
          <a:p>
            <a:pPr lvl="2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szlk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Danyóka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m.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Danyo͜uka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szlk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Ubocs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m.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Ubo͜ucs</a:t>
            </a:r>
            <a:endParaRPr lang="hu-H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svb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Bül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m.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</a:t>
            </a:r>
            <a:endParaRPr lang="hu-H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svb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Hákəbus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m.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Hakebus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7993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AA124-69C8-547A-27D5-B50C08B8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 </a:t>
            </a:r>
            <a:b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Keletkezéstörténeti sík</a:t>
            </a:r>
            <a:endParaRPr lang="hu-H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17C109-C917-103E-C75F-F10A1A0E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9232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Átvétel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Teljes átvétel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Részleges átvétel </a:t>
            </a:r>
          </a:p>
          <a:p>
            <a:pPr lvl="2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svb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Spitál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Áker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m.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Spitál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0884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AA124-69C8-547A-27D5-B50C08B8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 </a:t>
            </a:r>
            <a:b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Keletkezéstörténeti sík</a:t>
            </a:r>
            <a:endParaRPr lang="hu-H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17C109-C917-103E-C75F-F10A1A0E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92326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Átvétel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Teljes átvétel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Részleges átvétel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 Átvétel + kiegészülés</a:t>
            </a:r>
          </a:p>
          <a:p>
            <a:pPr lvl="2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szlk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Cserliszka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m.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Cserliszka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-rét</a:t>
            </a:r>
          </a:p>
          <a:p>
            <a:pPr lvl="2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szlk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Kotliszka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m.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Kotliszka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-rét</a:t>
            </a:r>
          </a:p>
          <a:p>
            <a:pPr lvl="2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szlk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Pasëka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m.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Paseka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-rét</a:t>
            </a:r>
          </a:p>
          <a:p>
            <a:pPr lvl="2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svb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Háldə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m.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Hálda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-oldal</a:t>
            </a:r>
          </a:p>
        </p:txBody>
      </p:sp>
    </p:spTree>
    <p:extLst>
      <p:ext uri="{BB962C8B-B14F-4D97-AF65-F5344CB8AC3E}">
        <p14:creationId xmlns:p14="http://schemas.microsoft.com/office/powerpoint/2010/main" val="3187089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7C6B66-89B4-8679-220E-C76548ABF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kiválasztott települések </a:t>
            </a:r>
          </a:p>
        </p:txBody>
      </p:sp>
      <p:pic>
        <p:nvPicPr>
          <p:cNvPr id="1026" name="Picture 2" descr="Háromhuta">
            <a:extLst>
              <a:ext uri="{FF2B5EF4-FFF2-40B4-BE49-F238E27FC236}">
                <a16:creationId xmlns:a16="http://schemas.microsoft.com/office/drawing/2014/main" id="{0AFE0080-1019-098B-7BEC-E1086AEC9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6" r="12581"/>
          <a:stretch/>
        </p:blipFill>
        <p:spPr bwMode="auto">
          <a:xfrm>
            <a:off x="838200" y="1825624"/>
            <a:ext cx="4872206" cy="337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m érhető el leírás a fényképhez.">
            <a:extLst>
              <a:ext uri="{FF2B5EF4-FFF2-40B4-BE49-F238E27FC236}">
                <a16:creationId xmlns:a16="http://schemas.microsoft.com/office/drawing/2014/main" id="{1C2DD06F-361F-DECE-0300-ED482D4B3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"/>
          <a:stretch/>
        </p:blipFill>
        <p:spPr bwMode="auto">
          <a:xfrm>
            <a:off x="6526696" y="1825625"/>
            <a:ext cx="4827104" cy="334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D98B106-0800-8593-1A94-E2C8CE27E850}"/>
              </a:ext>
            </a:extLst>
          </p:cNvPr>
          <p:cNvSpPr txBox="1"/>
          <p:nvPr/>
        </p:nvSpPr>
        <p:spPr>
          <a:xfrm>
            <a:off x="2079166" y="5355221"/>
            <a:ext cx="23902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Háromhuta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 lakos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3780 hektár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12,2% szlovák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F516C03C-053C-3CBE-65C7-D57C768FD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4A2AF1D2-CD0C-0F96-EF35-594300C3DE5F}"/>
              </a:ext>
            </a:extLst>
          </p:cNvPr>
          <p:cNvSpPr txBox="1"/>
          <p:nvPr/>
        </p:nvSpPr>
        <p:spPr>
          <a:xfrm>
            <a:off x="7745111" y="5355221"/>
            <a:ext cx="23902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Hercegkút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639 lakos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782 hektár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55,6% sváb</a:t>
            </a:r>
          </a:p>
        </p:txBody>
      </p:sp>
    </p:spTree>
    <p:extLst>
      <p:ext uri="{BB962C8B-B14F-4D97-AF65-F5344CB8AC3E}">
        <p14:creationId xmlns:p14="http://schemas.microsoft.com/office/powerpoint/2010/main" val="1088520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AA124-69C8-547A-27D5-B50C08B8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 </a:t>
            </a:r>
            <a:b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Keletkezéstörténeti sík</a:t>
            </a:r>
            <a:endParaRPr lang="hu-H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17C109-C917-103E-C75F-F10A1A0E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9232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Fordítás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Teljes fordítás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Részleges fordítás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 Fordítás + kiegészülés </a:t>
            </a:r>
          </a:p>
        </p:txBody>
      </p:sp>
    </p:spTree>
    <p:extLst>
      <p:ext uri="{BB962C8B-B14F-4D97-AF65-F5344CB8AC3E}">
        <p14:creationId xmlns:p14="http://schemas.microsoft.com/office/powerpoint/2010/main" val="2063647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AA124-69C8-547A-27D5-B50C08B8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 </a:t>
            </a:r>
            <a:b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Keletkezéstörténeti sík</a:t>
            </a:r>
            <a:endParaRPr lang="hu-H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17C109-C917-103E-C75F-F10A1A0E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92326" cy="479976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Fordítás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Teljes fordítás</a:t>
            </a:r>
          </a:p>
          <a:p>
            <a:pPr lvl="2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szlk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Sivȧ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szkȧlȧ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Ősz-szikla</a:t>
            </a:r>
          </a:p>
          <a:p>
            <a:pPr lvl="2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svb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Brántevei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Bruna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m. 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Pálinka-kút</a:t>
            </a:r>
          </a:p>
          <a:p>
            <a:pPr lvl="2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svb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Kreice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Viág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m. 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Kereszt út </a:t>
            </a:r>
          </a:p>
          <a:p>
            <a:pPr lvl="2">
              <a:lnSpc>
                <a:spcPct val="150000"/>
              </a:lnSpc>
            </a:pPr>
            <a:endParaRPr lang="hu-H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Párhuzamos névadás lehetősége </a:t>
            </a:r>
          </a:p>
          <a:p>
            <a:pPr lvl="3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szlk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Koszcel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Templom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szlk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Rubanyiszka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Vágás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3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svb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Vejər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m. 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Halastó</a:t>
            </a:r>
          </a:p>
        </p:txBody>
      </p:sp>
    </p:spTree>
    <p:extLst>
      <p:ext uri="{BB962C8B-B14F-4D97-AF65-F5344CB8AC3E}">
        <p14:creationId xmlns:p14="http://schemas.microsoft.com/office/powerpoint/2010/main" val="1073036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AA124-69C8-547A-27D5-B50C08B8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 </a:t>
            </a:r>
            <a:b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Keletkezéstörténeti sík</a:t>
            </a:r>
            <a:endParaRPr lang="hu-H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17C109-C917-103E-C75F-F10A1A0E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9232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Fordítás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Teljes fordítás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Részleges fordítás</a:t>
            </a:r>
          </a:p>
          <a:p>
            <a:pPr lvl="2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svb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Tirkə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Brune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’török kút’~ m. 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Pogány-kút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>
              <a:lnSpc>
                <a:spcPct val="150000"/>
              </a:lnSpc>
            </a:pP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048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AA124-69C8-547A-27D5-B50C08B8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 </a:t>
            </a:r>
            <a:b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Keletkezéstörténeti sík</a:t>
            </a:r>
            <a:endParaRPr lang="hu-H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17C109-C917-103E-C75F-F10A1A0E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9232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Fordítás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Teljes fordítás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Részleges fordítás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 Fordítás + kiegészülés </a:t>
            </a:r>
          </a:p>
          <a:p>
            <a:pPr lvl="2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svb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Bül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Ákër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m. </a:t>
            </a:r>
            <a:r>
              <a:rPr lang="hu-H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Gombos-hegyi-föld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5177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AA124-69C8-547A-27D5-B50C08B8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 </a:t>
            </a:r>
            <a:b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47A1626-DC69-48F9-F742-B8E887FDA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81" r="7286" b="8445"/>
          <a:stretch/>
        </p:blipFill>
        <p:spPr>
          <a:xfrm>
            <a:off x="2727809" y="1218928"/>
            <a:ext cx="6736381" cy="4724671"/>
          </a:xfr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EB51F348-A9A9-E464-7E1E-7E77BE2DC3E9}"/>
              </a:ext>
            </a:extLst>
          </p:cNvPr>
          <p:cNvSpPr txBox="1"/>
          <p:nvPr/>
        </p:nvSpPr>
        <p:spPr>
          <a:xfrm>
            <a:off x="2641728" y="6044978"/>
            <a:ext cx="69085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névpárok leíró és keletkezéstörténeti típusainak kapcsolata (</a:t>
            </a:r>
            <a:r>
              <a:rPr lang="hu-HU" sz="1600" cap="small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Póczos</a:t>
            </a:r>
            <a:r>
              <a:rPr lang="hu-H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2010: 184)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9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22A14E-12CE-51AA-68D6-00359B1F0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Névrendszertani elemzés</a:t>
            </a:r>
            <a:b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Névanyagok összevetése</a:t>
            </a:r>
            <a:endParaRPr lang="hu-HU" sz="40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73A4E30-5D6B-EBF2-0D09-C881DC60C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Szlovák/sváb eredetű nevek + magyar fajtajelölő utótag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Földrajzi köznévvel való kiegészülés mint tipikus integrálódási folyamat</a:t>
            </a:r>
          </a:p>
        </p:txBody>
      </p:sp>
    </p:spTree>
    <p:extLst>
      <p:ext uri="{BB962C8B-B14F-4D97-AF65-F5344CB8AC3E}">
        <p14:creationId xmlns:p14="http://schemas.microsoft.com/office/powerpoint/2010/main" val="2223574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22A14E-12CE-51AA-68D6-00359B1F0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További tervek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73A4E30-5D6B-EBF2-0D09-C881DC60C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Szótárak véglegesítése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Névanyagok elemzése 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Sárospataki járás további települései 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Komlóska: ruszin-magyar kétnyelvű település</a:t>
            </a:r>
          </a:p>
        </p:txBody>
      </p:sp>
    </p:spTree>
    <p:extLst>
      <p:ext uri="{BB962C8B-B14F-4D97-AF65-F5344CB8AC3E}">
        <p14:creationId xmlns:p14="http://schemas.microsoft.com/office/powerpoint/2010/main" val="14297266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016296-8727-FA9A-9971-D3DE220CC3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Köszönöm a figyelmet!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C077A71-C9B7-CDFB-7EA4-C855F73E2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89154"/>
            <a:ext cx="9144000" cy="1655762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Tallárom Réka </a:t>
            </a:r>
          </a:p>
        </p:txBody>
      </p:sp>
    </p:spTree>
    <p:extLst>
      <p:ext uri="{BB962C8B-B14F-4D97-AF65-F5344CB8AC3E}">
        <p14:creationId xmlns:p14="http://schemas.microsoft.com/office/powerpoint/2010/main" val="3191382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97B461-1727-E6C3-C4D3-A17289A2B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Gyűjtési körülmények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62CC1DF-4D15-4F5E-85DF-F48ED8712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Háromhuta </a:t>
            </a:r>
          </a:p>
          <a:p>
            <a:pPr lvl="1">
              <a:lnSpc>
                <a:spcPct val="150000"/>
              </a:lnSpc>
            </a:pP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2022. augusztus </a:t>
            </a:r>
          </a:p>
          <a:p>
            <a:pPr lvl="1">
              <a:lnSpc>
                <a:spcPct val="150000"/>
              </a:lnSpc>
            </a:pP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Bagdi Zsuzsanna Sára, Vasas Brigitta, Bába Barbara </a:t>
            </a:r>
          </a:p>
          <a:p>
            <a:pPr lvl="1">
              <a:lnSpc>
                <a:spcPct val="150000"/>
              </a:lnSpc>
            </a:pP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nap</a:t>
            </a:r>
          </a:p>
          <a:p>
            <a:pPr lvl="1">
              <a:lnSpc>
                <a:spcPct val="150000"/>
              </a:lnSpc>
            </a:pP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adatközlő + 2 online interjú </a:t>
            </a:r>
          </a:p>
          <a:p>
            <a:pPr lvl="1">
              <a:lnSpc>
                <a:spcPct val="150000"/>
              </a:lnSpc>
            </a:pP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Gyűjtés párokban 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Hercegkút </a:t>
            </a:r>
          </a:p>
          <a:p>
            <a:pPr lvl="1">
              <a:lnSpc>
                <a:spcPct val="150000"/>
              </a:lnSpc>
            </a:pP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2023. augusztus </a:t>
            </a:r>
          </a:p>
          <a:p>
            <a:pPr lvl="1">
              <a:lnSpc>
                <a:spcPct val="150000"/>
              </a:lnSpc>
            </a:pP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Összesen 6 adatközlő</a:t>
            </a:r>
          </a:p>
        </p:txBody>
      </p:sp>
    </p:spTree>
    <p:extLst>
      <p:ext uri="{BB962C8B-B14F-4D97-AF65-F5344CB8AC3E}">
        <p14:creationId xmlns:p14="http://schemas.microsoft.com/office/powerpoint/2010/main" val="1098831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489C97-F802-B90E-6866-706DB8B37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Adatközlők kiválasztása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22AC798-E516-2989-CF2B-C3378FCE4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Háromhuta</a:t>
            </a:r>
          </a:p>
          <a:p>
            <a:pPr lvl="1"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Verbovszki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Dániel </a:t>
            </a:r>
          </a:p>
          <a:p>
            <a:pPr lvl="2">
              <a:lnSpc>
                <a:spcPct val="150000"/>
              </a:lnSpc>
            </a:pPr>
            <a:r>
              <a:rPr lang="hu-H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Helytörténeti kutatások </a:t>
            </a:r>
          </a:p>
          <a:p>
            <a:pPr lvl="2">
              <a:lnSpc>
                <a:spcPct val="150000"/>
              </a:lnSpc>
            </a:pPr>
            <a:r>
              <a:rPr lang="hu-H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Vitéz </a:t>
            </a:r>
            <a:r>
              <a:rPr lang="hu-H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Csupka</a:t>
            </a:r>
            <a:r>
              <a:rPr lang="hu-H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Károly Hadimúzeum</a:t>
            </a:r>
          </a:p>
          <a:p>
            <a:pPr lvl="2">
              <a:lnSpc>
                <a:spcPct val="150000"/>
              </a:lnSpc>
            </a:pPr>
            <a:r>
              <a:rPr lang="hu-H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Adatközlői lista összeállítása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Hercegkút</a:t>
            </a:r>
          </a:p>
          <a:p>
            <a:pPr lvl="1"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Rák József </a:t>
            </a:r>
          </a:p>
          <a:p>
            <a:pPr lvl="2">
              <a:lnSpc>
                <a:spcPct val="150000"/>
              </a:lnSpc>
            </a:pPr>
            <a:r>
              <a:rPr lang="hu-H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Interjúk leszervezése </a:t>
            </a:r>
            <a:endParaRPr lang="hu-H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889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CDEBD6-29F6-849E-619D-27BB6C1DD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9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Térképezés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21FDEC1F-BE7C-4D3D-640E-0FAC09030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5" b="169"/>
          <a:stretch/>
        </p:blipFill>
        <p:spPr>
          <a:xfrm>
            <a:off x="421110" y="1557338"/>
            <a:ext cx="3357481" cy="447198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EA4296F-85FA-87D9-23B1-FB5EB67DFD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"/>
          <a:stretch/>
        </p:blipFill>
        <p:spPr>
          <a:xfrm>
            <a:off x="3388066" y="1557338"/>
            <a:ext cx="3357481" cy="4474793"/>
          </a:xfrm>
          <a:prstGeom prst="rect">
            <a:avLst/>
          </a:prstGeom>
        </p:spPr>
      </p:pic>
      <p:pic>
        <p:nvPicPr>
          <p:cNvPr id="7" name="Kép 6" descr="A képen térkép, szöveg látható&#10;&#10;Automatikusan generált leírás">
            <a:extLst>
              <a:ext uri="{FF2B5EF4-FFF2-40B4-BE49-F238E27FC236}">
                <a16:creationId xmlns:a16="http://schemas.microsoft.com/office/drawing/2014/main" id="{55E7B279-491D-61D9-4DA5-11ECC2FE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612" y="1539296"/>
            <a:ext cx="3186963" cy="4507368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007DF05-A699-6414-D19B-61B99F557FB3}"/>
              </a:ext>
            </a:extLst>
          </p:cNvPr>
          <p:cNvSpPr txBox="1"/>
          <p:nvPr/>
        </p:nvSpPr>
        <p:spPr>
          <a:xfrm>
            <a:off x="2830853" y="6238681"/>
            <a:ext cx="189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Háromhuta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C0D7A08B-B233-5E57-3CB0-A7067ACC4578}"/>
              </a:ext>
            </a:extLst>
          </p:cNvPr>
          <p:cNvSpPr txBox="1"/>
          <p:nvPr/>
        </p:nvSpPr>
        <p:spPr>
          <a:xfrm>
            <a:off x="9458325" y="6238681"/>
            <a:ext cx="189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Hercegkút</a:t>
            </a:r>
          </a:p>
        </p:txBody>
      </p:sp>
    </p:spTree>
    <p:extLst>
      <p:ext uri="{BB962C8B-B14F-4D97-AF65-F5344CB8AC3E}">
        <p14:creationId xmlns:p14="http://schemas.microsoft.com/office/powerpoint/2010/main" val="3430264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F55A210-82AC-51CE-11E1-FB5212BA5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Feldolgozói munkafolyamat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8222966-9A76-F077-1774-0D6103AA3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Interjúk hanganyagainak feldolgozása </a:t>
            </a:r>
          </a:p>
          <a:p>
            <a:pPr lvl="1"/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Nevek fonetikus lejegyzése</a:t>
            </a:r>
          </a:p>
          <a:p>
            <a:pPr lvl="1"/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Lokalizáció</a:t>
            </a:r>
          </a:p>
          <a:p>
            <a:pPr lvl="1"/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Népetimológia</a:t>
            </a:r>
          </a:p>
          <a:p>
            <a:pPr lvl="1"/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MNHP központi mezőszerkezet</a:t>
            </a:r>
          </a:p>
          <a:p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Történeti adatfeldolgozás </a:t>
            </a:r>
          </a:p>
          <a:p>
            <a:pPr lvl="1"/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Szakdolgozatok, településmonográfiák</a:t>
            </a:r>
          </a:p>
          <a:p>
            <a:pPr lvl="1"/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Országos és regionális források feldolgozása </a:t>
            </a:r>
          </a:p>
          <a:p>
            <a:pPr lvl="1"/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Levéltári kutatómunka</a:t>
            </a:r>
          </a:p>
          <a:p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Névmagyarázatok megírása </a:t>
            </a:r>
          </a:p>
          <a:p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Szócikkírás</a:t>
            </a:r>
          </a:p>
          <a:p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Szótárkészítés</a:t>
            </a:r>
          </a:p>
        </p:txBody>
      </p:sp>
    </p:spTree>
    <p:extLst>
      <p:ext uri="{BB962C8B-B14F-4D97-AF65-F5344CB8AC3E}">
        <p14:creationId xmlns:p14="http://schemas.microsoft.com/office/powerpoint/2010/main" val="1538655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60C09B-226F-9F39-7CE7-9EC3AD909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Feldolgozói munkafolyamat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6A05589-1B9A-129D-9B08-00CF61CAC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Háromhuta </a:t>
            </a:r>
          </a:p>
          <a:p>
            <a:pPr lvl="1"/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1017 névadat </a:t>
            </a:r>
          </a:p>
          <a:p>
            <a:pPr lvl="1"/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 objektum</a:t>
            </a:r>
          </a:p>
          <a:p>
            <a:pPr lvl="1"/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Helynévszótár</a:t>
            </a:r>
          </a:p>
          <a:p>
            <a:pPr lvl="1"/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Névtérképek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FF6AAFF-6CEF-30DD-BE26-553E9680F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188" y="2754580"/>
            <a:ext cx="8636210" cy="342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10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80667937-6861-28F0-3FBE-B5B3ED8E1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97" y="1353198"/>
            <a:ext cx="6568461" cy="418699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7F01740-7FE3-7166-3D56-8A84898369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6" r="6920"/>
          <a:stretch/>
        </p:blipFill>
        <p:spPr>
          <a:xfrm>
            <a:off x="268942" y="1178386"/>
            <a:ext cx="4953307" cy="436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86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1115</Words>
  <Application>Microsoft Office PowerPoint</Application>
  <PresentationFormat>Szélesvásznú</PresentationFormat>
  <Paragraphs>202</Paragraphs>
  <Slides>37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Office-téma</vt:lpstr>
      <vt:lpstr>A háromhutai és hercegkúti gyűjtések tapasztalatai</vt:lpstr>
      <vt:lpstr>Az előadás felépítése </vt:lpstr>
      <vt:lpstr>A kiválasztott települések </vt:lpstr>
      <vt:lpstr>Gyűjtési körülmények</vt:lpstr>
      <vt:lpstr>Adatközlők kiválasztása </vt:lpstr>
      <vt:lpstr>Térképezés</vt:lpstr>
      <vt:lpstr>Feldolgozói munkafolyamat</vt:lpstr>
      <vt:lpstr>Feldolgozói munkafolyamat</vt:lpstr>
      <vt:lpstr>PowerPoint-bemutató</vt:lpstr>
      <vt:lpstr>Feldolgozói munkafolyamat</vt:lpstr>
      <vt:lpstr>A települések nyelvi helyzete </vt:lpstr>
      <vt:lpstr>PowerPoint-bemutató</vt:lpstr>
      <vt:lpstr>PowerPoint-bemutató</vt:lpstr>
      <vt:lpstr>Névrendszertani elemzés </vt:lpstr>
      <vt:lpstr>Névrendszertani elemzés </vt:lpstr>
      <vt:lpstr>Névrendszertani elemzés </vt:lpstr>
      <vt:lpstr>Névrendszertani elemzés  Szlovák és sváb nevek</vt:lpstr>
      <vt:lpstr>Névrendszertani elemzés  Szlovák és sváb nevek</vt:lpstr>
      <vt:lpstr>Névrendszertani elemzés  Póczos Rita-féle tipológia</vt:lpstr>
      <vt:lpstr>Névrendszertani elemzés  Hangalaki megfelelések</vt:lpstr>
      <vt:lpstr>Névrendszertani elemzés  Szemantikai megfelelések</vt:lpstr>
      <vt:lpstr>Névrendszertani elemzés  Szemantikai megfelelések</vt:lpstr>
      <vt:lpstr>Névrendszertani elemzés  Szemantikai megfelelések</vt:lpstr>
      <vt:lpstr>Névrendszertani elemzés  Szabad névpárok</vt:lpstr>
      <vt:lpstr>Névrendszertani elemzés  Keletkezéstörténeti sík</vt:lpstr>
      <vt:lpstr>Névrendszertani elemzés  Keletkezéstörténeti sík</vt:lpstr>
      <vt:lpstr>Névrendszertani elemzés  Keletkezéstörténeti sík</vt:lpstr>
      <vt:lpstr>Névrendszertani elemzés  Keletkezéstörténeti sík</vt:lpstr>
      <vt:lpstr>Névrendszertani elemzés  Keletkezéstörténeti sík</vt:lpstr>
      <vt:lpstr>Névrendszertani elemzés  Keletkezéstörténeti sík</vt:lpstr>
      <vt:lpstr>Névrendszertani elemzés  Keletkezéstörténeti sík</vt:lpstr>
      <vt:lpstr>Névrendszertani elemzés  Keletkezéstörténeti sík</vt:lpstr>
      <vt:lpstr>Névrendszertani elemzés  Keletkezéstörténeti sík</vt:lpstr>
      <vt:lpstr>Névrendszertani elemzés  </vt:lpstr>
      <vt:lpstr>Névrendszertani elemzés Névanyagok összevetése</vt:lpstr>
      <vt:lpstr>További tervek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Tallárom Réka Panna</dc:creator>
  <cp:lastModifiedBy>Dr. Tóth Valéria</cp:lastModifiedBy>
  <cp:revision>22</cp:revision>
  <dcterms:created xsi:type="dcterms:W3CDTF">2023-10-08T19:55:00Z</dcterms:created>
  <dcterms:modified xsi:type="dcterms:W3CDTF">2023-10-17T14:27:55Z</dcterms:modified>
</cp:coreProperties>
</file>