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1" r:id="rId3"/>
    <p:sldId id="263" r:id="rId4"/>
    <p:sldId id="266" r:id="rId5"/>
    <p:sldId id="277" r:id="rId6"/>
    <p:sldId id="278" r:id="rId7"/>
    <p:sldId id="279" r:id="rId8"/>
    <p:sldId id="280" r:id="rId9"/>
    <p:sldId id="267" r:id="rId10"/>
    <p:sldId id="268" r:id="rId11"/>
    <p:sldId id="269" r:id="rId12"/>
    <p:sldId id="270" r:id="rId13"/>
    <p:sldId id="271" r:id="rId14"/>
    <p:sldId id="274" r:id="rId15"/>
    <p:sldId id="272" r:id="rId16"/>
    <p:sldId id="273" r:id="rId17"/>
    <p:sldId id="275" r:id="rId18"/>
    <p:sldId id="264" r:id="rId19"/>
    <p:sldId id="262" r:id="rId20"/>
    <p:sldId id="260" r:id="rId2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a" initials="K" lastIdx="16" clrIdx="0">
    <p:extLst>
      <p:ext uri="{19B8F6BF-5375-455C-9EA6-DF929625EA0E}">
        <p15:presenceInfo xmlns:p15="http://schemas.microsoft.com/office/powerpoint/2012/main" userId="Kata" providerId="None"/>
      </p:ext>
    </p:extLst>
  </p:cmAuthor>
  <p:cmAuthor id="2" name="Eszter Török" initials="ET" lastIdx="2" clrIdx="1">
    <p:extLst>
      <p:ext uri="{19B8F6BF-5375-455C-9EA6-DF929625EA0E}">
        <p15:presenceInfo xmlns:p15="http://schemas.microsoft.com/office/powerpoint/2012/main" userId="62f1adaed3aefe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81" d="100"/>
          <a:sy n="81" d="100"/>
        </p:scale>
        <p:origin x="151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499999999999999E-2"/>
          <c:y val="0.23353125000000002"/>
          <c:w val="0.95416666666666672"/>
          <c:h val="0.74939394685039373"/>
        </c:manualLayout>
      </c:layout>
      <c:pie3D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Oszlop1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B0A0-4B1F-A432-993BF09000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0A0-4B1F-A432-993BF09000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0A0-4B1F-A432-993BF09000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B0A0-4B1F-A432-993BF090008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0A0-4B1F-A432-993BF0900082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Kétrészes</a:t>
                    </a:r>
                    <a:r>
                      <a:rPr lang="en-US" baseline="0"/>
                      <a:t> helynevek; </a:t>
                    </a:r>
                    <a:fld id="{C35D54AA-4779-4BEB-8C14-A2ADB8F06EBD}" type="VALU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[ÉRTÉK]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0A0-4B1F-A432-993BF090008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0A0-4B1F-A432-993BF090008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B0A0-4B1F-A432-993BF090008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Munka1!$A$2:$A$5</c:f>
              <c:strCache>
                <c:ptCount val="2"/>
                <c:pt idx="0">
                  <c:v>Egyrészes helynevek</c:v>
                </c:pt>
                <c:pt idx="1">
                  <c:v>úKétrészes helynevek</c:v>
                </c:pt>
              </c:strCache>
            </c:strRef>
          </c:cat>
          <c:val>
            <c:numRef>
              <c:f>Munka1!$B$2:$B$5</c:f>
              <c:numCache>
                <c:formatCode>0%</c:formatCode>
                <c:ptCount val="4"/>
                <c:pt idx="0">
                  <c:v>0.23</c:v>
                </c:pt>
                <c:pt idx="1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A0-4B1F-A432-993BF090008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499999999999999E-2"/>
          <c:y val="0.23353125000000002"/>
          <c:w val="0.95416666666666672"/>
          <c:h val="0.74939394685039373"/>
        </c:manualLayout>
      </c:layout>
      <c:pie3D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Oszlop1</c:v>
                </c:pt>
              </c:strCache>
            </c:strRef>
          </c:tx>
          <c:explosion val="6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B0A0-4B1F-A432-993BF09000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0A0-4B1F-A432-993BF09000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0A0-4B1F-A432-993BF09000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B0A0-4B1F-A432-993BF090008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0A0-4B1F-A432-993BF0900082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Kétrészes</a:t>
                    </a:r>
                    <a:r>
                      <a:rPr lang="en-US" baseline="0"/>
                      <a:t> helynevek; </a:t>
                    </a:r>
                    <a:fld id="{C35D54AA-4779-4BEB-8C14-A2ADB8F06EBD}" type="VALU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[ÉRTÉK]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0A0-4B1F-A432-993BF090008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0A0-4B1F-A432-993BF090008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B0A0-4B1F-A432-993BF090008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Munka1!$A$2:$A$5</c:f>
              <c:strCache>
                <c:ptCount val="2"/>
                <c:pt idx="0">
                  <c:v>Egyrészes helynevek</c:v>
                </c:pt>
                <c:pt idx="1">
                  <c:v>úKétrészes helynevek</c:v>
                </c:pt>
              </c:strCache>
            </c:strRef>
          </c:cat>
          <c:val>
            <c:numRef>
              <c:f>Munka1!$B$2:$B$5</c:f>
              <c:numCache>
                <c:formatCode>0%</c:formatCode>
                <c:ptCount val="4"/>
                <c:pt idx="0">
                  <c:v>0.23</c:v>
                </c:pt>
                <c:pt idx="1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A0-4B1F-A432-993BF090008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60104986876641E-2"/>
          <c:y val="0.21573449803149608"/>
          <c:w val="0.89731561679790028"/>
          <c:h val="0.4894869586614173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1. adatsor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Munka1!$A$2:$A$8</c:f>
              <c:strCache>
                <c:ptCount val="7"/>
                <c:pt idx="0">
                  <c:v>Tiszagyulaháza</c:v>
                </c:pt>
                <c:pt idx="1">
                  <c:v>Bakonszeg</c:v>
                </c:pt>
                <c:pt idx="2">
                  <c:v>Szentpéterszeg</c:v>
                </c:pt>
                <c:pt idx="3">
                  <c:v>Nagykörű</c:v>
                </c:pt>
                <c:pt idx="4">
                  <c:v>Tapolcafő</c:v>
                </c:pt>
                <c:pt idx="5">
                  <c:v>Fehérgyarmati járás</c:v>
                </c:pt>
                <c:pt idx="6">
                  <c:v>Veszprémi járás</c:v>
                </c:pt>
              </c:strCache>
            </c:strRef>
          </c:cat>
          <c:val>
            <c:numRef>
              <c:f>Munka1!$B$2:$B$8</c:f>
              <c:numCache>
                <c:formatCode>0%</c:formatCode>
                <c:ptCount val="7"/>
                <c:pt idx="0">
                  <c:v>0.76</c:v>
                </c:pt>
                <c:pt idx="1">
                  <c:v>0.68</c:v>
                </c:pt>
                <c:pt idx="2">
                  <c:v>0.55000000000000004</c:v>
                </c:pt>
                <c:pt idx="3">
                  <c:v>0.79</c:v>
                </c:pt>
                <c:pt idx="4">
                  <c:v>0.74</c:v>
                </c:pt>
                <c:pt idx="5">
                  <c:v>0.74</c:v>
                </c:pt>
                <c:pt idx="6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2E-403A-AAB1-0881302F5567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Oszlop1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Munka1!$A$2:$A$8</c:f>
              <c:strCache>
                <c:ptCount val="7"/>
                <c:pt idx="0">
                  <c:v>Tiszagyulaháza</c:v>
                </c:pt>
                <c:pt idx="1">
                  <c:v>Bakonszeg</c:v>
                </c:pt>
                <c:pt idx="2">
                  <c:v>Szentpéterszeg</c:v>
                </c:pt>
                <c:pt idx="3">
                  <c:v>Nagykörű</c:v>
                </c:pt>
                <c:pt idx="4">
                  <c:v>Tapolcafő</c:v>
                </c:pt>
                <c:pt idx="5">
                  <c:v>Fehérgyarmati járás</c:v>
                </c:pt>
                <c:pt idx="6">
                  <c:v>Veszprémi járás</c:v>
                </c:pt>
              </c:strCache>
            </c:strRef>
          </c:cat>
          <c:val>
            <c:numRef>
              <c:f>Munka1!$C$2:$C$8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492E-403A-AAB1-0881302F5567}"/>
            </c:ext>
          </c:extLst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Oszlop2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Munka1!$A$2:$A$8</c:f>
              <c:strCache>
                <c:ptCount val="7"/>
                <c:pt idx="0">
                  <c:v>Tiszagyulaháza</c:v>
                </c:pt>
                <c:pt idx="1">
                  <c:v>Bakonszeg</c:v>
                </c:pt>
                <c:pt idx="2">
                  <c:v>Szentpéterszeg</c:v>
                </c:pt>
                <c:pt idx="3">
                  <c:v>Nagykörű</c:v>
                </c:pt>
                <c:pt idx="4">
                  <c:v>Tapolcafő</c:v>
                </c:pt>
                <c:pt idx="5">
                  <c:v>Fehérgyarmati járás</c:v>
                </c:pt>
                <c:pt idx="6">
                  <c:v>Veszprémi járás</c:v>
                </c:pt>
              </c:strCache>
            </c:strRef>
          </c:cat>
          <c:val>
            <c:numRef>
              <c:f>Munka1!$D$2:$D$8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492E-403A-AAB1-0881302F55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8271743"/>
        <c:axId val="1381764655"/>
      </c:barChart>
      <c:catAx>
        <c:axId val="1828271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381764655"/>
        <c:crosses val="autoZero"/>
        <c:auto val="1"/>
        <c:lblAlgn val="ctr"/>
        <c:lblOffset val="100"/>
        <c:noMultiLvlLbl val="0"/>
      </c:catAx>
      <c:valAx>
        <c:axId val="1381764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828271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09T11:18:55.592" idx="15">
    <p:pos x="3538" y="2614"/>
    <p:text>erre a ppt-re beszúrnám illusztrációnak a kép3-at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2023. 10. 22.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04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078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Településtörténeti áttekintés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7" y="1196752"/>
            <a:ext cx="7043874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911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078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Településtörténeti áttekintés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20" y="1196752"/>
            <a:ext cx="784100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0483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7346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Tekinthető-e a névállomány önálló névrendszernek?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899592" y="1268760"/>
            <a:ext cx="63104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NÉVSŰRŰSÉG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Abszolút névsűrűség         objektumsűrűség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Terület: 21 km</a:t>
            </a:r>
            <a:r>
              <a:rPr lang="hu-HU" baseline="30000" dirty="0">
                <a:latin typeface="Georgia" panose="02040502050405020303" pitchFamily="18" charset="0"/>
              </a:rPr>
              <a:t>2</a:t>
            </a:r>
            <a:r>
              <a:rPr lang="hu-HU" dirty="0">
                <a:latin typeface="Georgia" panose="02040502050405020303" pitchFamily="18" charset="0"/>
              </a:rPr>
              <a:t> , 143 helynév, 91 különböző objektum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6.8 név/négyzetkilométer </a:t>
            </a:r>
            <a:r>
              <a:rPr lang="hu-HU" dirty="0">
                <a:latin typeface="Georgia" panose="02040502050405020303" pitchFamily="18" charset="0"/>
                <a:sym typeface="Wingdings" panose="05000000000000000000" pitchFamily="2" charset="2"/>
              </a:rPr>
              <a:t> alacsony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  <a:sym typeface="Wingdings" panose="05000000000000000000" pitchFamily="2" charset="2"/>
              </a:rPr>
              <a:t>Bakonszeg, Szentpéterszeg: 6.3 </a:t>
            </a:r>
            <a:r>
              <a:rPr lang="hu-HU" dirty="0">
                <a:latin typeface="Georgia" panose="02040502050405020303" pitchFamily="18" charset="0"/>
              </a:rPr>
              <a:t>név/négyzetkilométer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3419872" y="1700808"/>
            <a:ext cx="3600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501" y="2852936"/>
            <a:ext cx="5524979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0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90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Funkcionális-szemantikai elemzés </a:t>
            </a: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381076105"/>
              </p:ext>
            </p:extLst>
          </p:nvPr>
        </p:nvGraphicFramePr>
        <p:xfrm>
          <a:off x="1547664" y="148478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8446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90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Funkcionális-szemantikai elemzés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259632" y="966155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Egyrészes helynevek: a teljes névállomány csaknem negyede</a:t>
            </a: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3932361081"/>
              </p:ext>
            </p:extLst>
          </p:nvPr>
        </p:nvGraphicFramePr>
        <p:xfrm>
          <a:off x="1547664" y="148478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75410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90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Funkcionális-szemantikai elemzés 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573890" y="4077072"/>
            <a:ext cx="1837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S: </a:t>
            </a:r>
            <a:r>
              <a:rPr lang="hu-HU" i="1" dirty="0">
                <a:latin typeface="Georgia" panose="02040502050405020303" pitchFamily="18" charset="0"/>
              </a:rPr>
              <a:t>Dögös</a:t>
            </a:r>
          </a:p>
          <a:p>
            <a:r>
              <a:rPr lang="hu-HU" dirty="0">
                <a:latin typeface="Georgia" panose="02040502050405020303" pitchFamily="18" charset="0"/>
              </a:rPr>
              <a:t>M: </a:t>
            </a:r>
            <a:r>
              <a:rPr lang="hu-HU" i="1" dirty="0">
                <a:latin typeface="Georgia" panose="02040502050405020303" pitchFamily="18" charset="0"/>
              </a:rPr>
              <a:t>Gyulaháza</a:t>
            </a:r>
          </a:p>
          <a:p>
            <a:r>
              <a:rPr lang="hu-HU" dirty="0">
                <a:latin typeface="Georgia" panose="02040502050405020303" pitchFamily="18" charset="0"/>
              </a:rPr>
              <a:t>F: </a:t>
            </a:r>
            <a:r>
              <a:rPr lang="hu-HU" i="1" dirty="0">
                <a:latin typeface="Georgia" panose="02040502050405020303" pitchFamily="18" charset="0"/>
              </a:rPr>
              <a:t>Gát</a:t>
            </a:r>
          </a:p>
          <a:p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t="9653" r="18993" b="9262"/>
          <a:stretch/>
        </p:blipFill>
        <p:spPr>
          <a:xfrm>
            <a:off x="2411760" y="1844824"/>
            <a:ext cx="4536504" cy="3735944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 flipH="1">
            <a:off x="1259632" y="90872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  <a:latin typeface="Georgia" panose="02040502050405020303" pitchFamily="18" charset="0"/>
              </a:rPr>
              <a:t>S</a:t>
            </a:r>
            <a:r>
              <a:rPr lang="hu-HU" dirty="0">
                <a:latin typeface="Georgia" panose="02040502050405020303" pitchFamily="18" charset="0"/>
              </a:rPr>
              <a:t>: sajátosságot kifejező, </a:t>
            </a:r>
            <a:r>
              <a:rPr lang="hu-HU" dirty="0">
                <a:solidFill>
                  <a:srgbClr val="FF0000"/>
                </a:solidFill>
                <a:latin typeface="Georgia" panose="02040502050405020303" pitchFamily="18" charset="0"/>
              </a:rPr>
              <a:t>M</a:t>
            </a:r>
            <a:r>
              <a:rPr lang="hu-HU" dirty="0">
                <a:latin typeface="Georgia" panose="02040502050405020303" pitchFamily="18" charset="0"/>
              </a:rPr>
              <a:t>: megnevező, 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F</a:t>
            </a:r>
            <a:r>
              <a:rPr lang="hu-HU" dirty="0">
                <a:latin typeface="Georgia" panose="02040502050405020303" pitchFamily="18" charset="0"/>
              </a:rPr>
              <a:t>: fajtajelölő</a:t>
            </a:r>
          </a:p>
        </p:txBody>
      </p:sp>
    </p:spTree>
    <p:extLst>
      <p:ext uri="{BB962C8B-B14F-4D97-AF65-F5344CB8AC3E}">
        <p14:creationId xmlns:p14="http://schemas.microsoft.com/office/powerpoint/2010/main" val="2347129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90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Funkcionális-szemantikai elemzés </a:t>
            </a:r>
          </a:p>
        </p:txBody>
      </p:sp>
      <p:sp>
        <p:nvSpPr>
          <p:cNvPr id="12" name="Szövegdoboz 11"/>
          <p:cNvSpPr txBox="1"/>
          <p:nvPr/>
        </p:nvSpPr>
        <p:spPr>
          <a:xfrm flipH="1">
            <a:off x="3059832" y="5489904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Kétrészes helynevek: az S+F struktúra aránya Tiszagyulaházán és más településeken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134786298"/>
              </p:ext>
            </p:extLst>
          </p:nvPr>
        </p:nvGraphicFramePr>
        <p:xfrm>
          <a:off x="2195736" y="1303893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zövegdoboz 8"/>
          <p:cNvSpPr txBox="1"/>
          <p:nvPr/>
        </p:nvSpPr>
        <p:spPr>
          <a:xfrm flipH="1">
            <a:off x="35692" y="1576956"/>
            <a:ext cx="117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>
                <a:latin typeface="Georgia" panose="02040502050405020303" pitchFamily="18" charset="0"/>
              </a:rPr>
              <a:t>Égett-hát</a:t>
            </a:r>
          </a:p>
        </p:txBody>
      </p:sp>
      <p:sp>
        <p:nvSpPr>
          <p:cNvPr id="10" name="Szövegdoboz 9"/>
          <p:cNvSpPr txBox="1"/>
          <p:nvPr/>
        </p:nvSpPr>
        <p:spPr>
          <a:xfrm flipH="1">
            <a:off x="22351" y="216973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>
                <a:latin typeface="Georgia" panose="02040502050405020303" pitchFamily="18" charset="0"/>
              </a:rPr>
              <a:t>Csárda-hát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-12863" y="2762504"/>
            <a:ext cx="199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>
                <a:latin typeface="Georgia" panose="02040502050405020303" pitchFamily="18" charset="0"/>
              </a:rPr>
              <a:t>Mogyorós-part</a:t>
            </a:r>
            <a:endParaRPr lang="hu-HU" i="1" dirty="0">
              <a:latin typeface="Georgia" panose="02040502050405020303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 flipH="1">
            <a:off x="28177" y="3352021"/>
            <a:ext cx="144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>
                <a:latin typeface="Georgia" panose="02040502050405020303" pitchFamily="18" charset="0"/>
              </a:rPr>
              <a:t>Epres-kert</a:t>
            </a:r>
          </a:p>
        </p:txBody>
      </p:sp>
      <p:sp>
        <p:nvSpPr>
          <p:cNvPr id="14" name="Szövegdoboz 13"/>
          <p:cNvSpPr txBox="1"/>
          <p:nvPr/>
        </p:nvSpPr>
        <p:spPr>
          <a:xfrm flipH="1">
            <a:off x="33720" y="3941538"/>
            <a:ext cx="156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>
                <a:latin typeface="Georgia" panose="02040502050405020303" pitchFamily="18" charset="0"/>
              </a:rPr>
              <a:t>Gyilkos-kút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38845" y="4531055"/>
            <a:ext cx="166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>
                <a:latin typeface="Georgia" panose="02040502050405020303" pitchFamily="18" charset="0"/>
              </a:rPr>
              <a:t>Szilas-erdő</a:t>
            </a:r>
          </a:p>
        </p:txBody>
      </p:sp>
      <p:sp>
        <p:nvSpPr>
          <p:cNvPr id="16" name="Szövegdoboz 15"/>
          <p:cNvSpPr txBox="1"/>
          <p:nvPr/>
        </p:nvSpPr>
        <p:spPr>
          <a:xfrm flipH="1">
            <a:off x="22351" y="5120572"/>
            <a:ext cx="233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>
                <a:latin typeface="Georgia" panose="02040502050405020303" pitchFamily="18" charset="0"/>
              </a:rPr>
              <a:t>Tücsök-domb</a:t>
            </a:r>
          </a:p>
        </p:txBody>
      </p:sp>
    </p:spTree>
    <p:extLst>
      <p:ext uri="{BB962C8B-B14F-4D97-AF65-F5344CB8AC3E}">
        <p14:creationId xmlns:p14="http://schemas.microsoft.com/office/powerpoint/2010/main" val="1319124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90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Funkcionális-szemantikai elemzés </a:t>
            </a:r>
          </a:p>
        </p:txBody>
      </p:sp>
      <p:sp>
        <p:nvSpPr>
          <p:cNvPr id="3" name="Szövegdoboz 2"/>
          <p:cNvSpPr txBox="1"/>
          <p:nvPr/>
        </p:nvSpPr>
        <p:spPr>
          <a:xfrm flipH="1">
            <a:off x="6516216" y="4278309"/>
            <a:ext cx="2834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S+F: </a:t>
            </a:r>
            <a:r>
              <a:rPr lang="hu-HU" i="1" dirty="0">
                <a:latin typeface="Georgia" panose="02040502050405020303" pitchFamily="18" charset="0"/>
              </a:rPr>
              <a:t>Égett-hát</a:t>
            </a:r>
          </a:p>
          <a:p>
            <a:r>
              <a:rPr lang="hu-HU" dirty="0">
                <a:latin typeface="Georgia" panose="02040502050405020303" pitchFamily="18" charset="0"/>
              </a:rPr>
              <a:t>K+F: </a:t>
            </a:r>
            <a:r>
              <a:rPr lang="hu-HU" i="1" dirty="0">
                <a:latin typeface="Georgia" panose="02040502050405020303" pitchFamily="18" charset="0"/>
              </a:rPr>
              <a:t>Ady Endre utca</a:t>
            </a:r>
          </a:p>
          <a:p>
            <a:r>
              <a:rPr lang="hu-HU" dirty="0">
                <a:latin typeface="Georgia" panose="02040502050405020303" pitchFamily="18" charset="0"/>
              </a:rPr>
              <a:t>M+S: </a:t>
            </a:r>
            <a:r>
              <a:rPr lang="hu-HU" i="1" dirty="0">
                <a:latin typeface="Georgia" panose="02040502050405020303" pitchFamily="18" charset="0"/>
              </a:rPr>
              <a:t>Rákóczi egy</a:t>
            </a:r>
          </a:p>
          <a:p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640" r="29145" b="19760"/>
          <a:stretch/>
        </p:blipFill>
        <p:spPr>
          <a:xfrm>
            <a:off x="1763688" y="1190162"/>
            <a:ext cx="4824536" cy="42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48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563888" y="216697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Összegzés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627784" y="69269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Tekinthető-e önálló helynévrendszernek?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51520" y="2854677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Közigazgatási változások nem hatottak a helynévállományra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716016" y="2854677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Kis méretű települések </a:t>
            </a:r>
            <a:r>
              <a:rPr lang="hu-HU" dirty="0" err="1"/>
              <a:t>helynévanyagának</a:t>
            </a:r>
            <a:r>
              <a:rPr lang="hu-HU" dirty="0"/>
              <a:t> vizsgálata</a:t>
            </a:r>
            <a:r>
              <a:rPr lang="hu-HU" dirty="0">
                <a:sym typeface="Wingdings" panose="05000000000000000000" pitchFamily="2" charset="2"/>
              </a:rPr>
              <a:t> érdekes tanulságok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 flipH="1">
            <a:off x="3321575" y="1412776"/>
            <a:ext cx="1826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Két megállapítás:</a:t>
            </a:r>
          </a:p>
        </p:txBody>
      </p:sp>
      <p:cxnSp>
        <p:nvCxnSpPr>
          <p:cNvPr id="9" name="Egyenes összekötő nyíllal 8"/>
          <p:cNvCxnSpPr>
            <a:endCxn id="5" idx="0"/>
          </p:cNvCxnSpPr>
          <p:nvPr/>
        </p:nvCxnSpPr>
        <p:spPr>
          <a:xfrm flipH="1">
            <a:off x="2015716" y="1782108"/>
            <a:ext cx="1548173" cy="1072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4716016" y="1782108"/>
            <a:ext cx="1512168" cy="926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702530"/>
            <a:ext cx="4057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a figyelmet!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71800" y="1628800"/>
            <a:ext cx="59275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Helynévgyűjtési tapasztalatok és eddigi eredmények Tiszagyulaházán</a:t>
            </a:r>
          </a:p>
          <a:p>
            <a:pPr algn="ctr"/>
            <a:r>
              <a:rPr lang="hu-HU" sz="1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Török Eszter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563888" y="5301208"/>
            <a:ext cx="20970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Síkfőkút</a:t>
            </a:r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,</a:t>
            </a: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2023. október12.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233" y="2954045"/>
            <a:ext cx="3133616" cy="234716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09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kutatás ismertetése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24610" y="797124"/>
            <a:ext cx="2675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Hajdú-Bihar vármegye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Hajdúnánási járás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21 km</a:t>
            </a:r>
            <a:r>
              <a:rPr lang="hu-HU" baseline="30000" dirty="0">
                <a:latin typeface="Georgia" panose="02040502050405020303" pitchFamily="18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665 fő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Határok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69" y="64380"/>
            <a:ext cx="3230131" cy="370770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31936"/>
            <a:ext cx="4392488" cy="4842864"/>
          </a:xfrm>
          <a:prstGeom prst="rect">
            <a:avLst/>
          </a:prstGeom>
        </p:spPr>
      </p:pic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245208"/>
              </p:ext>
            </p:extLst>
          </p:nvPr>
        </p:nvGraphicFramePr>
        <p:xfrm>
          <a:off x="467544" y="4153368"/>
          <a:ext cx="625512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7560">
                  <a:extLst>
                    <a:ext uri="{9D8B030D-6E8A-4147-A177-3AD203B41FA5}">
                      <a16:colId xmlns:a16="http://schemas.microsoft.com/office/drawing/2014/main" val="3888816721"/>
                    </a:ext>
                  </a:extLst>
                </a:gridCol>
                <a:gridCol w="3127560">
                  <a:extLst>
                    <a:ext uri="{9D8B030D-6E8A-4147-A177-3AD203B41FA5}">
                      <a16:colId xmlns:a16="http://schemas.microsoft.com/office/drawing/2014/main" val="1443176690"/>
                    </a:ext>
                  </a:extLst>
                </a:gridCol>
              </a:tblGrid>
              <a:tr h="302434">
                <a:tc>
                  <a:txBody>
                    <a:bodyPr/>
                    <a:lstStyle/>
                    <a:p>
                      <a:r>
                        <a:rPr lang="hu-HU" dirty="0">
                          <a:latin typeface="Georgia" panose="02040502050405020303" pitchFamily="18" charset="0"/>
                        </a:rPr>
                        <a:t>Égtáj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Georgia" panose="02040502050405020303" pitchFamily="18" charset="0"/>
                        </a:rPr>
                        <a:t>Település/természeti</a:t>
                      </a:r>
                      <a:r>
                        <a:rPr lang="hu-HU" baseline="0" dirty="0">
                          <a:latin typeface="Georgia" panose="02040502050405020303" pitchFamily="18" charset="0"/>
                        </a:rPr>
                        <a:t> egység</a:t>
                      </a:r>
                      <a:endParaRPr lang="hu-HU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885340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r>
                        <a:rPr lang="hu-HU" dirty="0">
                          <a:latin typeface="Georgia" panose="02040502050405020303" pitchFamily="18" charset="0"/>
                        </a:rPr>
                        <a:t>észak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Georgia" panose="02040502050405020303" pitchFamily="18" charset="0"/>
                        </a:rPr>
                        <a:t>Tiszadob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874312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r>
                        <a:rPr lang="hu-HU" dirty="0">
                          <a:latin typeface="Georgia" panose="02040502050405020303" pitchFamily="18" charset="0"/>
                        </a:rPr>
                        <a:t>kelet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Georgia" panose="02040502050405020303" pitchFamily="18" charset="0"/>
                        </a:rPr>
                        <a:t>Újtikos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503919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r>
                        <a:rPr lang="hu-HU" dirty="0">
                          <a:latin typeface="Georgia" panose="02040502050405020303" pitchFamily="18" charset="0"/>
                        </a:rPr>
                        <a:t>dél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Georgia" panose="02040502050405020303" pitchFamily="18" charset="0"/>
                        </a:rPr>
                        <a:t>Polgár, Újtikos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861993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r>
                        <a:rPr lang="hu-HU" dirty="0">
                          <a:latin typeface="Georgia" panose="02040502050405020303" pitchFamily="18" charset="0"/>
                        </a:rPr>
                        <a:t>nyugat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Georgia" panose="02040502050405020303" pitchFamily="18" charset="0"/>
                        </a:rPr>
                        <a:t>Tisza, Tiszaújváros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74027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09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kutatás ismertetése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79258" y="836712"/>
            <a:ext cx="316860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Georgia" panose="02040502050405020303" pitchFamily="18" charset="0"/>
              </a:rPr>
              <a:t>ADATKÖZLŐK: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Georgia" panose="02040502050405020303" pitchFamily="18" charset="0"/>
              </a:rPr>
              <a:t>Egyéni és csoportos interjúk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Georgia" panose="02040502050405020303" pitchFamily="18" charset="0"/>
              </a:rPr>
              <a:t>8 adatközlő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Georgia" panose="02040502050405020303" pitchFamily="18" charset="0"/>
              </a:rPr>
              <a:t>3 férfi, 5 nő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Georgia" panose="02040502050405020303" pitchFamily="18" charset="0"/>
              </a:rPr>
              <a:t>Kiváló térképismeret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08720"/>
            <a:ext cx="5436096" cy="407707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32856"/>
            <a:ext cx="2243299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4683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09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kutatás ismertetése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95536" y="980728"/>
            <a:ext cx="8208912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Történeti források (MNHP forrásminimum):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pPr>
              <a:spcBef>
                <a:spcPts val="600"/>
              </a:spcBef>
            </a:pPr>
            <a:r>
              <a:rPr lang="hu-HU" dirty="0">
                <a:latin typeface="Georgia" panose="02040502050405020303" pitchFamily="18" charset="0"/>
              </a:rPr>
              <a:t>Györffy György, Az Árpád-kori Magyarország történeti földrajza I–IV. Budapest, Akadémiai Kiadó, 1963–1998.</a:t>
            </a:r>
          </a:p>
          <a:p>
            <a:pPr>
              <a:spcBef>
                <a:spcPts val="600"/>
              </a:spcBef>
            </a:pPr>
            <a:r>
              <a:rPr lang="hu-HU" dirty="0" err="1">
                <a:latin typeface="Georgia" panose="02040502050405020303" pitchFamily="18" charset="0"/>
              </a:rPr>
              <a:t>Csánki</a:t>
            </a:r>
            <a:r>
              <a:rPr lang="hu-HU" dirty="0">
                <a:latin typeface="Georgia" panose="02040502050405020303" pitchFamily="18" charset="0"/>
              </a:rPr>
              <a:t> Dezső, Magyarország történelmi földrajza a Hunyadiak korában. Budapest, Magyar Tudományos Akadémia, 1890–1913.</a:t>
            </a:r>
          </a:p>
          <a:p>
            <a:pPr>
              <a:spcBef>
                <a:spcPts val="600"/>
              </a:spcBef>
            </a:pPr>
            <a:r>
              <a:rPr lang="hu-HU" dirty="0">
                <a:latin typeface="Georgia" panose="02040502050405020303" pitchFamily="18" charset="0"/>
              </a:rPr>
              <a:t>EKFT. = Az első katonai felmérés. 1782-1785. </a:t>
            </a:r>
          </a:p>
          <a:p>
            <a:pPr>
              <a:spcBef>
                <a:spcPts val="600"/>
              </a:spcBef>
            </a:pPr>
            <a:r>
              <a:rPr lang="hu-HU" dirty="0">
                <a:latin typeface="Georgia" panose="02040502050405020303" pitchFamily="18" charset="0"/>
              </a:rPr>
              <a:t>MKFT. = A második katonai felmérés. 1819-1869.</a:t>
            </a:r>
          </a:p>
          <a:p>
            <a:pPr>
              <a:spcBef>
                <a:spcPts val="600"/>
              </a:spcBef>
            </a:pPr>
            <a:r>
              <a:rPr lang="hu-HU" dirty="0">
                <a:latin typeface="Georgia" panose="02040502050405020303" pitchFamily="18" charset="0"/>
              </a:rPr>
              <a:t>HKFT. = Harmadik Katonai felmérés. 1869 -1887.</a:t>
            </a:r>
          </a:p>
          <a:p>
            <a:pPr>
              <a:spcBef>
                <a:spcPts val="600"/>
              </a:spcBef>
            </a:pPr>
            <a:r>
              <a:rPr lang="hu-HU" dirty="0">
                <a:latin typeface="Georgia" panose="02040502050405020303" pitchFamily="18" charset="0"/>
              </a:rPr>
              <a:t>MKF. = Magyarország katonai felmérése. 1941. </a:t>
            </a:r>
          </a:p>
          <a:p>
            <a:pPr>
              <a:spcBef>
                <a:spcPts val="600"/>
              </a:spcBef>
            </a:pPr>
            <a:r>
              <a:rPr lang="hu-HU" dirty="0">
                <a:latin typeface="Georgia" panose="02040502050405020303" pitchFamily="18" charset="0"/>
              </a:rPr>
              <a:t>Kat. = Kataszteri térkép 1870.</a:t>
            </a:r>
          </a:p>
          <a:p>
            <a:pPr>
              <a:spcBef>
                <a:spcPts val="600"/>
              </a:spcBef>
            </a:pPr>
            <a:r>
              <a:rPr lang="hu-HU" dirty="0" err="1">
                <a:latin typeface="Georgia" panose="02040502050405020303" pitchFamily="18" charset="0"/>
              </a:rPr>
              <a:t>Hnt</a:t>
            </a:r>
            <a:r>
              <a:rPr lang="hu-HU" dirty="0">
                <a:latin typeface="Georgia" panose="02040502050405020303" pitchFamily="18" charset="0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hu-HU" dirty="0" err="1">
                <a:latin typeface="Georgia" panose="02040502050405020303" pitchFamily="18" charset="0"/>
              </a:rPr>
              <a:t>MoFnT</a:t>
            </a:r>
            <a:r>
              <a:rPr lang="hu-HU" dirty="0">
                <a:latin typeface="Georgia" panose="02040502050405020303" pitchFamily="18" charset="0"/>
              </a:rPr>
              <a:t>. 2 = Földi Ervin </a:t>
            </a:r>
            <a:r>
              <a:rPr lang="hu-HU" dirty="0" err="1">
                <a:latin typeface="Georgia" panose="02040502050405020303" pitchFamily="18" charset="0"/>
              </a:rPr>
              <a:t>szerk</a:t>
            </a:r>
            <a:r>
              <a:rPr lang="hu-HU" dirty="0">
                <a:latin typeface="Georgia" panose="02040502050405020303" pitchFamily="18" charset="0"/>
              </a:rPr>
              <a:t>. 1981. Magyarország földrajzinév-tára 2. Hajdú-Bihar megye. Budapest.</a:t>
            </a:r>
          </a:p>
          <a:p>
            <a:pPr>
              <a:spcBef>
                <a:spcPts val="600"/>
              </a:spcBef>
            </a:pPr>
            <a:r>
              <a:rPr lang="hu-HU" dirty="0" err="1">
                <a:latin typeface="Georgia" panose="02040502050405020303" pitchFamily="18" charset="0"/>
              </a:rPr>
              <a:t>FNESz</a:t>
            </a:r>
            <a:r>
              <a:rPr lang="hu-HU" dirty="0">
                <a:latin typeface="Georgia" panose="0204050205040502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hu-HU" dirty="0" err="1">
                <a:latin typeface="Georgia" panose="02040502050405020303" pitchFamily="18" charset="0"/>
              </a:rPr>
              <a:t>Pesty</a:t>
            </a:r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7373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09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kutatás ismertetése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95536" y="980728"/>
            <a:ext cx="8208912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Történeti források (MNHP forrásminimum):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pPr>
              <a:spcBef>
                <a:spcPts val="600"/>
              </a:spcBef>
            </a:pPr>
            <a:r>
              <a:rPr lang="hu-HU" dirty="0">
                <a:solidFill>
                  <a:schemeClr val="bg1">
                    <a:lumMod val="75000"/>
                  </a:schemeClr>
                </a:solidFill>
                <a:latin typeface="Georgia" panose="02040502050405020303" pitchFamily="18" charset="0"/>
              </a:rPr>
              <a:t>Györffy György, Az Árpád-kori Magyarország történeti földrajza I–IV. Budapest, Akadémiai Kiadó, 1963–1998.</a:t>
            </a:r>
          </a:p>
          <a:p>
            <a:pPr>
              <a:spcBef>
                <a:spcPts val="600"/>
              </a:spcBef>
            </a:pPr>
            <a:r>
              <a:rPr lang="hu-HU" dirty="0" err="1">
                <a:solidFill>
                  <a:schemeClr val="bg1">
                    <a:lumMod val="75000"/>
                  </a:schemeClr>
                </a:solidFill>
                <a:latin typeface="Georgia" panose="02040502050405020303" pitchFamily="18" charset="0"/>
              </a:rPr>
              <a:t>Csánki</a:t>
            </a:r>
            <a:r>
              <a:rPr lang="hu-HU" dirty="0">
                <a:solidFill>
                  <a:schemeClr val="bg1">
                    <a:lumMod val="75000"/>
                  </a:schemeClr>
                </a:solidFill>
                <a:latin typeface="Georgia" panose="02040502050405020303" pitchFamily="18" charset="0"/>
              </a:rPr>
              <a:t> Dezső, Magyarország történelmi földrajza a Hunyadiak korában. Budapest, Magyar Tudományos Akadémia, 1890–1913.</a:t>
            </a:r>
          </a:p>
          <a:p>
            <a:pPr>
              <a:spcBef>
                <a:spcPts val="600"/>
              </a:spcBef>
            </a:pPr>
            <a:r>
              <a:rPr lang="hu-HU" dirty="0">
                <a:latin typeface="Georgia" panose="02040502050405020303" pitchFamily="18" charset="0"/>
              </a:rPr>
              <a:t>EKFT. = Az első katonai felmérés. 1782-1785. </a:t>
            </a:r>
          </a:p>
          <a:p>
            <a:pPr>
              <a:spcBef>
                <a:spcPts val="600"/>
              </a:spcBef>
            </a:pPr>
            <a:r>
              <a:rPr lang="hu-HU" dirty="0">
                <a:latin typeface="Georgia" panose="02040502050405020303" pitchFamily="18" charset="0"/>
              </a:rPr>
              <a:t>MKFT. = A második katonai felmérés. 1819-1869.</a:t>
            </a:r>
          </a:p>
          <a:p>
            <a:pPr>
              <a:spcBef>
                <a:spcPts val="600"/>
              </a:spcBef>
            </a:pPr>
            <a:r>
              <a:rPr lang="hu-HU" dirty="0">
                <a:latin typeface="Georgia" panose="02040502050405020303" pitchFamily="18" charset="0"/>
              </a:rPr>
              <a:t>HKFT. = Harmadik Katonai felmérés. 1869 -1887.</a:t>
            </a:r>
          </a:p>
          <a:p>
            <a:pPr>
              <a:spcBef>
                <a:spcPts val="600"/>
              </a:spcBef>
            </a:pPr>
            <a:r>
              <a:rPr lang="hu-HU" dirty="0">
                <a:latin typeface="Georgia" panose="02040502050405020303" pitchFamily="18" charset="0"/>
              </a:rPr>
              <a:t>MKF. = Magyarország katonai felmérése. 1941. </a:t>
            </a:r>
          </a:p>
          <a:p>
            <a:pPr>
              <a:spcBef>
                <a:spcPts val="600"/>
              </a:spcBef>
            </a:pPr>
            <a:r>
              <a:rPr lang="hu-HU" dirty="0">
                <a:latin typeface="Georgia" panose="02040502050405020303" pitchFamily="18" charset="0"/>
              </a:rPr>
              <a:t>Kat. = Kataszteri térkép 1870.</a:t>
            </a:r>
          </a:p>
          <a:p>
            <a:pPr>
              <a:spcBef>
                <a:spcPts val="600"/>
              </a:spcBef>
            </a:pPr>
            <a:r>
              <a:rPr lang="hu-HU" dirty="0" err="1">
                <a:latin typeface="Georgia" panose="02040502050405020303" pitchFamily="18" charset="0"/>
              </a:rPr>
              <a:t>Hnt</a:t>
            </a:r>
            <a:r>
              <a:rPr lang="hu-HU" dirty="0">
                <a:latin typeface="Georgia" panose="02040502050405020303" pitchFamily="18" charset="0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hu-HU" dirty="0" err="1">
                <a:latin typeface="Georgia" panose="02040502050405020303" pitchFamily="18" charset="0"/>
              </a:rPr>
              <a:t>MoFnT</a:t>
            </a:r>
            <a:r>
              <a:rPr lang="hu-HU" dirty="0">
                <a:latin typeface="Georgia" panose="02040502050405020303" pitchFamily="18" charset="0"/>
              </a:rPr>
              <a:t>. 2 = Földi Ervin </a:t>
            </a:r>
            <a:r>
              <a:rPr lang="hu-HU" dirty="0" err="1">
                <a:latin typeface="Georgia" panose="02040502050405020303" pitchFamily="18" charset="0"/>
              </a:rPr>
              <a:t>szerk</a:t>
            </a:r>
            <a:r>
              <a:rPr lang="hu-HU" dirty="0">
                <a:latin typeface="Georgia" panose="02040502050405020303" pitchFamily="18" charset="0"/>
              </a:rPr>
              <a:t>. 1981. Magyarország földrajzinév-tára 2. Hajdú-Bihar megye. Budapest.</a:t>
            </a:r>
          </a:p>
          <a:p>
            <a:pPr>
              <a:spcBef>
                <a:spcPts val="600"/>
              </a:spcBef>
            </a:pPr>
            <a:r>
              <a:rPr lang="hu-HU" dirty="0" err="1">
                <a:latin typeface="Georgia" panose="02040502050405020303" pitchFamily="18" charset="0"/>
              </a:rPr>
              <a:t>FNESz</a:t>
            </a:r>
            <a:r>
              <a:rPr lang="hu-HU" dirty="0">
                <a:latin typeface="Georgia" panose="0204050205040502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hu-HU" dirty="0" err="1">
                <a:solidFill>
                  <a:schemeClr val="bg1">
                    <a:lumMod val="75000"/>
                  </a:schemeClr>
                </a:solidFill>
                <a:latin typeface="Georgia" panose="02040502050405020303" pitchFamily="18" charset="0"/>
              </a:rPr>
              <a:t>Pesty</a:t>
            </a:r>
            <a:endParaRPr lang="hu-HU" dirty="0">
              <a:solidFill>
                <a:schemeClr val="bg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7857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15616" y="10676"/>
            <a:ext cx="6418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Mutatvány Tiszagyulaháza helynévszótárából: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7" t="8057" r="34693" b="58049"/>
          <a:stretch/>
        </p:blipFill>
        <p:spPr>
          <a:xfrm>
            <a:off x="73959" y="908720"/>
            <a:ext cx="8502057" cy="466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6136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15616" y="10676"/>
            <a:ext cx="6418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Mutatvány Tiszagyulaháza helynévszótárából: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5" t="42213" r="34475" b="11481"/>
          <a:stretch/>
        </p:blipFill>
        <p:spPr>
          <a:xfrm>
            <a:off x="395536" y="404664"/>
            <a:ext cx="7560840" cy="5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7128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078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Településtörténeti áttekintés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79512" y="908720"/>
            <a:ext cx="44644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3 megyehatár találkozása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Andrássy-birtok majorsági központja: Pusztagyulaháza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XIX. Század második fele: Szederkényhez csatolják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Borsod megye, </a:t>
            </a:r>
            <a:r>
              <a:rPr lang="hu-HU" dirty="0" err="1">
                <a:latin typeface="Georgia" panose="02040502050405020303" pitchFamily="18" charset="0"/>
              </a:rPr>
              <a:t>Mezőcsáti</a:t>
            </a:r>
            <a:r>
              <a:rPr lang="hu-HU" dirty="0">
                <a:latin typeface="Georgia" panose="02040502050405020303" pitchFamily="18" charset="0"/>
              </a:rPr>
              <a:t> járás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Szabolcs megye, Dadai Alsó járás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Tikosi</a:t>
            </a:r>
            <a:r>
              <a:rPr lang="hu-HU" dirty="0">
                <a:latin typeface="Georgia" panose="02040502050405020303" pitchFamily="18" charset="0"/>
              </a:rPr>
              <a:t> körjegyzőség, Újtikos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1950: Hajdú-Bihar megye községe </a:t>
            </a:r>
            <a:r>
              <a:rPr lang="hu-HU" dirty="0">
                <a:latin typeface="Georgia" panose="02040502050405020303" pitchFamily="18" charset="0"/>
                <a:sym typeface="Wingdings" panose="05000000000000000000" pitchFamily="2" charset="2"/>
              </a:rPr>
              <a:t> fejlődés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  <a:sym typeface="Wingdings" panose="05000000000000000000" pitchFamily="2" charset="2"/>
              </a:rPr>
              <a:t>Polgári nagyközség: Polgár, Újtikos, Tiszagyulaháza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  <a:sym typeface="Wingdings" panose="05000000000000000000" pitchFamily="2" charset="2"/>
              </a:rPr>
              <a:t>1991.01.01.: újra önálló község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5778" r="10162" b="3714"/>
          <a:stretch/>
        </p:blipFill>
        <p:spPr>
          <a:xfrm>
            <a:off x="4771094" y="3164215"/>
            <a:ext cx="4372906" cy="311404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38385"/>
            <a:ext cx="3649054" cy="25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4399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1442</TotalTime>
  <Words>507</Words>
  <Application>Microsoft Office PowerPoint</Application>
  <PresentationFormat>Diavetítés a képernyőre (4:3 oldalarány)</PresentationFormat>
  <Paragraphs>104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4" baseType="lpstr">
      <vt:lpstr>Arial</vt:lpstr>
      <vt:lpstr>Calibri</vt:lpstr>
      <vt:lpstr>Georgia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Dr. Tóth Valéria</cp:lastModifiedBy>
  <cp:revision>48</cp:revision>
  <dcterms:created xsi:type="dcterms:W3CDTF">2022-04-21T17:56:47Z</dcterms:created>
  <dcterms:modified xsi:type="dcterms:W3CDTF">2023-10-22T14:22:30Z</dcterms:modified>
</cp:coreProperties>
</file>