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62" r:id="rId5"/>
    <p:sldId id="266" r:id="rId6"/>
    <p:sldId id="267" r:id="rId7"/>
    <p:sldId id="263" r:id="rId8"/>
    <p:sldId id="275" r:id="rId9"/>
    <p:sldId id="259" r:id="rId10"/>
    <p:sldId id="261" r:id="rId11"/>
    <p:sldId id="272" r:id="rId12"/>
    <p:sldId id="264" r:id="rId13"/>
    <p:sldId id="273" r:id="rId14"/>
    <p:sldId id="265" r:id="rId15"/>
    <p:sldId id="276" r:id="rId16"/>
    <p:sldId id="271" r:id="rId17"/>
    <p:sldId id="277" r:id="rId18"/>
    <p:sldId id="260" r:id="rId19"/>
  </p:sldIdLst>
  <p:sldSz cx="12192000" cy="6858000"/>
  <p:notesSz cx="6858000" cy="9144000"/>
  <p:embeddedFontLst>
    <p:embeddedFont>
      <p:font typeface="Gill Sans" panose="020B0604020202020204" charset="0"/>
      <p:regular r:id="rId21"/>
      <p:bold r:id="rId21"/>
    </p:embeddedFont>
    <p:embeddedFont>
      <p:font typeface="Impact" panose="020B0806030902050204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gXrkR0Op4zRMMQA+83Sdyo/676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BA8376-6C2F-4B6F-812F-F16C02E42209}">
  <a:tblStyle styleId="{60BA8376-6C2F-4B6F-812F-F16C02E4220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E6E6"/>
          </a:solidFill>
        </a:fill>
      </a:tcStyle>
    </a:wholeTbl>
    <a:band1H>
      <a:tcTxStyle/>
      <a:tcStyle>
        <a:tcBdr/>
        <a:fill>
          <a:solidFill>
            <a:srgbClr val="F7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7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94666"/>
  </p:normalViewPr>
  <p:slideViewPr>
    <p:cSldViewPr snapToGrid="0">
      <p:cViewPr varScale="1">
        <p:scale>
          <a:sx n="81" d="100"/>
          <a:sy n="81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6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171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515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157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945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896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87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015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57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11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04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80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07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81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184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623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/>
          <p:nvPr/>
        </p:nvSpPr>
        <p:spPr>
          <a:xfrm>
            <a:off x="446534" y="3085765"/>
            <a:ext cx="11262900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 rtl="0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1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/>
          <p:nvPr/>
        </p:nvSpPr>
        <p:spPr>
          <a:xfrm>
            <a:off x="440286" y="614407"/>
            <a:ext cx="11309400" cy="118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1"/>
          </p:nvPr>
        </p:nvSpPr>
        <p:spPr>
          <a:xfrm rot="5400000">
            <a:off x="4334608" y="-1417297"/>
            <a:ext cx="3522900" cy="11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22072" algn="l" rtl="0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marL="1371600" lvl="2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marL="1828800" lvl="3" indent="-298703" algn="l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marL="2286000" lvl="4" indent="-298704" algn="l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9"/>
          <p:cNvSpPr/>
          <p:nvPr/>
        </p:nvSpPr>
        <p:spPr>
          <a:xfrm>
            <a:off x="8839201" y="599725"/>
            <a:ext cx="2906700" cy="58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title"/>
          </p:nvPr>
        </p:nvSpPr>
        <p:spPr>
          <a:xfrm rot="5400000">
            <a:off x="7249665" y="2265126"/>
            <a:ext cx="5183100" cy="20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1"/>
          </p:nvPr>
        </p:nvSpPr>
        <p:spPr>
          <a:xfrm rot="5400000">
            <a:off x="2131502" y="-680874"/>
            <a:ext cx="5183100" cy="78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dt" idx="10"/>
          </p:nvPr>
        </p:nvSpPr>
        <p:spPr>
          <a:xfrm>
            <a:off x="8993673" y="5956137"/>
            <a:ext cx="132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ftr" idx="11"/>
          </p:nvPr>
        </p:nvSpPr>
        <p:spPr>
          <a:xfrm>
            <a:off x="774923" y="5951811"/>
            <a:ext cx="789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10446615" y="5956137"/>
            <a:ext cx="116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/>
          <p:nvPr/>
        </p:nvSpPr>
        <p:spPr>
          <a:xfrm>
            <a:off x="440286" y="614407"/>
            <a:ext cx="11309400" cy="118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500" cy="3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/>
          <p:nvPr/>
        </p:nvSpPr>
        <p:spPr>
          <a:xfrm>
            <a:off x="447817" y="5141974"/>
            <a:ext cx="112908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581193" y="3043910"/>
            <a:ext cx="11029500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 b="0" cap="none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581192" y="4541417"/>
            <a:ext cx="110295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/>
          <p:nvPr/>
        </p:nvSpPr>
        <p:spPr>
          <a:xfrm>
            <a:off x="445982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/>
          <p:nvPr/>
        </p:nvSpPr>
        <p:spPr>
          <a:xfrm>
            <a:off x="445982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87219" y="2250892"/>
            <a:ext cx="50871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581194" y="2926052"/>
            <a:ext cx="5393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523735" y="2250892"/>
            <a:ext cx="5087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217709" y="2926052"/>
            <a:ext cx="5393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 rtl="0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 rtl="0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/>
          <p:nvPr/>
        </p:nvSpPr>
        <p:spPr>
          <a:xfrm>
            <a:off x="440683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/>
          <p:nvPr/>
        </p:nvSpPr>
        <p:spPr>
          <a:xfrm>
            <a:off x="447817" y="5141973"/>
            <a:ext cx="11298300" cy="127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title"/>
          </p:nvPr>
        </p:nvSpPr>
        <p:spPr>
          <a:xfrm>
            <a:off x="581192" y="5262296"/>
            <a:ext cx="49095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2F2F"/>
              </a:buClr>
              <a:buSzPts val="2000"/>
              <a:buFont typeface="Gill Sans"/>
              <a:buNone/>
              <a:defRPr sz="2000" b="0"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447816" y="601200"/>
            <a:ext cx="11292900" cy="4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5440" algn="l" rtl="0"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marL="914400" lvl="1" indent="-333756" algn="l" rtl="0"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marL="1371600" lvl="2" indent="-322072" algn="l" rtl="0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marL="1828800" lvl="3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marL="2286000" lvl="4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marL="2743200" lvl="5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marL="3200400" lvl="6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marL="3657600" lvl="7" indent="-310388" algn="l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marL="4114800" lvl="8" indent="-310388" algn="l" rtl="0"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2"/>
          </p:nvPr>
        </p:nvSpPr>
        <p:spPr>
          <a:xfrm>
            <a:off x="5740823" y="5262296"/>
            <a:ext cx="58701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0"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2F2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F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5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sz="2400" b="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>
            <a:spLocks noGrp="1"/>
          </p:cNvSpPr>
          <p:nvPr>
            <p:ph type="pic" idx="2"/>
          </p:nvPr>
        </p:nvSpPr>
        <p:spPr>
          <a:xfrm>
            <a:off x="447817" y="599725"/>
            <a:ext cx="11290800" cy="35574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581192" y="5260127"/>
            <a:ext cx="110295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500" cy="11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sz="2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581192" y="2336003"/>
            <a:ext cx="110295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75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1" name="Google Shape;11;p18"/>
          <p:cNvSpPr/>
          <p:nvPr/>
        </p:nvSpPr>
        <p:spPr>
          <a:xfrm>
            <a:off x="446534" y="457200"/>
            <a:ext cx="3703200" cy="9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8"/>
          <p:cNvSpPr/>
          <p:nvPr/>
        </p:nvSpPr>
        <p:spPr>
          <a:xfrm>
            <a:off x="8042147" y="453643"/>
            <a:ext cx="3703200" cy="9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8"/>
          <p:cNvSpPr/>
          <p:nvPr/>
        </p:nvSpPr>
        <p:spPr>
          <a:xfrm>
            <a:off x="4241830" y="457200"/>
            <a:ext cx="3703200" cy="9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599250" y="462997"/>
            <a:ext cx="10993500" cy="21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Gill Sans"/>
              <a:buNone/>
            </a:pPr>
            <a:r>
              <a:rPr lang="hu-HU" sz="4800" cap="none" dirty="0">
                <a:solidFill>
                  <a:schemeClr val="dk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A délszláv–magyar kétnyelvű helynévanyag gyűjtésének módszertani kérdései Bátyán</a:t>
            </a:r>
            <a:endParaRPr sz="4800" cap="none" dirty="0">
              <a:solidFill>
                <a:schemeClr val="dk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545477" y="3194302"/>
            <a:ext cx="109935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62"/>
              <a:buNone/>
            </a:pPr>
            <a:r>
              <a:rPr lang="en-HU" sz="2800" b="1" cap="sm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Wendl Dávid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62"/>
              <a:buNone/>
            </a:pPr>
            <a:r>
              <a:rPr lang="en-HU" sz="28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DE Magyar Nyelvtudományi Intézet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62"/>
              <a:buNone/>
            </a:pPr>
            <a:r>
              <a:rPr lang="en-HU" sz="28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ELTE Magyar Nyelvtudományi és Finnugor Intézet</a:t>
            </a:r>
            <a:endParaRPr sz="2800" cap="sm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45477" y="5331712"/>
            <a:ext cx="9028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lt1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Síkfőkút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október 12.</a:t>
            </a:r>
            <a:endParaRPr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III.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2009292"/>
            <a:ext cx="11029500" cy="444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névpárok típusai (Póczos 2010 nyomán)</a:t>
            </a:r>
          </a:p>
          <a:p>
            <a:pPr algn="l" rtl="0" fontAlgn="base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hangalaki egyezés</a:t>
            </a:r>
          </a:p>
          <a:p>
            <a:pPr marL="742950" lvl="1" indent="-285750" algn="l" rtl="0" fontAlgn="base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eredetű név</a:t>
            </a:r>
            <a:r>
              <a:rPr lang="hu-HU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00150" lvl="2" indent="-285750" fontAlgn="base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Dobos, Malom, Negyven</a:t>
            </a:r>
          </a:p>
          <a:p>
            <a:pPr marL="742950" lvl="1" indent="-285750" algn="l" rtl="0" fontAlgn="base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ráchorvát</a:t>
            </a: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eredetű név</a:t>
            </a:r>
          </a:p>
          <a:p>
            <a:pPr marL="1200150" lvl="2" indent="-285750" fontAlgn="base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Takacsica, Csárdin-bog, Utkoporovjevo-visnye</a:t>
            </a:r>
            <a:endParaRPr lang="hu-H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endParaRPr lang="en-H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0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IV.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2334159"/>
            <a:ext cx="11029500" cy="444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névpárok típusai (Póczos 2010 nyomán)</a:t>
            </a:r>
            <a:endParaRPr lang="hu-H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névváltozat</a:t>
            </a:r>
          </a:p>
          <a:p>
            <a:pPr marL="742950" lvl="1" indent="-285750" algn="l" rtl="0" fontAlgn="base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névszerkezetileg szimmetrikus</a:t>
            </a:r>
          </a:p>
          <a:p>
            <a:pPr marL="1200150" lvl="2" indent="-285750" fontAlgn="base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Herner-kereszt ~ Herner-krizs, Régi-temető ~ Sztára-groabje</a:t>
            </a:r>
          </a:p>
          <a:p>
            <a:pPr marL="742950" lvl="1" indent="-285750" algn="l" rtl="0" fontAlgn="base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névszerkezetileg aszimmetrikus</a:t>
            </a:r>
          </a:p>
          <a:p>
            <a:pPr marL="1200150" lvl="2" indent="-285750" fontAlgn="base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Barkács-tag ~ Barkácsev</a:t>
            </a:r>
          </a:p>
          <a:p>
            <a:pPr marL="1200150" lvl="2" indent="-285750" fontAlgn="base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u-H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endParaRPr lang="en-H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2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V.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2" y="1920135"/>
            <a:ext cx="10626386" cy="444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földrajzi köznevek nyelvi sajátosságai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párhuzamos földrajzi köznevek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GB" sz="2000" b="0" i="1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groabje, varbák, drum, pút, voatye, visnye, bara, suma, krizs</a:t>
            </a:r>
            <a:endParaRPr lang="en-H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magyarnak hangalakilag részlegesen megfelelő ráchorvát földrajzi köznevek (átvételek)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gudur, szálasi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hangtanilag teljesen megfelelő átvétel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</a:t>
            </a:r>
          </a:p>
          <a:p>
            <a:pPr marL="0" indent="0">
              <a:lnSpc>
                <a:spcPct val="150000"/>
              </a:lnSpc>
              <a:spcBef>
                <a:spcPts val="1000"/>
              </a:spcBef>
              <a:buSzPts val="4400"/>
              <a:buNone/>
            </a:pPr>
            <a:endParaRPr lang="en-H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9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VI.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1957205"/>
            <a:ext cx="11029500" cy="444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földrajzi köznevek nyelvi sajátosságai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magyarnak hangalakilag részlegesen megfelelő ráchorvát földrajzi köznevek (átvételek)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gudur, szálasi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hangtanilag teljesen megfelelő átvétel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</a:t>
            </a:r>
          </a:p>
        </p:txBody>
      </p:sp>
    </p:spTree>
    <p:extLst>
      <p:ext uri="{BB962C8B-B14F-4D97-AF65-F5344CB8AC3E}">
        <p14:creationId xmlns:p14="http://schemas.microsoft.com/office/powerpoint/2010/main" val="78160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VII.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2" y="2627056"/>
            <a:ext cx="11029500" cy="397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dűlők, szántók, határrészek elnevezései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magyar: személynév + földrajzi köznév / személynév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ráchorvát: személynév helynévképzővel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GB" sz="2800" b="0" i="1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Takacsica, Bátorica, Vencelica, Ujvári-tag ~ Ujvárino, Antóni-tag ~ Antunka, Zsidó-tag ~ Zsidóvszka</a:t>
            </a:r>
          </a:p>
          <a:p>
            <a:pPr marL="0" indent="0">
              <a:lnSpc>
                <a:spcPct val="150000"/>
              </a:lnSpc>
              <a:spcBef>
                <a:spcPts val="1000"/>
              </a:spcBef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szemben más objektumok neveivel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endParaRPr lang="en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81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ómagyar kori helynevei a ráchorvát nyelvben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1" y="1952368"/>
            <a:ext cx="5393723" cy="332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~ Bátyina </a:t>
            </a:r>
            <a:r>
              <a:rPr lang="en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(1369: </a:t>
            </a:r>
            <a:r>
              <a:rPr lang="en-H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Bathya</a:t>
            </a:r>
            <a:r>
              <a:rPr lang="en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Tira</a:t>
            </a: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Tira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Vajas</a:t>
            </a: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Voós</a:t>
            </a: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(1061: </a:t>
            </a: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Voyaser</a:t>
            </a: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ts val="1000"/>
              </a:spcBef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H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Varajt ~ Varéty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9351C-62AD-3E82-2D8E-C284A12F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36" y="2267211"/>
            <a:ext cx="5704772" cy="36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1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Összegzés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2169856"/>
            <a:ext cx="11029500" cy="397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gyűjtési tapasztalatok, kérdezéstechnika 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névpárok és a nyelv- és névismeret összefüggése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differenciáltabb adatközlőválasztás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kétnyelvű helynévrendszerek mint információforrások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keletkezéstörténet, párhuzamos névadás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településtörténet</a:t>
            </a:r>
          </a:p>
        </p:txBody>
      </p:sp>
    </p:spTree>
    <p:extLst>
      <p:ext uri="{BB962C8B-B14F-4D97-AF65-F5344CB8AC3E}">
        <p14:creationId xmlns:p14="http://schemas.microsoft.com/office/powerpoint/2010/main" val="296633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98C920-62BF-AA46-EB1D-F5269422C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72" y="1869110"/>
            <a:ext cx="9118256" cy="4902392"/>
          </a:xfrm>
          <a:prstGeom prst="rect">
            <a:avLst/>
          </a:prstGeom>
        </p:spPr>
      </p:pic>
      <p:sp>
        <p:nvSpPr>
          <p:cNvPr id="8" name="Google Shape;103;p2">
            <a:extLst>
              <a:ext uri="{FF2B5EF4-FFF2-40B4-BE49-F238E27FC236}">
                <a16:creationId xmlns:a16="http://schemas.microsoft.com/office/drawing/2014/main" id="{84677C26-5F23-63E7-07CE-23C3387D2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3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Felhasznált források, irodalom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200" y="1902225"/>
            <a:ext cx="11029500" cy="424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GB" sz="2400" b="1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Források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 Nemzeti Helynévtár Program keretében végzet élőnyelvi gyűjtés adatai</a:t>
            </a:r>
            <a:endParaRPr lang="en-GB" sz="2000" b="0" i="0" u="none" strike="noStrike" dirty="0" err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Fehér Zoltán 1963–79-es cédulás gyűjtésének anyaga</a:t>
            </a:r>
          </a:p>
          <a:p>
            <a:pPr marL="342900" indent="-342900"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Fraknói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Vilmos</a:t>
            </a: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1897.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szekszárdi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apátság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története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Budapest. </a:t>
            </a:r>
          </a:p>
          <a:p>
            <a:pPr marL="342900" indent="-342900"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Györffy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György</a:t>
            </a: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1963.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Árpádkori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történeti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földrajza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II.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Budapest.</a:t>
            </a:r>
            <a:endParaRPr lang="en-GB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GB" sz="2400" b="1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Irodalom</a:t>
            </a:r>
          </a:p>
          <a:p>
            <a:pPr marL="342900" indent="-342900"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Brabec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Ivan 1971.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Kolocki</a:t>
            </a:r>
            <a:r>
              <a:rPr lang="en-GB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govor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Zágráb </a:t>
            </a:r>
            <a:endParaRPr lang="en-GB" sz="2000" b="0" i="0" u="none" strike="noStrike" dirty="0" err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Fehér Zoltán – Fehér Anikó 1993. </a:t>
            </a:r>
            <a:r>
              <a:rPr lang="en-H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Bátya népzenéje.</a:t>
            </a:r>
            <a:r>
              <a:rPr lang="en-H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kecskeméti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Katona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József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Múzeum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Közleményei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GB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Kecskemét</a:t>
            </a: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Póczos Rita 2010. </a:t>
            </a:r>
            <a:r>
              <a:rPr lang="en-GB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Nyelvi érintkezés és a helynévrendszerek kölcsönhatása</a:t>
            </a: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. Debrecen.</a:t>
            </a:r>
            <a:endParaRPr lang="en-GB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Bevezetés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1902225"/>
            <a:ext cx="11029500" cy="464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Kétnyelvű helynévrendszerek, nyelvi sokszínűség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Kétnyelvű helynévrendszerek típusai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k. h. sajátosságait meghatározó körülmények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Kétnyelvű helynévrendszerek vizsgálati lehetőségei</a:t>
            </a:r>
          </a:p>
          <a:p>
            <a:pPr marL="571500" lvl="0" indent="-57150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formális vagy funkcionális szinkrón vizsgálat</a:t>
            </a:r>
          </a:p>
          <a:p>
            <a:pPr marL="571500" lvl="0" indent="-57150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vonatkozású vizsgálat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~ Baćin népessége és nyelve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200" y="1902225"/>
            <a:ext cx="6948314" cy="424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 története a honfoglalás korától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népesség és a nyelvi összetétel változása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identitás és asszimiláció</a:t>
            </a:r>
          </a:p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Bátya népessége és nyelve napjainkban</a:t>
            </a:r>
          </a:p>
          <a:p>
            <a:pPr marL="571500" lvl="0" indent="-57150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nemzetiség, nyelvi tájkép, nyelv- és névhasználat, ragadványnevek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1DC96-AE6B-A982-8D42-9E450352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92" y="1902225"/>
            <a:ext cx="4057609" cy="4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gyűjtés módszertani kérdései 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1902225"/>
            <a:ext cx="8176930" cy="4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Milyen (jellegű) adatokat keressünk?</a:t>
            </a:r>
          </a:p>
          <a:p>
            <a:pPr marL="571500" lvl="0" indent="-5715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névismeret (0/1/?)</a:t>
            </a:r>
          </a:p>
          <a:p>
            <a:pPr marL="571500" indent="-571500">
              <a:lnSpc>
                <a:spcPts val="4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földrajzi köznévi eredetű névelemek produktivitása, illetve közszóként való ismerete</a:t>
            </a:r>
          </a:p>
          <a:p>
            <a:pPr marL="571500" indent="-571500">
              <a:lnSpc>
                <a:spcPts val="4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névszociológia</a:t>
            </a:r>
          </a:p>
          <a:p>
            <a:pPr marL="1028700" lvl="1" indent="-571500">
              <a:lnSpc>
                <a:spcPts val="4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névismeret és névhasználat kérdése</a:t>
            </a:r>
          </a:p>
          <a:p>
            <a:pPr marL="1028700" lvl="1" indent="-571500">
              <a:lnSpc>
                <a:spcPts val="4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használati preferencia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2C57CF-CEC0-DC45-6BB2-88EDBE78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045" y="1902225"/>
            <a:ext cx="2819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8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gyűjtés módszertani kérdései II.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2" y="1928813"/>
            <a:ext cx="6305267" cy="451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Milyen adatközlőket keressünk?</a:t>
            </a:r>
          </a:p>
          <a:p>
            <a:pPr marL="571500" indent="-571500">
              <a:lnSpc>
                <a:spcPts val="45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kutatási cél</a:t>
            </a:r>
          </a:p>
          <a:p>
            <a:pPr marL="571500" indent="-571500">
              <a:lnSpc>
                <a:spcPts val="45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pozitivista gyűjtés</a:t>
            </a:r>
          </a:p>
          <a:p>
            <a:pPr marL="571500" indent="-571500">
              <a:lnSpc>
                <a:spcPts val="45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szocioonomasztikai irányultságú gyűjtés</a:t>
            </a:r>
          </a:p>
          <a:p>
            <a:pPr marL="571500" indent="-571500">
              <a:lnSpc>
                <a:spcPts val="45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en-H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kétnyelvűség vizsgálata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06B80-8125-679F-8C2A-C8F10935C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40" y="2460315"/>
            <a:ext cx="4617468" cy="34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0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gyűjtés módszertani kérdései III.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308" y="2432903"/>
            <a:ext cx="11029500" cy="32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Milyen kérdésekkel dolgozzunk?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„mi a neve” és a „hogyan hívják” különbsége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Hogyan hívják ezt a helyet?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névismeret mások névhasználata felőli megközelítése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„Hogyan mondják mások azt, hogy...?”</a:t>
            </a: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névismeret nem-mint-névértés felőli megközelítése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SzPts val="4400"/>
              <a:buFont typeface="Arial" panose="020B0604020202020204" pitchFamily="34" charset="0"/>
              <a:buChar char="•"/>
            </a:pPr>
            <a:r>
              <a:rPr lang="hu-H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„Szokta hallani ezt a nevet?”</a:t>
            </a:r>
          </a:p>
        </p:txBody>
      </p:sp>
    </p:spTree>
    <p:extLst>
      <p:ext uri="{BB962C8B-B14F-4D97-AF65-F5344CB8AC3E}">
        <p14:creationId xmlns:p14="http://schemas.microsoft.com/office/powerpoint/2010/main" val="189892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1" y="1897199"/>
            <a:ext cx="6519697" cy="34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formális szinkrón vizsgálat lehetséges szempontjai</a:t>
            </a:r>
          </a:p>
          <a:p>
            <a:pPr algn="l" rtl="0" fontAlgn="base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hangalaki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névszerkezeti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egyezés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eltérés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vizsgálata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névpárokon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névpárok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típusai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arányai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D519D-66B3-C575-4D38-EC399D42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2" y="1897199"/>
            <a:ext cx="4387046" cy="46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2" y="1897199"/>
            <a:ext cx="5962483" cy="458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formális szinkrón vizsgálat lehetséges szempontjai</a:t>
            </a:r>
          </a:p>
          <a:p>
            <a:pPr algn="l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névismeret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szimmetriája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aszimmetriája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két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nyelv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névhasználói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közösségben (a fenti szempontok és a névismeret alapján)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névadási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mintázatok, keletkezéstörténeti típusok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összehasonlítása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Barkács</a:t>
            </a: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-tag ~ </a:t>
            </a:r>
            <a:r>
              <a:rPr lang="en-GB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Barkácsev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en-GB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Határ-mocsár</a:t>
            </a: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GB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Határszka</a:t>
            </a: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-bara</a:t>
            </a:r>
            <a:endParaRPr lang="en-H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6C868-4075-759E-3BCE-A2B1EE120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789" y="1897199"/>
            <a:ext cx="4907019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3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81192" y="711242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Bátya kétnyelvű helynévrendszere II.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581192" y="2484181"/>
            <a:ext cx="6205255" cy="344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 és a ráchorvát nevek arányának meghatározhatósága</a:t>
            </a:r>
          </a:p>
          <a:p>
            <a:pPr marL="571500" lvl="0" indent="-5715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névadás szerint</a:t>
            </a:r>
          </a:p>
          <a:p>
            <a:pPr marL="571500" lvl="0" indent="-5715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 alapjául szolgáló lexémák szerint</a:t>
            </a:r>
          </a:p>
          <a:p>
            <a:pPr marL="571500" lvl="0" indent="-5715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„hiányos” névpárok szempontja</a:t>
            </a:r>
          </a:p>
          <a:p>
            <a:pPr marL="571500" lvl="0" indent="-571500" algn="l" rtl="0">
              <a:spcBef>
                <a:spcPts val="1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névszociológiai értelemben vett magyar név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E6781-2675-6D6B-A1AB-0BD5296E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447" y="2340850"/>
            <a:ext cx="4988003" cy="37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7208"/>
      </p:ext>
    </p:extLst>
  </p:cSld>
  <p:clrMapOvr>
    <a:masterClrMapping/>
  </p:clrMapOvr>
</p:sld>
</file>

<file path=ppt/theme/theme1.xml><?xml version="1.0" encoding="utf-8"?>
<a:theme xmlns:a="http://schemas.openxmlformats.org/drawingml/2006/main" name="Osztalék">
  <a:themeElements>
    <a:clrScheme name="2. egyéni séma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EA0000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638</Words>
  <Application>Microsoft Office PowerPoint</Application>
  <PresentationFormat>Szélesvásznú</PresentationFormat>
  <Paragraphs>112</Paragraphs>
  <Slides>18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Times New Roman</vt:lpstr>
      <vt:lpstr>Noto Sans Symbols</vt:lpstr>
      <vt:lpstr>Gill Sans</vt:lpstr>
      <vt:lpstr>Impact</vt:lpstr>
      <vt:lpstr>Arial</vt:lpstr>
      <vt:lpstr>Osztalék</vt:lpstr>
      <vt:lpstr>A délszláv–magyar kétnyelvű helynévanyag gyűjtésének módszertani kérdései Bátyán</vt:lpstr>
      <vt:lpstr>Bevezetés</vt:lpstr>
      <vt:lpstr>Bátya ~ Baćin népessége és nyelve</vt:lpstr>
      <vt:lpstr>A gyűjtés módszertani kérdései I.</vt:lpstr>
      <vt:lpstr>A gyűjtés módszertani kérdései II.</vt:lpstr>
      <vt:lpstr>A gyűjtés módszertani kérdései III.</vt:lpstr>
      <vt:lpstr>Bátya kétnyelvű helynévrendszere I.</vt:lpstr>
      <vt:lpstr>Bátya kétnyelvű helynévrendszere I.</vt:lpstr>
      <vt:lpstr>Bátya kétnyelvű helynévrendszere II.</vt:lpstr>
      <vt:lpstr>Bátya kétnyelvű helynévrendszere III.</vt:lpstr>
      <vt:lpstr>Bátya kétnyelvű helynévrendszere IV.</vt:lpstr>
      <vt:lpstr>Bátya kétnyelvű helynévrendszere V.</vt:lpstr>
      <vt:lpstr>Bátya kétnyelvű helynévrendszere VI.</vt:lpstr>
      <vt:lpstr>Bátya kétnyelvű helynévrendszere VII.</vt:lpstr>
      <vt:lpstr>Bátya ómagyar kori helynevei a ráchorvát nyelvben</vt:lpstr>
      <vt:lpstr>Összegzés</vt:lpstr>
      <vt:lpstr>Köszönöm a figyelmet!</vt:lpstr>
      <vt:lpstr>Felhasznált források, irodalom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délszláv—magyar kétnyelvű helynévanyag gyűjtésének módszertani kérdései Bátyán</dc:title>
  <dc:creator>Wendl Dávid</dc:creator>
  <cp:lastModifiedBy>Dr. Tóth Valéria</cp:lastModifiedBy>
  <cp:revision>25</cp:revision>
  <dcterms:created xsi:type="dcterms:W3CDTF">2020-04-22T13:49:57Z</dcterms:created>
  <dcterms:modified xsi:type="dcterms:W3CDTF">2023-10-16T07:53:36Z</dcterms:modified>
</cp:coreProperties>
</file>