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ink/ink1.xml" ContentType="application/inkml+xml"/>
  <Override PartName="/ppt/notesSlides/notesSlide22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9" r:id="rId2"/>
    <p:sldId id="261" r:id="rId3"/>
    <p:sldId id="263" r:id="rId4"/>
    <p:sldId id="311" r:id="rId5"/>
    <p:sldId id="310" r:id="rId6"/>
    <p:sldId id="312" r:id="rId7"/>
    <p:sldId id="313" r:id="rId8"/>
    <p:sldId id="308" r:id="rId9"/>
    <p:sldId id="295" r:id="rId10"/>
    <p:sldId id="296" r:id="rId11"/>
    <p:sldId id="314" r:id="rId12"/>
    <p:sldId id="316" r:id="rId13"/>
    <p:sldId id="315" r:id="rId14"/>
    <p:sldId id="317" r:id="rId15"/>
    <p:sldId id="297" r:id="rId16"/>
    <p:sldId id="329" r:id="rId17"/>
    <p:sldId id="319" r:id="rId18"/>
    <p:sldId id="320" r:id="rId19"/>
    <p:sldId id="321" r:id="rId20"/>
    <p:sldId id="318" r:id="rId21"/>
    <p:sldId id="322" r:id="rId22"/>
    <p:sldId id="323" r:id="rId23"/>
    <p:sldId id="327" r:id="rId24"/>
    <p:sldId id="325" r:id="rId25"/>
    <p:sldId id="326" r:id="rId26"/>
    <p:sldId id="281" r:id="rId27"/>
    <p:sldId id="262" r:id="rId28"/>
    <p:sldId id="260" r:id="rId29"/>
  </p:sldIdLst>
  <p:sldSz cx="9144000" cy="6858000" type="screen4x3"/>
  <p:notesSz cx="9926638" cy="6797675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93701E"/>
    <a:srgbClr val="C6AF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9" autoAdjust="0"/>
    <p:restoredTop sz="94660"/>
  </p:normalViewPr>
  <p:slideViewPr>
    <p:cSldViewPr>
      <p:cViewPr varScale="1">
        <p:scale>
          <a:sx n="111" d="100"/>
          <a:sy n="111" d="100"/>
        </p:scale>
        <p:origin x="136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1992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5622802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EE788A-8C7B-428B-90F9-755378EE1F41}" type="datetimeFigureOut">
              <a:rPr lang="hu-HU" smtClean="0"/>
              <a:t>2024. 05. 12.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4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5622802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4370F2-5078-46ED-AC42-5ADECA42C8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260591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0T12:55:49.439"/>
    </inkml:context>
    <inkml:brush xml:id="br0">
      <inkml:brushProperty name="width" value="0.025" units="cm"/>
      <inkml:brushProperty name="height" value="0.025" units="cm"/>
      <inkml:brushProperty name="color" value="#CC0066"/>
    </inkml:brush>
  </inkml:definitions>
  <inkml:trace contextRef="#ctx0" brushRef="#br0">1 1 24575,'0'0'-8191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0T12:49:45.080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0 1 24575,'0'0'-8191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0T12:49:48.877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0 0 24575,'0'0'-8191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0T12:49:50.702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1 0 24575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0T12:49:51.929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0 1 24575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0T12:50:00.365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0 1 24575,'0'0'-8191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0T12:50:03.277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0 1 24575,'0'0'-8191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0T12:50:05.702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1 1 24575,'0'0'-8191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0T12:50:08.256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1 1 24575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0T12:50:11.484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1 1 24575,'0'0'-8191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0T12:50:12.853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0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10T12:48:01.55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0T12:50:18.562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0 0 24575,'0'0'-8191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0T12:50:24.049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0 1 24575,'0'0'-8191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0T12:50:26.034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0 1 24575,'0'0'-8191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0T12:50:28.588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0 1 24575,'0'0'-8191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0T12:51:27.772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1 1 24575,'0'0'-8191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0T12:53:15.833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1 0 24575,'0'0'-8191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0T12:54:15.919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0 1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10T12:48:04.99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149 22,'0'-4,"-5"-1,-4-1,-6 2,-4 1,2 5,-2 7,0 1,-2-1,-1-1,19-3,19-2,18-2,9 0,3-1,0-1,-5 1,-10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10T12:48:05.35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10T12:48:05.70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0T12:49:24.781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0 1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0T12:49:31.338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0 0 24575,'0'0'-8191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0T12:49:33.638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1 1 24575,'0'0'-8191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0T12:49:41.055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5622802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9C2E0F-4BD7-4287-80AD-6E68EDECEDA9}" type="datetimeFigureOut">
              <a:rPr lang="hu-HU" smtClean="0"/>
              <a:t>2024. 05. 12.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3435350" y="850900"/>
            <a:ext cx="3055938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4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5622802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1CBDCA-7B0E-4174-A6F0-CCF4B9B65DD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54771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261358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33268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489900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088216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220387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954509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135776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656037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19618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647575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20504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398843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179093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913718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405877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820323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268222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503134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631076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533783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28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20913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95573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293632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177853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92535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281535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070369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23118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2024. 05. 12.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2024. 05. 12.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2024. 05. 12.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2024. 05. 12.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2024. 05. 12.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2024. 05. 12.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2024. 05. 12.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2024. 05. 12.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2024. 05. 12.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2024. 05. 12.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2024. 05. 12.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3429E-D371-46DB-82DF-8D7EA7EB31ED}" type="datetimeFigureOut">
              <a:rPr lang="hu-HU" smtClean="0"/>
              <a:pPr/>
              <a:t>2024. 05. 12.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customXml" Target="../ink/ink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customXml" Target="../ink/ink7.xml"/><Relationship Id="rId18" Type="http://schemas.openxmlformats.org/officeDocument/2006/relationships/customXml" Target="../ink/ink12.xml"/><Relationship Id="rId26" Type="http://schemas.openxmlformats.org/officeDocument/2006/relationships/customXml" Target="../ink/ink20.xml"/><Relationship Id="rId3" Type="http://schemas.openxmlformats.org/officeDocument/2006/relationships/image" Target="../media/image3.jpeg"/><Relationship Id="rId21" Type="http://schemas.openxmlformats.org/officeDocument/2006/relationships/customXml" Target="../ink/ink15.xml"/><Relationship Id="rId7" Type="http://schemas.openxmlformats.org/officeDocument/2006/relationships/customXml" Target="../ink/ink3.xml"/><Relationship Id="rId12" Type="http://schemas.openxmlformats.org/officeDocument/2006/relationships/image" Target="../media/image22.png"/><Relationship Id="rId17" Type="http://schemas.openxmlformats.org/officeDocument/2006/relationships/customXml" Target="../ink/ink11.xml"/><Relationship Id="rId25" Type="http://schemas.openxmlformats.org/officeDocument/2006/relationships/customXml" Target="../ink/ink19.xml"/><Relationship Id="rId2" Type="http://schemas.openxmlformats.org/officeDocument/2006/relationships/notesSlide" Target="../notesSlides/notesSlide22.xml"/><Relationship Id="rId16" Type="http://schemas.openxmlformats.org/officeDocument/2006/relationships/customXml" Target="../ink/ink10.xml"/><Relationship Id="rId20" Type="http://schemas.openxmlformats.org/officeDocument/2006/relationships/customXml" Target="../ink/ink14.xml"/><Relationship Id="rId29" Type="http://schemas.openxmlformats.org/officeDocument/2006/relationships/customXml" Target="../ink/ink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customXml" Target="../ink/ink6.xml"/><Relationship Id="rId24" Type="http://schemas.openxmlformats.org/officeDocument/2006/relationships/customXml" Target="../ink/ink18.xml"/><Relationship Id="rId32" Type="http://schemas.openxmlformats.org/officeDocument/2006/relationships/customXml" Target="../ink/ink26.xml"/><Relationship Id="rId5" Type="http://schemas.openxmlformats.org/officeDocument/2006/relationships/customXml" Target="../ink/ink2.xml"/><Relationship Id="rId15" Type="http://schemas.openxmlformats.org/officeDocument/2006/relationships/customXml" Target="../ink/ink9.xml"/><Relationship Id="rId23" Type="http://schemas.openxmlformats.org/officeDocument/2006/relationships/customXml" Target="../ink/ink17.xml"/><Relationship Id="rId28" Type="http://schemas.openxmlformats.org/officeDocument/2006/relationships/customXml" Target="../ink/ink22.xml"/><Relationship Id="rId10" Type="http://schemas.openxmlformats.org/officeDocument/2006/relationships/customXml" Target="../ink/ink5.xml"/><Relationship Id="rId19" Type="http://schemas.openxmlformats.org/officeDocument/2006/relationships/customXml" Target="../ink/ink13.xml"/><Relationship Id="rId31" Type="http://schemas.openxmlformats.org/officeDocument/2006/relationships/customXml" Target="../ink/ink25.xml"/><Relationship Id="rId4" Type="http://schemas.openxmlformats.org/officeDocument/2006/relationships/image" Target="../media/image19.png"/><Relationship Id="rId9" Type="http://schemas.openxmlformats.org/officeDocument/2006/relationships/customXml" Target="../ink/ink4.xml"/><Relationship Id="rId14" Type="http://schemas.openxmlformats.org/officeDocument/2006/relationships/customXml" Target="../ink/ink8.xml"/><Relationship Id="rId22" Type="http://schemas.openxmlformats.org/officeDocument/2006/relationships/customXml" Target="../ink/ink16.xml"/><Relationship Id="rId27" Type="http://schemas.openxmlformats.org/officeDocument/2006/relationships/customXml" Target="../ink/ink21.xml"/><Relationship Id="rId30" Type="http://schemas.openxmlformats.org/officeDocument/2006/relationships/customXml" Target="../ink/ink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5028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törzsek nevéből alakult helynevek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351550" y="1196752"/>
            <a:ext cx="6696744" cy="333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hu-HU" sz="1800" dirty="0" err="1">
                <a:latin typeface="Georgia" panose="02040502050405020303" pitchFamily="18" charset="0"/>
              </a:rPr>
              <a:t>Konstantinosz</a:t>
            </a:r>
            <a:r>
              <a:rPr lang="hu-HU" altLang="hu-HU" sz="1800" dirty="0">
                <a:latin typeface="Georgia" panose="02040502050405020303" pitchFamily="18" charset="0"/>
              </a:rPr>
              <a:t> bizánci császár: 950 k.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u-HU" altLang="hu-HU" sz="1800" dirty="0"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hu-HU" sz="1800" dirty="0">
                <a:latin typeface="Georgia" panose="02040502050405020303" pitchFamily="18" charset="0"/>
              </a:rPr>
              <a:t>„Első a kabaroknak a kazároktól elszakadt előbb említett törzse, második a </a:t>
            </a:r>
            <a:r>
              <a:rPr lang="hu-HU" altLang="hu-HU" sz="1800" b="1" i="1" dirty="0" err="1">
                <a:latin typeface="Georgia" panose="02040502050405020303" pitchFamily="18" charset="0"/>
              </a:rPr>
              <a:t>Nyeki</a:t>
            </a:r>
            <a:r>
              <a:rPr lang="hu-HU" altLang="hu-HU" sz="1800" dirty="0" err="1">
                <a:latin typeface="Georgia" panose="02040502050405020303" pitchFamily="18" charset="0"/>
              </a:rPr>
              <a:t>é</a:t>
            </a:r>
            <a:r>
              <a:rPr lang="hu-HU" altLang="hu-HU" sz="1800" dirty="0">
                <a:latin typeface="Georgia" panose="02040502050405020303" pitchFamily="18" charset="0"/>
              </a:rPr>
              <a:t>, harmadik a </a:t>
            </a:r>
            <a:r>
              <a:rPr lang="hu-HU" altLang="hu-HU" sz="1800" b="1" i="1" dirty="0">
                <a:latin typeface="Georgia" panose="02040502050405020303" pitchFamily="18" charset="0"/>
              </a:rPr>
              <a:t>Megyeri</a:t>
            </a:r>
            <a:r>
              <a:rPr lang="hu-HU" altLang="hu-HU" sz="1800" dirty="0">
                <a:latin typeface="Georgia" panose="02040502050405020303" pitchFamily="18" charset="0"/>
              </a:rPr>
              <a:t>é, negyedik a </a:t>
            </a:r>
            <a:r>
              <a:rPr lang="hu-HU" altLang="hu-HU" sz="1800" b="1" i="1" dirty="0" err="1">
                <a:latin typeface="Georgia" panose="02040502050405020303" pitchFamily="18" charset="0"/>
              </a:rPr>
              <a:t>Kürtügyermatu</a:t>
            </a:r>
            <a:r>
              <a:rPr lang="hu-HU" altLang="hu-HU" sz="1800" dirty="0" err="1">
                <a:latin typeface="Georgia" panose="02040502050405020303" pitchFamily="18" charset="0"/>
              </a:rPr>
              <a:t>é</a:t>
            </a:r>
            <a:r>
              <a:rPr lang="hu-HU" altLang="hu-HU" sz="1800" dirty="0">
                <a:latin typeface="Georgia" panose="02040502050405020303" pitchFamily="18" charset="0"/>
              </a:rPr>
              <a:t>, ötödik a </a:t>
            </a:r>
            <a:r>
              <a:rPr lang="hu-HU" altLang="hu-HU" sz="1800" b="1" i="1" dirty="0">
                <a:latin typeface="Georgia" panose="02040502050405020303" pitchFamily="18" charset="0"/>
              </a:rPr>
              <a:t>Tarján</a:t>
            </a:r>
            <a:r>
              <a:rPr lang="hu-HU" altLang="hu-HU" sz="1800" dirty="0">
                <a:latin typeface="Georgia" panose="02040502050405020303" pitchFamily="18" charset="0"/>
              </a:rPr>
              <a:t>é, hatodik </a:t>
            </a:r>
            <a:r>
              <a:rPr lang="hu-HU" altLang="hu-HU" sz="1800" b="1" i="1" dirty="0" err="1">
                <a:latin typeface="Georgia" panose="02040502050405020303" pitchFamily="18" charset="0"/>
              </a:rPr>
              <a:t>Jeneh</a:t>
            </a:r>
            <a:r>
              <a:rPr lang="hu-HU" altLang="hu-HU" sz="1800" dirty="0" err="1">
                <a:latin typeface="Georgia" panose="02040502050405020303" pitchFamily="18" charset="0"/>
              </a:rPr>
              <a:t>é</a:t>
            </a:r>
            <a:r>
              <a:rPr lang="hu-HU" altLang="hu-HU" sz="1800" dirty="0">
                <a:latin typeface="Georgia" panose="02040502050405020303" pitchFamily="18" charset="0"/>
              </a:rPr>
              <a:t>, hetedik </a:t>
            </a:r>
            <a:r>
              <a:rPr lang="hu-HU" altLang="hu-HU" sz="1800" b="1" i="1" dirty="0" err="1">
                <a:latin typeface="Georgia" panose="02040502050405020303" pitchFamily="18" charset="0"/>
              </a:rPr>
              <a:t>Keri</a:t>
            </a:r>
            <a:r>
              <a:rPr lang="hu-HU" altLang="hu-HU" sz="1800" dirty="0">
                <a:latin typeface="Georgia" panose="02040502050405020303" pitchFamily="18" charset="0"/>
              </a:rPr>
              <a:t>, nyolcadik </a:t>
            </a:r>
            <a:r>
              <a:rPr lang="hu-HU" altLang="hu-HU" sz="1800" b="1" i="1" dirty="0">
                <a:latin typeface="Georgia" panose="02040502050405020303" pitchFamily="18" charset="0"/>
              </a:rPr>
              <a:t>Keszi</a:t>
            </a:r>
            <a:r>
              <a:rPr lang="hu-HU" altLang="hu-HU" sz="1800" dirty="0">
                <a:latin typeface="Georgia" panose="02040502050405020303" pitchFamily="18" charset="0"/>
              </a:rPr>
              <a:t>. És így egymással </a:t>
            </a:r>
            <a:r>
              <a:rPr lang="hu-HU" altLang="hu-HU" sz="1800" dirty="0" err="1">
                <a:latin typeface="Georgia" panose="02040502050405020303" pitchFamily="18" charset="0"/>
              </a:rPr>
              <a:t>öszeolvadván</a:t>
            </a:r>
            <a:r>
              <a:rPr lang="hu-HU" altLang="hu-HU" sz="1800" dirty="0">
                <a:latin typeface="Georgia" panose="02040502050405020303" pitchFamily="18" charset="0"/>
              </a:rPr>
              <a:t>, a kabarok a türkökkel a besenyők földjére telepedtek le.”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u-HU" altLang="hu-HU" sz="1800" b="1" dirty="0"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hu-HU" sz="1800" b="1" dirty="0">
                <a:latin typeface="Georgia" panose="02040502050405020303" pitchFamily="18" charset="0"/>
              </a:rPr>
              <a:t>Nyék, Megyer, Kürt, Gyarmat, Tarján, Jenő,  Kér, Keszi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u-HU" altLang="hu-HU" sz="1800" b="1" dirty="0"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hu-HU" sz="1800" dirty="0">
                <a:latin typeface="Georgia" panose="02040502050405020303" pitchFamily="18" charset="0"/>
              </a:rPr>
              <a:t>Több mint 300 településnév az Árpád-korban.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u-HU" altLang="hu-HU" sz="1800" dirty="0"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hu-HU" sz="1800" dirty="0">
                <a:latin typeface="Georgia" panose="02040502050405020303" pitchFamily="18" charset="0"/>
              </a:rPr>
              <a:t>Hol települtek le a törzsek a honfoglalás után?</a:t>
            </a:r>
          </a:p>
        </p:txBody>
      </p:sp>
    </p:spTree>
    <p:extLst>
      <p:ext uri="{BB962C8B-B14F-4D97-AF65-F5344CB8AC3E}">
        <p14:creationId xmlns:p14="http://schemas.microsoft.com/office/powerpoint/2010/main" val="1168106133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6203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törzsek nevéből alakult helynevek: </a:t>
            </a:r>
            <a:r>
              <a:rPr lang="hu-HU" sz="2400" i="1" dirty="0" err="1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megyer</a:t>
            </a:r>
            <a:endParaRPr lang="hu-HU" sz="2400" i="1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6" name="Kép 5" descr="A képen szöveg, térkép, atlasz látható&#10;&#10;Automatikusan generált leírás">
            <a:extLst>
              <a:ext uri="{FF2B5EF4-FFF2-40B4-BE49-F238E27FC236}">
                <a16:creationId xmlns:a16="http://schemas.microsoft.com/office/drawing/2014/main" id="{B31DC320-3B8A-456E-14ED-D7DC8A39D7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725596"/>
            <a:ext cx="7899988" cy="5406807"/>
          </a:xfrm>
          <a:prstGeom prst="rect">
            <a:avLst/>
          </a:prstGeom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5565415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7059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Népek megnevezéséből alakult helynevek: </a:t>
            </a:r>
            <a:r>
              <a:rPr lang="hu-HU" sz="2400" i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besenyő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5EF293AF-2B6F-C330-9CA2-935C28307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1347" y="728662"/>
            <a:ext cx="7677150" cy="5400675"/>
          </a:xfrm>
          <a:prstGeom prst="rect">
            <a:avLst/>
          </a:prstGeom>
          <a:noFill/>
          <a:ln w="28575">
            <a:solidFill>
              <a:srgbClr val="003399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326608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6556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Népek megnevezéséből alakult helynevek: </a:t>
            </a:r>
            <a:r>
              <a:rPr lang="hu-HU" sz="2400" i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cseh</a:t>
            </a:r>
          </a:p>
        </p:txBody>
      </p:sp>
      <p:pic>
        <p:nvPicPr>
          <p:cNvPr id="11" name="Kép 10" descr="A képen térkép, szöveg, atlasz látható&#10;&#10;Automatikusan generált leírás">
            <a:extLst>
              <a:ext uri="{FF2B5EF4-FFF2-40B4-BE49-F238E27FC236}">
                <a16:creationId xmlns:a16="http://schemas.microsoft.com/office/drawing/2014/main" id="{8D5EE0C6-1F34-8DF1-1092-BB494A9B9F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81" y="764704"/>
            <a:ext cx="7667667" cy="5406987"/>
          </a:xfrm>
          <a:prstGeom prst="rect">
            <a:avLst/>
          </a:prstGeom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5301985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5785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Népek megnevezéséből alakult helynevek</a:t>
            </a:r>
            <a:endParaRPr lang="hu-HU" sz="2400" i="1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63C17ABB-0EDA-AAB4-64B6-E15AF808C91A}"/>
              </a:ext>
            </a:extLst>
          </p:cNvPr>
          <p:cNvSpPr txBox="1"/>
          <p:nvPr/>
        </p:nvSpPr>
        <p:spPr>
          <a:xfrm>
            <a:off x="1351550" y="836712"/>
            <a:ext cx="7252898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altLang="hu-HU" sz="1800" dirty="0">
                <a:latin typeface="Georgia" panose="02040502050405020303" pitchFamily="18" charset="0"/>
              </a:rPr>
              <a:t>A népnevek megoszlása a korai ómagyar kori településnevekben</a:t>
            </a:r>
          </a:p>
          <a:p>
            <a:endParaRPr lang="hu-HU" dirty="0">
              <a:latin typeface="Georgia" panose="02040502050405020303" pitchFamily="18" charset="0"/>
            </a:endParaRPr>
          </a:p>
          <a:p>
            <a:endParaRPr lang="hu-HU" dirty="0">
              <a:latin typeface="Georgia" panose="02040502050405020303" pitchFamily="18" charset="0"/>
            </a:endParaRPr>
          </a:p>
          <a:p>
            <a:endParaRPr lang="hu-HU" dirty="0">
              <a:latin typeface="Georgia" panose="02040502050405020303" pitchFamily="18" charset="0"/>
            </a:endParaRPr>
          </a:p>
          <a:p>
            <a:endParaRPr lang="hu-HU" dirty="0">
              <a:latin typeface="Georgia" panose="02040502050405020303" pitchFamily="18" charset="0"/>
            </a:endParaRPr>
          </a:p>
          <a:p>
            <a:endParaRPr lang="hu-HU" dirty="0">
              <a:latin typeface="Georgia" panose="02040502050405020303" pitchFamily="18" charset="0"/>
            </a:endParaRPr>
          </a:p>
          <a:p>
            <a:endParaRPr lang="hu-HU" dirty="0">
              <a:latin typeface="Georgia" panose="02040502050405020303" pitchFamily="18" charset="0"/>
            </a:endParaRPr>
          </a:p>
          <a:p>
            <a:endParaRPr lang="hu-HU" dirty="0">
              <a:latin typeface="Georgia" panose="02040502050405020303" pitchFamily="18" charset="0"/>
            </a:endParaRPr>
          </a:p>
          <a:p>
            <a:endParaRPr lang="hu-HU" dirty="0">
              <a:latin typeface="Georgia" panose="02040502050405020303" pitchFamily="18" charset="0"/>
            </a:endParaRPr>
          </a:p>
          <a:p>
            <a:endParaRPr lang="hu-HU" dirty="0">
              <a:latin typeface="Georgia" panose="02040502050405020303" pitchFamily="18" charset="0"/>
            </a:endParaRPr>
          </a:p>
          <a:p>
            <a:endParaRPr lang="hu-HU" dirty="0">
              <a:latin typeface="Georgia" panose="02040502050405020303" pitchFamily="18" charset="0"/>
            </a:endParaRPr>
          </a:p>
          <a:p>
            <a:endParaRPr lang="hu-HU" dirty="0">
              <a:latin typeface="Georgia" panose="02040502050405020303" pitchFamily="18" charset="0"/>
            </a:endParaRPr>
          </a:p>
          <a:p>
            <a:endParaRPr lang="hu-HU" dirty="0">
              <a:latin typeface="Georgia" panose="02040502050405020303" pitchFamily="18" charset="0"/>
            </a:endParaRPr>
          </a:p>
          <a:p>
            <a:endParaRPr lang="hu-HU" dirty="0">
              <a:latin typeface="Georgia" panose="02040502050405020303" pitchFamily="18" charset="0"/>
            </a:endParaRPr>
          </a:p>
          <a:p>
            <a:endParaRPr lang="hu-HU" dirty="0">
              <a:latin typeface="Georgia" panose="02040502050405020303" pitchFamily="18" charset="0"/>
            </a:endParaRPr>
          </a:p>
          <a:p>
            <a:endParaRPr lang="hu-HU" dirty="0">
              <a:latin typeface="Georgia" panose="02040502050405020303" pitchFamily="18" charset="0"/>
            </a:endParaRPr>
          </a:p>
          <a:p>
            <a:endParaRPr lang="hu-HU" dirty="0">
              <a:latin typeface="Georgia" panose="02040502050405020303" pitchFamily="18" charset="0"/>
            </a:endParaRPr>
          </a:p>
          <a:p>
            <a:pPr eaLnBrk="1" hangingPunct="1">
              <a:buFontTx/>
              <a:buNone/>
            </a:pPr>
            <a:r>
              <a:rPr lang="hu-HU" altLang="hu-HU" sz="1800" dirty="0">
                <a:latin typeface="Georgia" panose="02040502050405020303" pitchFamily="18" charset="0"/>
              </a:rPr>
              <a:t>Ritkább népnevek: </a:t>
            </a:r>
            <a:r>
              <a:rPr lang="hu-HU" altLang="hu-HU" sz="1800" i="1" dirty="0" err="1">
                <a:latin typeface="Georgia" panose="02040502050405020303" pitchFamily="18" charset="0"/>
              </a:rPr>
              <a:t>úz</a:t>
            </a:r>
            <a:r>
              <a:rPr lang="hu-HU" altLang="hu-HU" sz="1800" i="1" dirty="0">
                <a:latin typeface="Georgia" panose="02040502050405020303" pitchFamily="18" charset="0"/>
              </a:rPr>
              <a:t>, kazár, kun, tatár, török, </a:t>
            </a:r>
            <a:r>
              <a:rPr lang="hu-HU" altLang="hu-HU" sz="1800" i="1" dirty="0" err="1">
                <a:latin typeface="Georgia" panose="02040502050405020303" pitchFamily="18" charset="0"/>
              </a:rPr>
              <a:t>szerecseny</a:t>
            </a:r>
            <a:r>
              <a:rPr lang="hu-HU" altLang="hu-HU" sz="1800" i="1" dirty="0">
                <a:latin typeface="Georgia" panose="02040502050405020303" pitchFamily="18" charset="0"/>
              </a:rPr>
              <a:t>, bolgár, 		  jász, sváb, cigány görög, </a:t>
            </a:r>
            <a:r>
              <a:rPr lang="hu-HU" altLang="hu-HU" sz="1800" i="1" dirty="0" err="1">
                <a:latin typeface="Georgia" panose="02040502050405020303" pitchFamily="18" charset="0"/>
              </a:rPr>
              <a:t>korontál</a:t>
            </a:r>
            <a:r>
              <a:rPr lang="hu-HU" altLang="hu-HU" sz="1800" i="1" dirty="0">
                <a:latin typeface="Georgia" panose="02040502050405020303" pitchFamily="18" charset="0"/>
              </a:rPr>
              <a:t>, </a:t>
            </a:r>
            <a:r>
              <a:rPr lang="hu-HU" altLang="hu-HU" sz="1800" i="1" dirty="0" err="1">
                <a:latin typeface="Georgia" panose="02040502050405020303" pitchFamily="18" charset="0"/>
              </a:rPr>
              <a:t>kölpény</a:t>
            </a:r>
            <a:endParaRPr lang="hu-HU" dirty="0">
              <a:latin typeface="Georgia" panose="02040502050405020303" pitchFamily="18" charset="0"/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007A0B60-709A-7E30-1B4F-8DD9725AA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32591" t="2710" r="2859" b="9483"/>
          <a:stretch>
            <a:fillRect/>
          </a:stretch>
        </p:blipFill>
        <p:spPr bwMode="auto">
          <a:xfrm>
            <a:off x="1475656" y="1412776"/>
            <a:ext cx="6696223" cy="3829308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8700090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6946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Templomcímből alakult (</a:t>
            </a:r>
            <a:r>
              <a:rPr lang="hu-HU" sz="2400" dirty="0" err="1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patrocíniumi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) helynevek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351550" y="770041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i="1" dirty="0" err="1">
                <a:latin typeface="Georgia" panose="02040502050405020303" pitchFamily="18" charset="0"/>
              </a:rPr>
              <a:t>Szentmárton</a:t>
            </a:r>
            <a:r>
              <a:rPr lang="hu-HU" altLang="hu-HU" sz="1800" dirty="0">
                <a:latin typeface="Georgia" panose="02040502050405020303" pitchFamily="18" charset="0"/>
              </a:rPr>
              <a:t> településnevek a középkorban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D55C79B4-9B14-90DB-6330-D548C35E6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2845" y="1187101"/>
            <a:ext cx="7158310" cy="5024841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8334807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2975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Magyarok és szlávok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403648" y="821611"/>
            <a:ext cx="669674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Ómagyar kori helynévmintázatok: a Zsitva völgye</a:t>
            </a:r>
          </a:p>
          <a:p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felső szakasz</a:t>
            </a:r>
          </a:p>
          <a:p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alsó szakasz</a:t>
            </a:r>
            <a:endParaRPr lang="hu-HU" dirty="0">
              <a:latin typeface="Times New Roman" panose="02020603050405020304" pitchFamily="18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F5D6ECA4-C69C-E304-45D1-85076B3CDAAA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8" t="4930" r="23425" b="15901"/>
          <a:stretch/>
        </p:blipFill>
        <p:spPr bwMode="auto">
          <a:xfrm>
            <a:off x="1547664" y="4065651"/>
            <a:ext cx="1884250" cy="1897596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B756DCFD-BA1D-FB6B-6B48-1BF62B66A40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4" t="6305" r="28931" b="16006"/>
          <a:stretch>
            <a:fillRect/>
          </a:stretch>
        </p:blipFill>
        <p:spPr bwMode="auto">
          <a:xfrm>
            <a:off x="1547664" y="1346033"/>
            <a:ext cx="1884250" cy="207829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B92C68A8-84AA-6F1D-B39D-78E14F95D463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46" t="35449" r="3673" b="30103"/>
          <a:stretch/>
        </p:blipFill>
        <p:spPr bwMode="auto">
          <a:xfrm>
            <a:off x="251520" y="3169105"/>
            <a:ext cx="982988" cy="1201086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Tartalom helye 3">
            <a:extLst>
              <a:ext uri="{FF2B5EF4-FFF2-40B4-BE49-F238E27FC236}">
                <a16:creationId xmlns:a16="http://schemas.microsoft.com/office/drawing/2014/main" id="{F37672A2-A51E-6E21-77EE-A89B29EF866E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346033"/>
            <a:ext cx="4608512" cy="4599284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46784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44919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Miért nincs magyar helynévtár?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403648" y="908720"/>
            <a:ext cx="676875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r>
              <a:rPr lang="hu-HU" b="1" dirty="0">
                <a:latin typeface="Georgia" panose="02040502050405020303" pitchFamily="18" charset="0"/>
              </a:rPr>
              <a:t>Teleki József </a:t>
            </a:r>
            <a:r>
              <a:rPr lang="hu-HU" dirty="0">
                <a:latin typeface="Georgia" panose="02040502050405020303" pitchFamily="18" charset="0"/>
              </a:rPr>
              <a:t>	 1817</a:t>
            </a:r>
          </a:p>
          <a:p>
            <a:r>
              <a:rPr lang="en-US" sz="1800" i="1" dirty="0">
                <a:effectLst/>
                <a:latin typeface="Georgia" panose="02040502050405020303" pitchFamily="18" charset="0"/>
                <a:ea typeface="Arial Unicode MS"/>
              </a:rPr>
              <a:t>Eggy </a:t>
            </a:r>
            <a:r>
              <a:rPr lang="en-US" sz="1800" i="1" dirty="0" err="1">
                <a:effectLst/>
                <a:latin typeface="Georgia" panose="02040502050405020303" pitchFamily="18" charset="0"/>
                <a:ea typeface="Arial Unicode MS"/>
              </a:rPr>
              <a:t>Tök</a:t>
            </a:r>
            <a:r>
              <a:rPr lang="fr-FR" sz="1800" i="1" dirty="0" err="1">
                <a:effectLst/>
                <a:latin typeface="Georgia" panose="02040502050405020303" pitchFamily="18" charset="0"/>
                <a:ea typeface="Arial Unicode MS"/>
              </a:rPr>
              <a:t>él</a:t>
            </a:r>
            <a:r>
              <a:rPr lang="en-US" sz="1800" i="1" dirty="0" err="1">
                <a:effectLst/>
                <a:latin typeface="Georgia" panose="02040502050405020303" pitchFamily="18" charset="0"/>
                <a:ea typeface="Arial Unicode MS"/>
              </a:rPr>
              <a:t>letes</a:t>
            </a:r>
            <a:r>
              <a:rPr lang="en-US" sz="1800" i="1" dirty="0">
                <a:effectLst/>
                <a:latin typeface="Georgia" panose="02040502050405020303" pitchFamily="18" charset="0"/>
                <a:ea typeface="Arial Unicode MS"/>
              </a:rPr>
              <a:t> Magyar </a:t>
            </a:r>
            <a:r>
              <a:rPr lang="en-US" sz="1800" i="1" dirty="0" err="1">
                <a:effectLst/>
                <a:latin typeface="Georgia" panose="02040502050405020303" pitchFamily="18" charset="0"/>
                <a:ea typeface="Arial Unicode MS"/>
              </a:rPr>
              <a:t>Szótá</a:t>
            </a:r>
            <a:r>
              <a:rPr lang="es-ES_tradnl" sz="1800" i="1" dirty="0">
                <a:effectLst/>
                <a:latin typeface="Georgia" panose="02040502050405020303" pitchFamily="18" charset="0"/>
                <a:ea typeface="Arial Unicode MS"/>
              </a:rPr>
              <a:t>r’ </a:t>
            </a:r>
            <a:r>
              <a:rPr lang="es-ES_tradnl" sz="1800" i="1" dirty="0" err="1">
                <a:effectLst/>
                <a:latin typeface="Georgia" panose="02040502050405020303" pitchFamily="18" charset="0"/>
                <a:ea typeface="Arial Unicode MS"/>
              </a:rPr>
              <a:t>Elrendeltet</a:t>
            </a:r>
            <a:r>
              <a:rPr lang="fr-FR" sz="1800" i="1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i="1" dirty="0">
                <a:effectLst/>
                <a:latin typeface="Georgia" panose="02040502050405020303" pitchFamily="18" charset="0"/>
                <a:ea typeface="Arial Unicode MS"/>
              </a:rPr>
              <a:t>se, k</a:t>
            </a:r>
            <a:r>
              <a:rPr lang="fr-FR" sz="1800" i="1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i="1" dirty="0" err="1">
                <a:effectLst/>
                <a:latin typeface="Georgia" panose="02040502050405020303" pitchFamily="18" charset="0"/>
                <a:ea typeface="Arial Unicode MS"/>
              </a:rPr>
              <a:t>szít</a:t>
            </a:r>
            <a:r>
              <a:rPr lang="fr-FR" sz="1800" i="1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i="1" dirty="0">
                <a:effectLst/>
                <a:latin typeface="Georgia" panose="02040502050405020303" pitchFamily="18" charset="0"/>
                <a:ea typeface="Arial Unicode MS"/>
              </a:rPr>
              <a:t>se </a:t>
            </a:r>
            <a:r>
              <a:rPr lang="en-US" sz="1800" i="1" dirty="0" err="1">
                <a:effectLst/>
                <a:latin typeface="Georgia" panose="02040502050405020303" pitchFamily="18" charset="0"/>
                <a:ea typeface="Arial Unicode MS"/>
              </a:rPr>
              <a:t>módja</a:t>
            </a:r>
            <a:endParaRPr lang="hu-HU" sz="1800" i="1" dirty="0">
              <a:effectLst/>
              <a:latin typeface="Georgia" panose="02040502050405020303" pitchFamily="18" charset="0"/>
              <a:ea typeface="Arial Unicode MS"/>
            </a:endParaRPr>
          </a:p>
          <a:p>
            <a:r>
              <a:rPr lang="hu-HU" dirty="0">
                <a:latin typeface="Georgia" panose="02040502050405020303" pitchFamily="18" charset="0"/>
              </a:rPr>
              <a:t>	</a:t>
            </a:r>
          </a:p>
          <a:p>
            <a:r>
              <a:rPr lang="hu-HU" dirty="0">
                <a:latin typeface="Georgia" panose="02040502050405020303" pitchFamily="18" charset="0"/>
              </a:rPr>
              <a:t>	</a:t>
            </a:r>
          </a:p>
          <a:p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„Eggy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hasonló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második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toldal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kban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lehetne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a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nevezetesebb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hazai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vid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kek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,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Városok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,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helys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gek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vizek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,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hegyek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s a t. é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s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az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olly</a:t>
            </a:r>
            <a:r>
              <a:rPr lang="nl-NL" sz="1800" dirty="0">
                <a:effectLst/>
                <a:latin typeface="Georgia" panose="02040502050405020303" pitchFamily="18" charset="0"/>
                <a:ea typeface="Arial Unicode MS"/>
              </a:rPr>
              <a:t> idegen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tartományok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,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Országok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,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városok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s a t.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nevezeteit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,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mellyeknek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nyelvünkben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különös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eredeti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nevök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vagyon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,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felvenni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.” </a:t>
            </a:r>
            <a:endParaRPr lang="hu-HU" dirty="0"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endParaRPr lang="hu-HU" sz="1800" dirty="0">
              <a:effectLst/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r>
              <a:rPr lang="hu-HU" sz="18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 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„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azok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n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lkül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a</a:t>
            </a:r>
            <a:r>
              <a:rPr lang="hu-HU" sz="1800" dirty="0">
                <a:effectLst/>
                <a:latin typeface="Georgia" panose="02040502050405020303" pitchFamily="18" charset="0"/>
                <a:ea typeface="Arial Unicode MS"/>
              </a:rPr>
              <a:t>’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közbesz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dben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sem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lehetünk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el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, 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s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különösen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a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hazaiak</a:t>
            </a:r>
            <a:r>
              <a:rPr lang="en-US" sz="1800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nemz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s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nek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megvizsgálása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,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nyelvünk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eg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sz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alkotásába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,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nagy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világot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önthet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,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azokat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a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nyelvünk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gyarapodását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tárgyazó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szótárunkban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eg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sz</a:t>
            </a:r>
            <a:r>
              <a:rPr lang="fr-FR" sz="1800" dirty="0" err="1">
                <a:effectLst/>
                <a:latin typeface="Georgia" panose="02040502050405020303" pitchFamily="18" charset="0"/>
                <a:ea typeface="Arial Unicode MS"/>
              </a:rPr>
              <a:t>sz</a:t>
            </a:r>
            <a:r>
              <a:rPr lang="es-ES_tradnl" sz="1800" dirty="0">
                <a:effectLst/>
                <a:latin typeface="Georgia" panose="02040502050405020303" pitchFamily="18" charset="0"/>
                <a:ea typeface="Arial Unicode MS"/>
              </a:rPr>
              <a:t>en </a:t>
            </a:r>
            <a:r>
              <a:rPr lang="es-ES_tradnl" sz="1800" dirty="0" err="1">
                <a:effectLst/>
                <a:latin typeface="Georgia" panose="02040502050405020303" pitchFamily="18" charset="0"/>
                <a:ea typeface="Arial Unicode MS"/>
              </a:rPr>
              <a:t>elmell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őznünk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nem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lehet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” </a:t>
            </a:r>
            <a:endParaRPr lang="hu-HU" dirty="0">
              <a:latin typeface="Georgia" panose="02040502050405020303" pitchFamily="18" charset="0"/>
            </a:endParaRPr>
          </a:p>
          <a:p>
            <a:endParaRPr lang="hu-HU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175271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6870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szókincs feldolgozottságának nyelvi jelentősége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403648" y="908720"/>
            <a:ext cx="67687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r>
              <a:rPr lang="hu-HU" b="1" dirty="0">
                <a:latin typeface="Georgia" panose="02040502050405020303" pitchFamily="18" charset="0"/>
              </a:rPr>
              <a:t>A szótárak mint a nyelvészeti feldolgozottság fokmérői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Georgia" panose="02040502050405020303" pitchFamily="18" charset="0"/>
              </a:rPr>
              <a:t>értelmező szótárak: </a:t>
            </a:r>
            <a:r>
              <a:rPr lang="hu-HU" dirty="0" err="1">
                <a:latin typeface="Georgia" panose="02040502050405020303" pitchFamily="18" charset="0"/>
              </a:rPr>
              <a:t>CzF</a:t>
            </a:r>
            <a:r>
              <a:rPr lang="hu-HU" dirty="0">
                <a:latin typeface="Georgia" panose="02040502050405020303" pitchFamily="18" charset="0"/>
              </a:rPr>
              <a:t>., </a:t>
            </a:r>
            <a:r>
              <a:rPr lang="hu-HU" dirty="0" err="1">
                <a:latin typeface="Georgia" panose="02040502050405020303" pitchFamily="18" charset="0"/>
              </a:rPr>
              <a:t>ÉrtSz</a:t>
            </a:r>
            <a:r>
              <a:rPr lang="hu-HU" dirty="0">
                <a:latin typeface="Georgia" panose="02040502050405020303" pitchFamily="18" charset="0"/>
              </a:rPr>
              <a:t>., </a:t>
            </a:r>
            <a:r>
              <a:rPr lang="hu-HU" dirty="0" err="1">
                <a:latin typeface="Georgia" panose="02040502050405020303" pitchFamily="18" charset="0"/>
              </a:rPr>
              <a:t>Nszt</a:t>
            </a:r>
            <a:r>
              <a:rPr lang="hu-HU" dirty="0">
                <a:latin typeface="Georgia" panose="02040502050405020303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Georgia" panose="02040502050405020303" pitchFamily="18" charset="0"/>
              </a:rPr>
              <a:t>tájszótárak: </a:t>
            </a:r>
            <a:r>
              <a:rPr lang="hu-HU" dirty="0" err="1">
                <a:latin typeface="Georgia" panose="02040502050405020303" pitchFamily="18" charset="0"/>
              </a:rPr>
              <a:t>ÚMTsz</a:t>
            </a:r>
            <a:r>
              <a:rPr lang="hu-HU" dirty="0">
                <a:latin typeface="Georgia" panose="02040502050405020303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Georgia" panose="02040502050405020303" pitchFamily="18" charset="0"/>
              </a:rPr>
              <a:t>nyelvtörténeti szótárak: </a:t>
            </a:r>
            <a:r>
              <a:rPr lang="hu-HU" dirty="0" err="1">
                <a:latin typeface="Georgia" panose="02040502050405020303" pitchFamily="18" charset="0"/>
              </a:rPr>
              <a:t>SzT.</a:t>
            </a:r>
            <a:endParaRPr lang="hu-HU" dirty="0">
              <a:latin typeface="Georgia" panose="02040502050405020303" pitchFamily="18" charset="0"/>
            </a:endParaRPr>
          </a:p>
          <a:p>
            <a:endParaRPr lang="hu-HU" dirty="0">
              <a:latin typeface="Times New Roman" panose="02020603050405020304" pitchFamily="18" charset="0"/>
            </a:endParaRPr>
          </a:p>
        </p:txBody>
      </p:sp>
      <p:pic>
        <p:nvPicPr>
          <p:cNvPr id="7" name="Kép 6" descr="A képen szöveg, Betűtípus, képernyőkép, dokumentum látható&#10;&#10;Automatikusan generált leírás">
            <a:extLst>
              <a:ext uri="{FF2B5EF4-FFF2-40B4-BE49-F238E27FC236}">
                <a16:creationId xmlns:a16="http://schemas.microsoft.com/office/drawing/2014/main" id="{0D9442DC-397A-3692-4911-63CFB2BD5E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93" y="2561780"/>
            <a:ext cx="2568396" cy="3645024"/>
          </a:xfrm>
          <a:prstGeom prst="rect">
            <a:avLst/>
          </a:prstGeom>
          <a:ln w="1270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Kép 8" descr="A képen szöveg, Publikáció, Könyvborító, Önsegítő könyv látható&#10;&#10;Automatikusan generált leírás">
            <a:extLst>
              <a:ext uri="{FF2B5EF4-FFF2-40B4-BE49-F238E27FC236}">
                <a16:creationId xmlns:a16="http://schemas.microsoft.com/office/drawing/2014/main" id="{822AD96B-D348-95C2-D7DD-90036EA18D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989" y="2513647"/>
            <a:ext cx="2953657" cy="3714256"/>
          </a:xfrm>
          <a:prstGeom prst="rect">
            <a:avLst/>
          </a:prstGeom>
        </p:spPr>
      </p:pic>
      <p:pic>
        <p:nvPicPr>
          <p:cNvPr id="11" name="Kép 10" descr="A képen szöveg, képernyőkép, könyv, Betűtípus látható&#10;&#10;Automatikusan generált leírás">
            <a:extLst>
              <a:ext uri="{FF2B5EF4-FFF2-40B4-BE49-F238E27FC236}">
                <a16:creationId xmlns:a16="http://schemas.microsoft.com/office/drawing/2014/main" id="{CE402350-97C7-83C4-E0A2-F0B3AB9679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304" y="2480699"/>
            <a:ext cx="2653041" cy="3714256"/>
          </a:xfrm>
          <a:prstGeom prst="rect">
            <a:avLst/>
          </a:prstGeom>
        </p:spPr>
      </p:pic>
      <p:pic>
        <p:nvPicPr>
          <p:cNvPr id="13" name="Kép 12" descr="A képen szöveg, Betűtípus, Könyvborító, poszter látható&#10;&#10;Automatikusan generált leírás">
            <a:extLst>
              <a:ext uri="{FF2B5EF4-FFF2-40B4-BE49-F238E27FC236}">
                <a16:creationId xmlns:a16="http://schemas.microsoft.com/office/drawing/2014/main" id="{29065588-0F36-843E-8D33-8CB710543D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956" y="2483257"/>
            <a:ext cx="2601107" cy="3748872"/>
          </a:xfrm>
          <a:prstGeom prst="rect">
            <a:avLst/>
          </a:prstGeom>
        </p:spPr>
      </p:pic>
      <p:pic>
        <p:nvPicPr>
          <p:cNvPr id="15" name="Kép 14" descr="A képen szöveg, Betűtípus, Könyvborító, könyv látható&#10;&#10;Automatikusan generált leírás">
            <a:extLst>
              <a:ext uri="{FF2B5EF4-FFF2-40B4-BE49-F238E27FC236}">
                <a16:creationId xmlns:a16="http://schemas.microsoft.com/office/drawing/2014/main" id="{2C520A4A-957B-5450-BB20-28EF4D7455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705" y="2492896"/>
            <a:ext cx="2283527" cy="371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070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6870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szókincs feldolgozottságának nyelvi jelentősége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403648" y="908720"/>
            <a:ext cx="68407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r>
              <a:rPr lang="hu-HU" b="1" dirty="0">
                <a:latin typeface="Georgia" panose="02040502050405020303" pitchFamily="18" charset="0"/>
              </a:rPr>
              <a:t>A szótárak mint a nyelvészeti feldolgozottság fokmérői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Georgia" panose="02040502050405020303" pitchFamily="18" charset="0"/>
              </a:rPr>
              <a:t>értelmező szótárak: </a:t>
            </a:r>
            <a:r>
              <a:rPr lang="hu-HU" dirty="0" err="1">
                <a:latin typeface="Georgia" panose="02040502050405020303" pitchFamily="18" charset="0"/>
              </a:rPr>
              <a:t>CzF</a:t>
            </a:r>
            <a:r>
              <a:rPr lang="hu-HU" dirty="0">
                <a:latin typeface="Georgia" panose="02040502050405020303" pitchFamily="18" charset="0"/>
              </a:rPr>
              <a:t>., </a:t>
            </a:r>
            <a:r>
              <a:rPr lang="hu-HU" dirty="0" err="1">
                <a:latin typeface="Georgia" panose="02040502050405020303" pitchFamily="18" charset="0"/>
              </a:rPr>
              <a:t>ÉrtSz</a:t>
            </a:r>
            <a:r>
              <a:rPr lang="hu-HU" dirty="0">
                <a:latin typeface="Georgia" panose="02040502050405020303" pitchFamily="18" charset="0"/>
              </a:rPr>
              <a:t>., </a:t>
            </a:r>
            <a:r>
              <a:rPr lang="hu-HU" dirty="0" err="1">
                <a:latin typeface="Georgia" panose="02040502050405020303" pitchFamily="18" charset="0"/>
              </a:rPr>
              <a:t>Nszt</a:t>
            </a:r>
            <a:r>
              <a:rPr lang="hu-HU" dirty="0">
                <a:latin typeface="Georgia" panose="02040502050405020303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Georgia" panose="02040502050405020303" pitchFamily="18" charset="0"/>
              </a:rPr>
              <a:t>tájszótárak: </a:t>
            </a:r>
            <a:r>
              <a:rPr lang="hu-HU" dirty="0" err="1">
                <a:latin typeface="Georgia" panose="02040502050405020303" pitchFamily="18" charset="0"/>
              </a:rPr>
              <a:t>ÚMTsz</a:t>
            </a:r>
            <a:r>
              <a:rPr lang="hu-HU" dirty="0">
                <a:latin typeface="Georgia" panose="02040502050405020303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Georgia" panose="02040502050405020303" pitchFamily="18" charset="0"/>
              </a:rPr>
              <a:t>nyelvtörténeti szótárak: </a:t>
            </a:r>
            <a:r>
              <a:rPr lang="hu-HU" dirty="0" err="1">
                <a:latin typeface="Georgia" panose="02040502050405020303" pitchFamily="18" charset="0"/>
              </a:rPr>
              <a:t>SzT.</a:t>
            </a:r>
            <a:endParaRPr lang="hu-HU" dirty="0">
              <a:latin typeface="Georgia" panose="02040502050405020303" pitchFamily="18" charset="0"/>
            </a:endParaRPr>
          </a:p>
          <a:p>
            <a:endParaRPr lang="hu-HU" dirty="0">
              <a:latin typeface="Georgia" panose="02040502050405020303" pitchFamily="18" charset="0"/>
            </a:endParaRPr>
          </a:p>
          <a:p>
            <a:endParaRPr lang="hu-HU" dirty="0">
              <a:latin typeface="Georgia" panose="02040502050405020303" pitchFamily="18" charset="0"/>
            </a:endParaRPr>
          </a:p>
          <a:p>
            <a:r>
              <a:rPr lang="hu-HU" b="1" dirty="0">
                <a:latin typeface="Georgia" panose="02040502050405020303" pitchFamily="18" charset="0"/>
              </a:rPr>
              <a:t>A helynévszótár elkészítése mint nyelvészeti alapkutatás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Georgia" panose="02040502050405020303" pitchFamily="18" charset="0"/>
              </a:rPr>
              <a:t>a szókincsréteg dokumentálása 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Georgia" panose="02040502050405020303" pitchFamily="18" charset="0"/>
              </a:rPr>
              <a:t>analitikus feldolgozása</a:t>
            </a:r>
            <a:endParaRPr lang="hu-HU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500256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154998" y="1772816"/>
            <a:ext cx="5161418" cy="184665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Magyar Nemzeti Helynévtár </a:t>
            </a:r>
          </a:p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mint kutatási program</a:t>
            </a:r>
          </a:p>
          <a:p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  <a:p>
            <a:pPr algn="r"/>
            <a:r>
              <a:rPr lang="hu-HU" sz="18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Hoffmann István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3154998" y="4645585"/>
            <a:ext cx="53774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Bemutatkoznak az MTA Nemzeti Kutatási Programok bölcsészettudományi alprogramjai</a:t>
            </a:r>
          </a:p>
          <a:p>
            <a:r>
              <a:rPr lang="hu-H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Budapest, 2024. május 13.</a:t>
            </a: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1843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Előzmények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351550" y="842812"/>
            <a:ext cx="718089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r>
              <a:rPr lang="hu-HU" b="1" dirty="0" err="1">
                <a:latin typeface="Georgia" panose="02040502050405020303" pitchFamily="18" charset="0"/>
              </a:rPr>
              <a:t>Pesty</a:t>
            </a:r>
            <a:r>
              <a:rPr lang="hu-HU" b="1" dirty="0">
                <a:latin typeface="Georgia" panose="02040502050405020303" pitchFamily="18" charset="0"/>
              </a:rPr>
              <a:t> Frigyes helynévtára: 1864–1865</a:t>
            </a:r>
          </a:p>
          <a:p>
            <a:r>
              <a:rPr lang="hu-HU" dirty="0">
                <a:latin typeface="Georgia" panose="02040502050405020303" pitchFamily="18" charset="0"/>
              </a:rPr>
              <a:t>	68 kéziratos kötet</a:t>
            </a:r>
          </a:p>
          <a:p>
            <a:r>
              <a:rPr lang="hu-HU" dirty="0">
                <a:latin typeface="Georgia" panose="02040502050405020303" pitchFamily="18" charset="0"/>
              </a:rPr>
              <a:t> 	mintegy 30.000 oldal</a:t>
            </a:r>
          </a:p>
          <a:p>
            <a:r>
              <a:rPr lang="hu-HU" dirty="0">
                <a:latin typeface="Georgia" panose="02040502050405020303" pitchFamily="18" charset="0"/>
              </a:rPr>
              <a:t>	kiadási program</a:t>
            </a:r>
          </a:p>
          <a:p>
            <a:endParaRPr lang="hu-HU" b="1" dirty="0">
              <a:latin typeface="Georgia" panose="02040502050405020303" pitchFamily="18" charset="0"/>
            </a:endParaRPr>
          </a:p>
          <a:p>
            <a:r>
              <a:rPr lang="hu-HU" b="1" dirty="0">
                <a:latin typeface="Georgia" panose="02040502050405020303" pitchFamily="18" charset="0"/>
              </a:rPr>
              <a:t>Szabó T. Attila </a:t>
            </a:r>
            <a:r>
              <a:rPr lang="hu-HU" dirty="0">
                <a:latin typeface="Georgia" panose="02040502050405020303" pitchFamily="18" charset="0"/>
              </a:rPr>
              <a:t>erdélyi helynévgyűjtése </a:t>
            </a:r>
          </a:p>
          <a:p>
            <a:r>
              <a:rPr lang="hu-HU" dirty="0">
                <a:latin typeface="Georgia" panose="02040502050405020303" pitchFamily="18" charset="0"/>
              </a:rPr>
              <a:t>	a 20. sz. középső harmadában</a:t>
            </a:r>
          </a:p>
          <a:p>
            <a:endParaRPr lang="hu-HU" dirty="0">
              <a:latin typeface="Georgia" panose="02040502050405020303" pitchFamily="18" charset="0"/>
            </a:endParaRPr>
          </a:p>
          <a:p>
            <a:r>
              <a:rPr lang="hu-HU" dirty="0">
                <a:latin typeface="Georgia" panose="02040502050405020303" pitchFamily="18" charset="0"/>
              </a:rPr>
              <a:t>Az </a:t>
            </a:r>
            <a:r>
              <a:rPr lang="hu-HU" b="1" dirty="0">
                <a:latin typeface="Georgia" panose="02040502050405020303" pitchFamily="18" charset="0"/>
              </a:rPr>
              <a:t>MTA Nyelvtudományi Intézete </a:t>
            </a:r>
            <a:r>
              <a:rPr lang="hu-HU" dirty="0">
                <a:latin typeface="Georgia" panose="02040502050405020303" pitchFamily="18" charset="0"/>
              </a:rPr>
              <a:t>és </a:t>
            </a:r>
          </a:p>
          <a:p>
            <a:r>
              <a:rPr lang="hu-HU" dirty="0">
                <a:latin typeface="Georgia" panose="02040502050405020303" pitchFamily="18" charset="0"/>
              </a:rPr>
              <a:t>az </a:t>
            </a:r>
            <a:r>
              <a:rPr lang="hu-HU" b="1" dirty="0">
                <a:latin typeface="Georgia" panose="02040502050405020303" pitchFamily="18" charset="0"/>
              </a:rPr>
              <a:t>egyetemek</a:t>
            </a:r>
            <a:r>
              <a:rPr lang="hu-HU" dirty="0">
                <a:latin typeface="Georgia" panose="02040502050405020303" pitchFamily="18" charset="0"/>
              </a:rPr>
              <a:t> gyűjtőmunkája</a:t>
            </a:r>
          </a:p>
          <a:p>
            <a:r>
              <a:rPr lang="hu-HU" dirty="0">
                <a:latin typeface="Georgia" panose="02040502050405020303" pitchFamily="18" charset="0"/>
              </a:rPr>
              <a:t>	a 20. sz. utolsó harmadában</a:t>
            </a:r>
          </a:p>
          <a:p>
            <a:endParaRPr lang="hu-HU" dirty="0">
              <a:latin typeface="Georgia" panose="02040502050405020303" pitchFamily="18" charset="0"/>
            </a:endParaRPr>
          </a:p>
          <a:p>
            <a:endParaRPr lang="hu-HU" dirty="0">
              <a:latin typeface="Times New Roman" panose="02020603050405020304" pitchFamily="18" charset="0"/>
            </a:endParaRPr>
          </a:p>
        </p:txBody>
      </p:sp>
      <p:pic>
        <p:nvPicPr>
          <p:cNvPr id="6" name="Kép 5" descr="A képen szöveg, Emberi arc, Grafikus tervezés, Grafika látható&#10;&#10;Automatikusan generált leírás">
            <a:extLst>
              <a:ext uri="{FF2B5EF4-FFF2-40B4-BE49-F238E27FC236}">
                <a16:creationId xmlns:a16="http://schemas.microsoft.com/office/drawing/2014/main" id="{5B2FF75E-2B29-59DB-E689-8ACDD1C2FA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5" y="1628800"/>
            <a:ext cx="3155953" cy="451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7661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6426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helynévkincs dokumentálásának nehézségei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351550" y="842812"/>
            <a:ext cx="725289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r>
              <a:rPr lang="hu-HU" dirty="0">
                <a:latin typeface="Georgia" panose="02040502050405020303" pitchFamily="18" charset="0"/>
              </a:rPr>
              <a:t>A helynévismeret sajátos jellege</a:t>
            </a:r>
          </a:p>
          <a:p>
            <a:r>
              <a:rPr lang="hu-HU" dirty="0">
                <a:latin typeface="Georgia" panose="02040502050405020303" pitchFamily="18" charset="0"/>
              </a:rPr>
              <a:t>	az </a:t>
            </a:r>
            <a:r>
              <a:rPr lang="hu-HU" b="1" dirty="0">
                <a:latin typeface="Georgia" panose="02040502050405020303" pitchFamily="18" charset="0"/>
              </a:rPr>
              <a:t>élőnyelvi gyűjtés </a:t>
            </a:r>
            <a:r>
              <a:rPr lang="hu-HU" dirty="0">
                <a:latin typeface="Georgia" panose="02040502050405020303" pitchFamily="18" charset="0"/>
              </a:rPr>
              <a:t>időigényessége</a:t>
            </a:r>
          </a:p>
          <a:p>
            <a:r>
              <a:rPr lang="hu-HU" dirty="0">
                <a:latin typeface="Georgia" panose="02040502050405020303" pitchFamily="18" charset="0"/>
              </a:rPr>
              <a:t>	interjúk tízezrei</a:t>
            </a:r>
          </a:p>
          <a:p>
            <a:endParaRPr lang="hu-HU" dirty="0">
              <a:latin typeface="Georgia" panose="02040502050405020303" pitchFamily="18" charset="0"/>
            </a:endParaRPr>
          </a:p>
          <a:p>
            <a:r>
              <a:rPr lang="hu-HU" dirty="0">
                <a:latin typeface="Georgia" panose="02040502050405020303" pitchFamily="18" charset="0"/>
              </a:rPr>
              <a:t>A </a:t>
            </a:r>
            <a:r>
              <a:rPr lang="hu-HU" b="1" dirty="0">
                <a:latin typeface="Georgia" panose="02040502050405020303" pitchFamily="18" charset="0"/>
              </a:rPr>
              <a:t>történeti forrásfeltárás </a:t>
            </a:r>
            <a:r>
              <a:rPr lang="hu-HU" dirty="0">
                <a:latin typeface="Georgia" panose="02040502050405020303" pitchFamily="18" charset="0"/>
              </a:rPr>
              <a:t>sajátosságai</a:t>
            </a:r>
          </a:p>
          <a:p>
            <a:r>
              <a:rPr lang="hu-HU" dirty="0">
                <a:latin typeface="Georgia" panose="02040502050405020303" pitchFamily="18" charset="0"/>
              </a:rPr>
              <a:t>	a magyar nyelv legrégebbről dokumentálható </a:t>
            </a:r>
            <a:r>
              <a:rPr lang="hu-HU" dirty="0" err="1">
                <a:latin typeface="Georgia" panose="02040502050405020303" pitchFamily="18" charset="0"/>
              </a:rPr>
              <a:t>szókincsrétege</a:t>
            </a:r>
            <a:endParaRPr lang="hu-HU" dirty="0">
              <a:latin typeface="Georgia" panose="02040502050405020303" pitchFamily="18" charset="0"/>
            </a:endParaRPr>
          </a:p>
          <a:p>
            <a:r>
              <a:rPr lang="hu-HU" dirty="0">
                <a:latin typeface="Georgia" panose="02040502050405020303" pitchFamily="18" charset="0"/>
              </a:rPr>
              <a:t>	filológiai adatok százezrei</a:t>
            </a:r>
          </a:p>
          <a:p>
            <a:endParaRPr lang="hu-HU" dirty="0">
              <a:latin typeface="Georgia" panose="02040502050405020303" pitchFamily="18" charset="0"/>
            </a:endParaRPr>
          </a:p>
          <a:p>
            <a:r>
              <a:rPr lang="hu-HU" dirty="0">
                <a:latin typeface="Georgia" panose="02040502050405020303" pitchFamily="18" charset="0"/>
              </a:rPr>
              <a:t>A </a:t>
            </a:r>
            <a:r>
              <a:rPr lang="hu-HU" b="1" dirty="0">
                <a:latin typeface="Georgia" panose="02040502050405020303" pitchFamily="18" charset="0"/>
              </a:rPr>
              <a:t>helynév-rekonstrukció</a:t>
            </a:r>
            <a:r>
              <a:rPr lang="hu-HU" dirty="0">
                <a:latin typeface="Georgia" panose="02040502050405020303" pitchFamily="18" charset="0"/>
              </a:rPr>
              <a:t> módszere</a:t>
            </a:r>
          </a:p>
          <a:p>
            <a:r>
              <a:rPr lang="hu-HU" dirty="0">
                <a:latin typeface="Georgia" panose="02040502050405020303" pitchFamily="18" charset="0"/>
              </a:rPr>
              <a:t>	helynévazonosítások milliós nagyságrendben</a:t>
            </a:r>
          </a:p>
          <a:p>
            <a:endParaRPr lang="hu-HU" dirty="0">
              <a:latin typeface="Georgia" panose="02040502050405020303" pitchFamily="18" charset="0"/>
            </a:endParaRPr>
          </a:p>
          <a:p>
            <a:endParaRPr lang="hu-HU" dirty="0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Szabadkéz 2">
                <a:extLst>
                  <a:ext uri="{FF2B5EF4-FFF2-40B4-BE49-F238E27FC236}">
                    <a16:creationId xmlns:a16="http://schemas.microsoft.com/office/drawing/2014/main" id="{D9C27AF4-8F38-4FC0-1560-14C9EEDE7BBE}"/>
                  </a:ext>
                </a:extLst>
              </p14:cNvPr>
              <p14:cNvContentPartPr/>
              <p14:nvPr/>
            </p14:nvContentPartPr>
            <p14:xfrm>
              <a:off x="-845796" y="1000297"/>
              <a:ext cx="360" cy="360"/>
            </p14:xfrm>
          </p:contentPart>
        </mc:Choice>
        <mc:Fallback xmlns="">
          <p:pic>
            <p:nvPicPr>
              <p:cNvPr id="3" name="Szabadkéz 2">
                <a:extLst>
                  <a:ext uri="{FF2B5EF4-FFF2-40B4-BE49-F238E27FC236}">
                    <a16:creationId xmlns:a16="http://schemas.microsoft.com/office/drawing/2014/main" id="{D9C27AF4-8F38-4FC0-1560-14C9EEDE7BB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850116" y="995977"/>
                <a:ext cx="9000" cy="9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312412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56300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Magyar Nemzeti Helynévtár Program </a:t>
            </a:r>
          </a:p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tudományos háttere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403648" y="1268760"/>
            <a:ext cx="7252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Georgia" panose="02040502050405020303" pitchFamily="18" charset="0"/>
              </a:rPr>
              <a:t>Egyetemi kutatási hálózat kiépítése: 20 intézmény</a:t>
            </a:r>
          </a:p>
          <a:p>
            <a:r>
              <a:rPr lang="hu-HU" dirty="0">
                <a:latin typeface="Georgia" panose="02040502050405020303" pitchFamily="18" charset="0"/>
              </a:rPr>
              <a:t>	</a:t>
            </a:r>
          </a:p>
        </p:txBody>
      </p:sp>
      <p:pic>
        <p:nvPicPr>
          <p:cNvPr id="5" name="Kép 4" descr="A képen térkép, szöveg, atlasz látható&#10;&#10;Automatikusan generált leírás">
            <a:extLst>
              <a:ext uri="{FF2B5EF4-FFF2-40B4-BE49-F238E27FC236}">
                <a16:creationId xmlns:a16="http://schemas.microsoft.com/office/drawing/2014/main" id="{51D215CF-8EEB-360B-97AF-DAF891F60B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925398"/>
            <a:ext cx="7461645" cy="4802999"/>
          </a:xfrm>
          <a:prstGeom prst="rect">
            <a:avLst/>
          </a:prstGeom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Szabadkéz 5">
                <a:extLst>
                  <a:ext uri="{FF2B5EF4-FFF2-40B4-BE49-F238E27FC236}">
                    <a16:creationId xmlns:a16="http://schemas.microsoft.com/office/drawing/2014/main" id="{5288F820-A652-6267-271C-C90C1BCA2F3B}"/>
                  </a:ext>
                </a:extLst>
              </p14:cNvPr>
              <p14:cNvContentPartPr/>
              <p14:nvPr/>
            </p14:nvContentPartPr>
            <p14:xfrm>
              <a:off x="5538084" y="3941857"/>
              <a:ext cx="360" cy="360"/>
            </p14:xfrm>
          </p:contentPart>
        </mc:Choice>
        <mc:Fallback xmlns="">
          <p:pic>
            <p:nvPicPr>
              <p:cNvPr id="6" name="Szabadkéz 5">
                <a:extLst>
                  <a:ext uri="{FF2B5EF4-FFF2-40B4-BE49-F238E27FC236}">
                    <a16:creationId xmlns:a16="http://schemas.microsoft.com/office/drawing/2014/main" id="{5288F820-A652-6267-271C-C90C1BCA2F3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84444" y="383421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Szabadkéz 6">
                <a:extLst>
                  <a:ext uri="{FF2B5EF4-FFF2-40B4-BE49-F238E27FC236}">
                    <a16:creationId xmlns:a16="http://schemas.microsoft.com/office/drawing/2014/main" id="{022A0918-6ABD-657C-3903-C4E489EA0C13}"/>
                  </a:ext>
                </a:extLst>
              </p14:cNvPr>
              <p14:cNvContentPartPr/>
              <p14:nvPr/>
            </p14:nvContentPartPr>
            <p14:xfrm>
              <a:off x="5467524" y="3960217"/>
              <a:ext cx="92880" cy="17640"/>
            </p14:xfrm>
          </p:contentPart>
        </mc:Choice>
        <mc:Fallback xmlns="">
          <p:pic>
            <p:nvPicPr>
              <p:cNvPr id="7" name="Szabadkéz 6">
                <a:extLst>
                  <a:ext uri="{FF2B5EF4-FFF2-40B4-BE49-F238E27FC236}">
                    <a16:creationId xmlns:a16="http://schemas.microsoft.com/office/drawing/2014/main" id="{022A0918-6ABD-657C-3903-C4E489EA0C1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413524" y="3852217"/>
                <a:ext cx="200520" cy="23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Szabadkéz 7">
                <a:extLst>
                  <a:ext uri="{FF2B5EF4-FFF2-40B4-BE49-F238E27FC236}">
                    <a16:creationId xmlns:a16="http://schemas.microsoft.com/office/drawing/2014/main" id="{4983F184-49FD-57FE-871A-8AB5831C0A61}"/>
                  </a:ext>
                </a:extLst>
              </p14:cNvPr>
              <p14:cNvContentPartPr/>
              <p14:nvPr/>
            </p14:nvContentPartPr>
            <p14:xfrm>
              <a:off x="5572284" y="3976417"/>
              <a:ext cx="360" cy="360"/>
            </p14:xfrm>
          </p:contentPart>
        </mc:Choice>
        <mc:Fallback xmlns="">
          <p:pic>
            <p:nvPicPr>
              <p:cNvPr id="8" name="Szabadkéz 7">
                <a:extLst>
                  <a:ext uri="{FF2B5EF4-FFF2-40B4-BE49-F238E27FC236}">
                    <a16:creationId xmlns:a16="http://schemas.microsoft.com/office/drawing/2014/main" id="{4983F184-49FD-57FE-871A-8AB5831C0A6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18644" y="386877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Szabadkéz 8">
                <a:extLst>
                  <a:ext uri="{FF2B5EF4-FFF2-40B4-BE49-F238E27FC236}">
                    <a16:creationId xmlns:a16="http://schemas.microsoft.com/office/drawing/2014/main" id="{3228185A-677C-7225-229C-2D2E6272C804}"/>
                  </a:ext>
                </a:extLst>
              </p14:cNvPr>
              <p14:cNvContentPartPr/>
              <p14:nvPr/>
            </p14:nvContentPartPr>
            <p14:xfrm>
              <a:off x="5572284" y="3976417"/>
              <a:ext cx="360" cy="360"/>
            </p14:xfrm>
          </p:contentPart>
        </mc:Choice>
        <mc:Fallback xmlns="">
          <p:pic>
            <p:nvPicPr>
              <p:cNvPr id="9" name="Szabadkéz 8">
                <a:extLst>
                  <a:ext uri="{FF2B5EF4-FFF2-40B4-BE49-F238E27FC236}">
                    <a16:creationId xmlns:a16="http://schemas.microsoft.com/office/drawing/2014/main" id="{3228185A-677C-7225-229C-2D2E6272C80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18644" y="386877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" name="Szabadkéz 18">
                <a:extLst>
                  <a:ext uri="{FF2B5EF4-FFF2-40B4-BE49-F238E27FC236}">
                    <a16:creationId xmlns:a16="http://schemas.microsoft.com/office/drawing/2014/main" id="{E7AEB54B-544D-AAD6-DD3B-0F265060ED38}"/>
                  </a:ext>
                </a:extLst>
              </p14:cNvPr>
              <p14:cNvContentPartPr/>
              <p14:nvPr/>
            </p14:nvContentPartPr>
            <p14:xfrm>
              <a:off x="2380884" y="3424537"/>
              <a:ext cx="360" cy="360"/>
            </p14:xfrm>
          </p:contentPart>
        </mc:Choice>
        <mc:Fallback xmlns="">
          <p:pic>
            <p:nvPicPr>
              <p:cNvPr id="19" name="Szabadkéz 18">
                <a:extLst>
                  <a:ext uri="{FF2B5EF4-FFF2-40B4-BE49-F238E27FC236}">
                    <a16:creationId xmlns:a16="http://schemas.microsoft.com/office/drawing/2014/main" id="{E7AEB54B-544D-AAD6-DD3B-0F265060ED3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317884" y="336189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0" name="Szabadkéz 19">
                <a:extLst>
                  <a:ext uri="{FF2B5EF4-FFF2-40B4-BE49-F238E27FC236}">
                    <a16:creationId xmlns:a16="http://schemas.microsoft.com/office/drawing/2014/main" id="{7AB9B6B3-046A-1F27-AF0B-A6B097292596}"/>
                  </a:ext>
                </a:extLst>
              </p14:cNvPr>
              <p14:cNvContentPartPr/>
              <p14:nvPr/>
            </p14:nvContentPartPr>
            <p14:xfrm>
              <a:off x="3010524" y="3778417"/>
              <a:ext cx="360" cy="360"/>
            </p14:xfrm>
          </p:contentPart>
        </mc:Choice>
        <mc:Fallback xmlns="">
          <p:pic>
            <p:nvPicPr>
              <p:cNvPr id="20" name="Szabadkéz 19">
                <a:extLst>
                  <a:ext uri="{FF2B5EF4-FFF2-40B4-BE49-F238E27FC236}">
                    <a16:creationId xmlns:a16="http://schemas.microsoft.com/office/drawing/2014/main" id="{7AB9B6B3-046A-1F27-AF0B-A6B09729259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947524" y="371541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1" name="Szabadkéz 20">
                <a:extLst>
                  <a:ext uri="{FF2B5EF4-FFF2-40B4-BE49-F238E27FC236}">
                    <a16:creationId xmlns:a16="http://schemas.microsoft.com/office/drawing/2014/main" id="{1144C645-2FAD-AF0D-8FF3-A11C690E6999}"/>
                  </a:ext>
                </a:extLst>
              </p14:cNvPr>
              <p14:cNvContentPartPr/>
              <p14:nvPr/>
            </p14:nvContentPartPr>
            <p14:xfrm>
              <a:off x="2018364" y="4321657"/>
              <a:ext cx="360" cy="360"/>
            </p14:xfrm>
          </p:contentPart>
        </mc:Choice>
        <mc:Fallback xmlns="">
          <p:pic>
            <p:nvPicPr>
              <p:cNvPr id="21" name="Szabadkéz 20">
                <a:extLst>
                  <a:ext uri="{FF2B5EF4-FFF2-40B4-BE49-F238E27FC236}">
                    <a16:creationId xmlns:a16="http://schemas.microsoft.com/office/drawing/2014/main" id="{1144C645-2FAD-AF0D-8FF3-A11C690E699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955724" y="425901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2" name="Szabadkéz 21">
                <a:extLst>
                  <a:ext uri="{FF2B5EF4-FFF2-40B4-BE49-F238E27FC236}">
                    <a16:creationId xmlns:a16="http://schemas.microsoft.com/office/drawing/2014/main" id="{C2D5E7F2-DD9A-7893-5A4A-430DE12CA4D4}"/>
                  </a:ext>
                </a:extLst>
              </p14:cNvPr>
              <p14:cNvContentPartPr/>
              <p14:nvPr/>
            </p14:nvContentPartPr>
            <p14:xfrm>
              <a:off x="2967324" y="4433977"/>
              <a:ext cx="360" cy="360"/>
            </p14:xfrm>
          </p:contentPart>
        </mc:Choice>
        <mc:Fallback xmlns="">
          <p:pic>
            <p:nvPicPr>
              <p:cNvPr id="22" name="Szabadkéz 21">
                <a:extLst>
                  <a:ext uri="{FF2B5EF4-FFF2-40B4-BE49-F238E27FC236}">
                    <a16:creationId xmlns:a16="http://schemas.microsoft.com/office/drawing/2014/main" id="{C2D5E7F2-DD9A-7893-5A4A-430DE12CA4D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904324" y="437097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3" name="Szabadkéz 22">
                <a:extLst>
                  <a:ext uri="{FF2B5EF4-FFF2-40B4-BE49-F238E27FC236}">
                    <a16:creationId xmlns:a16="http://schemas.microsoft.com/office/drawing/2014/main" id="{3E5A1582-7040-1E40-EB6E-E2937BC20FF2}"/>
                  </a:ext>
                </a:extLst>
              </p14:cNvPr>
              <p14:cNvContentPartPr/>
              <p14:nvPr/>
            </p14:nvContentPartPr>
            <p14:xfrm>
              <a:off x="3053724" y="3225817"/>
              <a:ext cx="360" cy="360"/>
            </p14:xfrm>
          </p:contentPart>
        </mc:Choice>
        <mc:Fallback xmlns="">
          <p:pic>
            <p:nvPicPr>
              <p:cNvPr id="23" name="Szabadkéz 22">
                <a:extLst>
                  <a:ext uri="{FF2B5EF4-FFF2-40B4-BE49-F238E27FC236}">
                    <a16:creationId xmlns:a16="http://schemas.microsoft.com/office/drawing/2014/main" id="{3E5A1582-7040-1E40-EB6E-E2937BC20FF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990724" y="3163177"/>
                <a:ext cx="126000" cy="12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6" name="Csoportba foglalás 25">
            <a:extLst>
              <a:ext uri="{FF2B5EF4-FFF2-40B4-BE49-F238E27FC236}">
                <a16:creationId xmlns:a16="http://schemas.microsoft.com/office/drawing/2014/main" id="{D844C7E6-3469-E64D-393B-F0C0743E5E0C}"/>
              </a:ext>
            </a:extLst>
          </p:cNvPr>
          <p:cNvGrpSpPr/>
          <p:nvPr/>
        </p:nvGrpSpPr>
        <p:grpSpPr>
          <a:xfrm>
            <a:off x="3666084" y="4071457"/>
            <a:ext cx="198720" cy="360"/>
            <a:chOff x="3666084" y="4071457"/>
            <a:chExt cx="19872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4" name="Szabadkéz 23">
                  <a:extLst>
                    <a:ext uri="{FF2B5EF4-FFF2-40B4-BE49-F238E27FC236}">
                      <a16:creationId xmlns:a16="http://schemas.microsoft.com/office/drawing/2014/main" id="{1FF6BF90-EAA2-542A-4F15-824FA112DADD}"/>
                    </a:ext>
                  </a:extLst>
                </p14:cNvPr>
                <p14:cNvContentPartPr/>
                <p14:nvPr/>
              </p14:nvContentPartPr>
              <p14:xfrm>
                <a:off x="3666084" y="4071457"/>
                <a:ext cx="360" cy="360"/>
              </p14:xfrm>
            </p:contentPart>
          </mc:Choice>
          <mc:Fallback xmlns="">
            <p:pic>
              <p:nvPicPr>
                <p:cNvPr id="24" name="Szabadkéz 23">
                  <a:extLst>
                    <a:ext uri="{FF2B5EF4-FFF2-40B4-BE49-F238E27FC236}">
                      <a16:creationId xmlns:a16="http://schemas.microsoft.com/office/drawing/2014/main" id="{1FF6BF90-EAA2-542A-4F15-824FA112DADD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603084" y="4008457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5" name="Szabadkéz 24">
                  <a:extLst>
                    <a:ext uri="{FF2B5EF4-FFF2-40B4-BE49-F238E27FC236}">
                      <a16:creationId xmlns:a16="http://schemas.microsoft.com/office/drawing/2014/main" id="{84C78471-81BB-F240-012C-B45013433C42}"/>
                    </a:ext>
                  </a:extLst>
                </p14:cNvPr>
                <p14:cNvContentPartPr/>
                <p14:nvPr/>
              </p14:nvContentPartPr>
              <p14:xfrm>
                <a:off x="3864444" y="4071457"/>
                <a:ext cx="360" cy="360"/>
              </p14:xfrm>
            </p:contentPart>
          </mc:Choice>
          <mc:Fallback xmlns="">
            <p:pic>
              <p:nvPicPr>
                <p:cNvPr id="25" name="Szabadkéz 24">
                  <a:extLst>
                    <a:ext uri="{FF2B5EF4-FFF2-40B4-BE49-F238E27FC236}">
                      <a16:creationId xmlns:a16="http://schemas.microsoft.com/office/drawing/2014/main" id="{84C78471-81BB-F240-012C-B45013433C42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801804" y="4008457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7" name="Szabadkéz 26">
                <a:extLst>
                  <a:ext uri="{FF2B5EF4-FFF2-40B4-BE49-F238E27FC236}">
                    <a16:creationId xmlns:a16="http://schemas.microsoft.com/office/drawing/2014/main" id="{727DE598-A569-3C4F-AAFF-D1C500D02C28}"/>
                  </a:ext>
                </a:extLst>
              </p14:cNvPr>
              <p14:cNvContentPartPr/>
              <p14:nvPr/>
            </p14:nvContentPartPr>
            <p14:xfrm>
              <a:off x="3769764" y="4235257"/>
              <a:ext cx="360" cy="360"/>
            </p14:xfrm>
          </p:contentPart>
        </mc:Choice>
        <mc:Fallback xmlns="">
          <p:pic>
            <p:nvPicPr>
              <p:cNvPr id="27" name="Szabadkéz 26">
                <a:extLst>
                  <a:ext uri="{FF2B5EF4-FFF2-40B4-BE49-F238E27FC236}">
                    <a16:creationId xmlns:a16="http://schemas.microsoft.com/office/drawing/2014/main" id="{727DE598-A569-3C4F-AAFF-D1C500D02C2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706764" y="417261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8" name="Szabadkéz 27">
                <a:extLst>
                  <a:ext uri="{FF2B5EF4-FFF2-40B4-BE49-F238E27FC236}">
                    <a16:creationId xmlns:a16="http://schemas.microsoft.com/office/drawing/2014/main" id="{3500E257-6B5A-5F55-5D5B-78A748637709}"/>
                  </a:ext>
                </a:extLst>
              </p14:cNvPr>
              <p14:cNvContentPartPr/>
              <p14:nvPr/>
            </p14:nvContentPartPr>
            <p14:xfrm>
              <a:off x="4537284" y="3631537"/>
              <a:ext cx="360" cy="360"/>
            </p14:xfrm>
          </p:contentPart>
        </mc:Choice>
        <mc:Fallback xmlns="">
          <p:pic>
            <p:nvPicPr>
              <p:cNvPr id="28" name="Szabadkéz 27">
                <a:extLst>
                  <a:ext uri="{FF2B5EF4-FFF2-40B4-BE49-F238E27FC236}">
                    <a16:creationId xmlns:a16="http://schemas.microsoft.com/office/drawing/2014/main" id="{3500E257-6B5A-5F55-5D5B-78A74863770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474284" y="356889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9" name="Szabadkéz 28">
                <a:extLst>
                  <a:ext uri="{FF2B5EF4-FFF2-40B4-BE49-F238E27FC236}">
                    <a16:creationId xmlns:a16="http://schemas.microsoft.com/office/drawing/2014/main" id="{E23B6DE7-54AF-D761-6DEB-F75597F91282}"/>
                  </a:ext>
                </a:extLst>
              </p14:cNvPr>
              <p14:cNvContentPartPr/>
              <p14:nvPr/>
            </p14:nvContentPartPr>
            <p14:xfrm>
              <a:off x="4951284" y="3476377"/>
              <a:ext cx="360" cy="360"/>
            </p14:xfrm>
          </p:contentPart>
        </mc:Choice>
        <mc:Fallback xmlns="">
          <p:pic>
            <p:nvPicPr>
              <p:cNvPr id="29" name="Szabadkéz 28">
                <a:extLst>
                  <a:ext uri="{FF2B5EF4-FFF2-40B4-BE49-F238E27FC236}">
                    <a16:creationId xmlns:a16="http://schemas.microsoft.com/office/drawing/2014/main" id="{E23B6DE7-54AF-D761-6DEB-F75597F9128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888284" y="341373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0" name="Szabadkéz 29">
                <a:extLst>
                  <a:ext uri="{FF2B5EF4-FFF2-40B4-BE49-F238E27FC236}">
                    <a16:creationId xmlns:a16="http://schemas.microsoft.com/office/drawing/2014/main" id="{E714BA3F-65EA-38D4-9967-726845CE5284}"/>
                  </a:ext>
                </a:extLst>
              </p14:cNvPr>
              <p14:cNvContentPartPr/>
              <p14:nvPr/>
            </p14:nvContentPartPr>
            <p14:xfrm>
              <a:off x="4528644" y="5330737"/>
              <a:ext cx="360" cy="360"/>
            </p14:xfrm>
          </p:contentPart>
        </mc:Choice>
        <mc:Fallback xmlns="">
          <p:pic>
            <p:nvPicPr>
              <p:cNvPr id="30" name="Szabadkéz 29">
                <a:extLst>
                  <a:ext uri="{FF2B5EF4-FFF2-40B4-BE49-F238E27FC236}">
                    <a16:creationId xmlns:a16="http://schemas.microsoft.com/office/drawing/2014/main" id="{E714BA3F-65EA-38D4-9967-726845CE528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466004" y="526809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1" name="Szabadkéz 30">
                <a:extLst>
                  <a:ext uri="{FF2B5EF4-FFF2-40B4-BE49-F238E27FC236}">
                    <a16:creationId xmlns:a16="http://schemas.microsoft.com/office/drawing/2014/main" id="{23CFEF51-D672-8C90-6D32-F5B92977E3E1}"/>
                  </a:ext>
                </a:extLst>
              </p14:cNvPr>
              <p14:cNvContentPartPr/>
              <p14:nvPr/>
            </p14:nvContentPartPr>
            <p14:xfrm>
              <a:off x="3139764" y="5598217"/>
              <a:ext cx="360" cy="360"/>
            </p14:xfrm>
          </p:contentPart>
        </mc:Choice>
        <mc:Fallback xmlns="">
          <p:pic>
            <p:nvPicPr>
              <p:cNvPr id="31" name="Szabadkéz 30">
                <a:extLst>
                  <a:ext uri="{FF2B5EF4-FFF2-40B4-BE49-F238E27FC236}">
                    <a16:creationId xmlns:a16="http://schemas.microsoft.com/office/drawing/2014/main" id="{23CFEF51-D672-8C90-6D32-F5B92977E3E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077124" y="5535577"/>
                <a:ext cx="126000" cy="12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4" name="Csoportba foglalás 33">
            <a:extLst>
              <a:ext uri="{FF2B5EF4-FFF2-40B4-BE49-F238E27FC236}">
                <a16:creationId xmlns:a16="http://schemas.microsoft.com/office/drawing/2014/main" id="{F02A52AF-CAC5-85A0-F55E-D16200D77DD0}"/>
              </a:ext>
            </a:extLst>
          </p:cNvPr>
          <p:cNvGrpSpPr/>
          <p:nvPr/>
        </p:nvGrpSpPr>
        <p:grpSpPr>
          <a:xfrm>
            <a:off x="5451684" y="3976417"/>
            <a:ext cx="181800" cy="17640"/>
            <a:chOff x="5451684" y="3976417"/>
            <a:chExt cx="181800" cy="17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2" name="Szabadkéz 31">
                  <a:extLst>
                    <a:ext uri="{FF2B5EF4-FFF2-40B4-BE49-F238E27FC236}">
                      <a16:creationId xmlns:a16="http://schemas.microsoft.com/office/drawing/2014/main" id="{074F40D4-F4CF-8634-F894-40079E855817}"/>
                    </a:ext>
                  </a:extLst>
                </p14:cNvPr>
                <p14:cNvContentPartPr/>
                <p14:nvPr/>
              </p14:nvContentPartPr>
              <p14:xfrm>
                <a:off x="5451684" y="3976417"/>
                <a:ext cx="360" cy="360"/>
              </p14:xfrm>
            </p:contentPart>
          </mc:Choice>
          <mc:Fallback xmlns="">
            <p:pic>
              <p:nvPicPr>
                <p:cNvPr id="32" name="Szabadkéz 31">
                  <a:extLst>
                    <a:ext uri="{FF2B5EF4-FFF2-40B4-BE49-F238E27FC236}">
                      <a16:creationId xmlns:a16="http://schemas.microsoft.com/office/drawing/2014/main" id="{074F40D4-F4CF-8634-F894-40079E855817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389044" y="3913777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33" name="Szabadkéz 32">
                  <a:extLst>
                    <a:ext uri="{FF2B5EF4-FFF2-40B4-BE49-F238E27FC236}">
                      <a16:creationId xmlns:a16="http://schemas.microsoft.com/office/drawing/2014/main" id="{5659BBA5-2FAC-1BAC-1B24-0893B06557F2}"/>
                    </a:ext>
                  </a:extLst>
                </p14:cNvPr>
                <p14:cNvContentPartPr/>
                <p14:nvPr/>
              </p14:nvContentPartPr>
              <p14:xfrm>
                <a:off x="5633124" y="3993697"/>
                <a:ext cx="360" cy="360"/>
              </p14:xfrm>
            </p:contentPart>
          </mc:Choice>
          <mc:Fallback xmlns="">
            <p:pic>
              <p:nvPicPr>
                <p:cNvPr id="33" name="Szabadkéz 32">
                  <a:extLst>
                    <a:ext uri="{FF2B5EF4-FFF2-40B4-BE49-F238E27FC236}">
                      <a16:creationId xmlns:a16="http://schemas.microsoft.com/office/drawing/2014/main" id="{5659BBA5-2FAC-1BAC-1B24-0893B06557F2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570124" y="3931057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5" name="Szabadkéz 34">
                <a:extLst>
                  <a:ext uri="{FF2B5EF4-FFF2-40B4-BE49-F238E27FC236}">
                    <a16:creationId xmlns:a16="http://schemas.microsoft.com/office/drawing/2014/main" id="{70865420-F1F2-C9E8-46A2-EFC072464799}"/>
                  </a:ext>
                </a:extLst>
              </p14:cNvPr>
              <p14:cNvContentPartPr/>
              <p14:nvPr/>
            </p14:nvContentPartPr>
            <p14:xfrm>
              <a:off x="5753724" y="4442617"/>
              <a:ext cx="360" cy="360"/>
            </p14:xfrm>
          </p:contentPart>
        </mc:Choice>
        <mc:Fallback xmlns="">
          <p:pic>
            <p:nvPicPr>
              <p:cNvPr id="35" name="Szabadkéz 34">
                <a:extLst>
                  <a:ext uri="{FF2B5EF4-FFF2-40B4-BE49-F238E27FC236}">
                    <a16:creationId xmlns:a16="http://schemas.microsoft.com/office/drawing/2014/main" id="{70865420-F1F2-C9E8-46A2-EFC07246479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690724" y="437961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6" name="Szabadkéz 35">
                <a:extLst>
                  <a:ext uri="{FF2B5EF4-FFF2-40B4-BE49-F238E27FC236}">
                    <a16:creationId xmlns:a16="http://schemas.microsoft.com/office/drawing/2014/main" id="{249BDAEF-A277-29D5-64D4-96CF8FF94598}"/>
                  </a:ext>
                </a:extLst>
              </p14:cNvPr>
              <p14:cNvContentPartPr/>
              <p14:nvPr/>
            </p14:nvContentPartPr>
            <p14:xfrm>
              <a:off x="6901044" y="4727017"/>
              <a:ext cx="360" cy="360"/>
            </p14:xfrm>
          </p:contentPart>
        </mc:Choice>
        <mc:Fallback xmlns="">
          <p:pic>
            <p:nvPicPr>
              <p:cNvPr id="36" name="Szabadkéz 35">
                <a:extLst>
                  <a:ext uri="{FF2B5EF4-FFF2-40B4-BE49-F238E27FC236}">
                    <a16:creationId xmlns:a16="http://schemas.microsoft.com/office/drawing/2014/main" id="{249BDAEF-A277-29D5-64D4-96CF8FF9459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838044" y="466437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7" name="Szabadkéz 36">
                <a:extLst>
                  <a:ext uri="{FF2B5EF4-FFF2-40B4-BE49-F238E27FC236}">
                    <a16:creationId xmlns:a16="http://schemas.microsoft.com/office/drawing/2014/main" id="{C10EE87F-838C-3516-1A86-0D61E0AE4861}"/>
                  </a:ext>
                </a:extLst>
              </p14:cNvPr>
              <p14:cNvContentPartPr/>
              <p14:nvPr/>
            </p14:nvContentPartPr>
            <p14:xfrm>
              <a:off x="7668924" y="4899457"/>
              <a:ext cx="360" cy="360"/>
            </p14:xfrm>
          </p:contentPart>
        </mc:Choice>
        <mc:Fallback xmlns="">
          <p:pic>
            <p:nvPicPr>
              <p:cNvPr id="37" name="Szabadkéz 36">
                <a:extLst>
                  <a:ext uri="{FF2B5EF4-FFF2-40B4-BE49-F238E27FC236}">
                    <a16:creationId xmlns:a16="http://schemas.microsoft.com/office/drawing/2014/main" id="{C10EE87F-838C-3516-1A86-0D61E0AE486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605924" y="483681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8" name="Szabadkéz 37">
                <a:extLst>
                  <a:ext uri="{FF2B5EF4-FFF2-40B4-BE49-F238E27FC236}">
                    <a16:creationId xmlns:a16="http://schemas.microsoft.com/office/drawing/2014/main" id="{9D90CE39-F6F7-6375-FA24-69D21F7ABB9C}"/>
                  </a:ext>
                </a:extLst>
              </p14:cNvPr>
              <p14:cNvContentPartPr/>
              <p14:nvPr/>
            </p14:nvContentPartPr>
            <p14:xfrm>
              <a:off x="4313364" y="6374737"/>
              <a:ext cx="360" cy="360"/>
            </p14:xfrm>
          </p:contentPart>
        </mc:Choice>
        <mc:Fallback xmlns="">
          <p:pic>
            <p:nvPicPr>
              <p:cNvPr id="38" name="Szabadkéz 37">
                <a:extLst>
                  <a:ext uri="{FF2B5EF4-FFF2-40B4-BE49-F238E27FC236}">
                    <a16:creationId xmlns:a16="http://schemas.microsoft.com/office/drawing/2014/main" id="{9D90CE39-F6F7-6375-FA24-69D21F7ABB9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250364" y="631209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9" name="Szabadkéz 38">
                <a:extLst>
                  <a:ext uri="{FF2B5EF4-FFF2-40B4-BE49-F238E27FC236}">
                    <a16:creationId xmlns:a16="http://schemas.microsoft.com/office/drawing/2014/main" id="{7258A6BD-3724-F42C-629F-1D5D894CFB2F}"/>
                  </a:ext>
                </a:extLst>
              </p14:cNvPr>
              <p14:cNvContentPartPr/>
              <p14:nvPr/>
            </p14:nvContentPartPr>
            <p14:xfrm>
              <a:off x="6461124" y="3277657"/>
              <a:ext cx="360" cy="360"/>
            </p14:xfrm>
          </p:contentPart>
        </mc:Choice>
        <mc:Fallback xmlns="">
          <p:pic>
            <p:nvPicPr>
              <p:cNvPr id="39" name="Szabadkéz 38">
                <a:extLst>
                  <a:ext uri="{FF2B5EF4-FFF2-40B4-BE49-F238E27FC236}">
                    <a16:creationId xmlns:a16="http://schemas.microsoft.com/office/drawing/2014/main" id="{7258A6BD-3724-F42C-629F-1D5D894CFB2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398484" y="321501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40" name="Szabadkéz 39">
                <a:extLst>
                  <a:ext uri="{FF2B5EF4-FFF2-40B4-BE49-F238E27FC236}">
                    <a16:creationId xmlns:a16="http://schemas.microsoft.com/office/drawing/2014/main" id="{033E69E0-C75A-6763-91A1-2E12A5EE1BF6}"/>
                  </a:ext>
                </a:extLst>
              </p14:cNvPr>
              <p14:cNvContentPartPr/>
              <p14:nvPr/>
            </p14:nvContentPartPr>
            <p14:xfrm>
              <a:off x="1569804" y="4977217"/>
              <a:ext cx="360" cy="360"/>
            </p14:xfrm>
          </p:contentPart>
        </mc:Choice>
        <mc:Fallback xmlns="">
          <p:pic>
            <p:nvPicPr>
              <p:cNvPr id="40" name="Szabadkéz 39">
                <a:extLst>
                  <a:ext uri="{FF2B5EF4-FFF2-40B4-BE49-F238E27FC236}">
                    <a16:creationId xmlns:a16="http://schemas.microsoft.com/office/drawing/2014/main" id="{033E69E0-C75A-6763-91A1-2E12A5EE1BF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507164" y="491421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41" name="Szabadkéz 40">
                <a:extLst>
                  <a:ext uri="{FF2B5EF4-FFF2-40B4-BE49-F238E27FC236}">
                    <a16:creationId xmlns:a16="http://schemas.microsoft.com/office/drawing/2014/main" id="{49871243-F8D6-EC16-9E87-46815A59877B}"/>
                  </a:ext>
                </a:extLst>
              </p14:cNvPr>
              <p14:cNvContentPartPr/>
              <p14:nvPr/>
            </p14:nvContentPartPr>
            <p14:xfrm>
              <a:off x="10463604" y="948457"/>
              <a:ext cx="360" cy="360"/>
            </p14:xfrm>
          </p:contentPart>
        </mc:Choice>
        <mc:Fallback xmlns="">
          <p:pic>
            <p:nvPicPr>
              <p:cNvPr id="41" name="Szabadkéz 40">
                <a:extLst>
                  <a:ext uri="{FF2B5EF4-FFF2-40B4-BE49-F238E27FC236}">
                    <a16:creationId xmlns:a16="http://schemas.microsoft.com/office/drawing/2014/main" id="{49871243-F8D6-EC16-9E87-46815A59877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400604" y="885817"/>
                <a:ext cx="126000" cy="12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82640643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56300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Magyar Nemzeti Helynévtár Program </a:t>
            </a:r>
          </a:p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tudományos háttere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403648" y="1268760"/>
            <a:ext cx="72528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Georgia" panose="02040502050405020303" pitchFamily="18" charset="0"/>
              </a:rPr>
              <a:t>Egyetemi kutatási hálózat kiépítése</a:t>
            </a:r>
          </a:p>
          <a:p>
            <a:r>
              <a:rPr lang="hu-HU" dirty="0">
                <a:latin typeface="Georgia" panose="02040502050405020303" pitchFamily="18" charset="0"/>
              </a:rPr>
              <a:t>Képzési programok indítása</a:t>
            </a:r>
          </a:p>
          <a:p>
            <a:r>
              <a:rPr lang="hu-HU" dirty="0">
                <a:latin typeface="Georgia" panose="02040502050405020303" pitchFamily="18" charset="0"/>
              </a:rPr>
              <a:t>	5 félévben 51 kurzus, több száz résztvevővel</a:t>
            </a:r>
          </a:p>
          <a:p>
            <a:r>
              <a:rPr lang="hu-HU" dirty="0">
                <a:latin typeface="Georgia" panose="02040502050405020303" pitchFamily="18" charset="0"/>
              </a:rPr>
              <a:t>	12 hazai, 7 határon túli egyetemen</a:t>
            </a:r>
          </a:p>
          <a:p>
            <a:r>
              <a:rPr lang="hu-HU" dirty="0">
                <a:latin typeface="Georgia" panose="02040502050405020303" pitchFamily="18" charset="0"/>
              </a:rPr>
              <a:t>	adatbázisépítő-táborok, terepgyakorlatok</a:t>
            </a:r>
          </a:p>
          <a:p>
            <a:endParaRPr lang="hu-HU" dirty="0">
              <a:latin typeface="Georgia" panose="02040502050405020303" pitchFamily="18" charset="0"/>
            </a:endParaRPr>
          </a:p>
        </p:txBody>
      </p:sp>
      <p:pic>
        <p:nvPicPr>
          <p:cNvPr id="5" name="Kép 4" descr="A képen ruházat, fedett pályás, személy, computer látható&#10;&#10;Automatikusan generált leírás">
            <a:extLst>
              <a:ext uri="{FF2B5EF4-FFF2-40B4-BE49-F238E27FC236}">
                <a16:creationId xmlns:a16="http://schemas.microsoft.com/office/drawing/2014/main" id="{AF458366-7C57-FDAB-A439-C6DDF436E3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2863610"/>
            <a:ext cx="3156729" cy="2365589"/>
          </a:xfrm>
          <a:prstGeom prst="rect">
            <a:avLst/>
          </a:prstGeom>
          <a:ln w="1270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Kép 6" descr="A képen fedett pályás, számítógép, computer, Személyi számítógép látható&#10;&#10;Automatikusan generált leírás">
            <a:extLst>
              <a:ext uri="{FF2B5EF4-FFF2-40B4-BE49-F238E27FC236}">
                <a16:creationId xmlns:a16="http://schemas.microsoft.com/office/drawing/2014/main" id="{15FFC07E-EB2C-4C3A-E274-89283FC79B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2863610"/>
            <a:ext cx="3960440" cy="2949413"/>
          </a:xfrm>
          <a:prstGeom prst="rect">
            <a:avLst/>
          </a:prstGeom>
          <a:ln w="1270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Kép 8" descr="A képen kültéri, ruházat, ég, személy látható&#10;&#10;Automatikusan generált leírás">
            <a:extLst>
              <a:ext uri="{FF2B5EF4-FFF2-40B4-BE49-F238E27FC236}">
                <a16:creationId xmlns:a16="http://schemas.microsoft.com/office/drawing/2014/main" id="{3B75DFFB-DE6A-5954-BDFF-6E30D7B45B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395" y="3573366"/>
            <a:ext cx="2494376" cy="3293049"/>
          </a:xfrm>
          <a:prstGeom prst="rect">
            <a:avLst/>
          </a:prstGeom>
          <a:ln w="1270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31237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56300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Magyar Nemzeti Helynévtár Program </a:t>
            </a:r>
          </a:p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tudományos háttere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403648" y="1268760"/>
            <a:ext cx="72528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Georgia" panose="02040502050405020303" pitchFamily="18" charset="0"/>
              </a:rPr>
              <a:t>Egyetemi kutatási hálózat kiépítése</a:t>
            </a:r>
          </a:p>
          <a:p>
            <a:r>
              <a:rPr lang="hu-HU" dirty="0">
                <a:latin typeface="Georgia" panose="02040502050405020303" pitchFamily="18" charset="0"/>
              </a:rPr>
              <a:t>Képzési programok indítása</a:t>
            </a:r>
          </a:p>
          <a:p>
            <a:r>
              <a:rPr lang="hu-HU" dirty="0">
                <a:latin typeface="Georgia" panose="02040502050405020303" pitchFamily="18" charset="0"/>
              </a:rPr>
              <a:t>	</a:t>
            </a:r>
          </a:p>
          <a:p>
            <a:r>
              <a:rPr lang="hu-HU" dirty="0">
                <a:latin typeface="Georgia" panose="02040502050405020303" pitchFamily="18" charset="0"/>
              </a:rPr>
              <a:t>Tananyagok kiadása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DFB782F3-56D8-1E2E-3DCF-A1B9B66AE7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3230705"/>
            <a:ext cx="4176464" cy="2776569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1C9BDFB8-DB84-3456-F2E8-83B4F2E4DF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7984" y="2924944"/>
            <a:ext cx="3744416" cy="3781054"/>
          </a:xfrm>
          <a:prstGeom prst="rect">
            <a:avLst/>
          </a:prstGeom>
          <a:ln w="19050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29237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56300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Magyar Nemzeti Helynévtár Program </a:t>
            </a:r>
          </a:p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tudományos háttere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403648" y="1268760"/>
            <a:ext cx="725289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Georgia" panose="02040502050405020303" pitchFamily="18" charset="0"/>
              </a:rPr>
              <a:t>Egyetemi kutatási hálózat kiépítése</a:t>
            </a:r>
          </a:p>
          <a:p>
            <a:r>
              <a:rPr lang="hu-HU" dirty="0">
                <a:latin typeface="Georgia" panose="02040502050405020303" pitchFamily="18" charset="0"/>
              </a:rPr>
              <a:t>Képzési programok indítása</a:t>
            </a:r>
          </a:p>
          <a:p>
            <a:r>
              <a:rPr lang="hu-HU" dirty="0">
                <a:latin typeface="Georgia" panose="02040502050405020303" pitchFamily="18" charset="0"/>
              </a:rPr>
              <a:t>Tananyagok kiadása</a:t>
            </a:r>
          </a:p>
          <a:p>
            <a:endParaRPr lang="hu-HU" dirty="0">
              <a:latin typeface="Georgia" panose="02040502050405020303" pitchFamily="18" charset="0"/>
            </a:endParaRPr>
          </a:p>
          <a:p>
            <a:r>
              <a:rPr lang="hu-HU" dirty="0">
                <a:latin typeface="Georgia" panose="02040502050405020303" pitchFamily="18" charset="0"/>
              </a:rPr>
              <a:t>Társintézmények bekapcsolása</a:t>
            </a:r>
          </a:p>
          <a:p>
            <a:r>
              <a:rPr lang="hu-HU" dirty="0">
                <a:latin typeface="Georgia" panose="02040502050405020303" pitchFamily="18" charset="0"/>
              </a:rPr>
              <a:t>	Erdélyi Múzeum-Egyesület</a:t>
            </a:r>
          </a:p>
          <a:p>
            <a:r>
              <a:rPr lang="hu-HU" dirty="0">
                <a:latin typeface="Georgia" panose="02040502050405020303" pitchFamily="18" charset="0"/>
              </a:rPr>
              <a:t>	Fórum Kisebbségkutató Intézet	</a:t>
            </a:r>
          </a:p>
          <a:p>
            <a:r>
              <a:rPr lang="hu-HU" dirty="0">
                <a:latin typeface="Georgia" panose="02040502050405020303" pitchFamily="18" charset="0"/>
              </a:rPr>
              <a:t>	Néprajzi Múzeum</a:t>
            </a:r>
          </a:p>
          <a:p>
            <a:r>
              <a:rPr lang="hu-HU" dirty="0">
                <a:latin typeface="Georgia" panose="02040502050405020303" pitchFamily="18" charset="0"/>
              </a:rPr>
              <a:t>	levéltárak</a:t>
            </a:r>
          </a:p>
          <a:p>
            <a:r>
              <a:rPr lang="hu-HU" dirty="0">
                <a:latin typeface="Georgia" panose="02040502050405020303" pitchFamily="18" charset="0"/>
              </a:rPr>
              <a:t>	egyéni kutatók bevonása</a:t>
            </a:r>
          </a:p>
          <a:p>
            <a:endParaRPr lang="hu-HU" dirty="0">
              <a:latin typeface="Georgia" panose="02040502050405020303" pitchFamily="18" charset="0"/>
            </a:endParaRPr>
          </a:p>
          <a:p>
            <a:r>
              <a:rPr lang="hu-HU" dirty="0">
                <a:latin typeface="Georgia" panose="02040502050405020303" pitchFamily="18" charset="0"/>
              </a:rPr>
              <a:t>Rendhagyó, sokszereplős kutatási program</a:t>
            </a:r>
          </a:p>
          <a:p>
            <a:r>
              <a:rPr lang="hu-HU" dirty="0">
                <a:latin typeface="Georgia" panose="02040502050405020303" pitchFamily="18" charset="0"/>
              </a:rPr>
              <a:t>Szilárd szervezeti struktúra kiépítése</a:t>
            </a:r>
          </a:p>
          <a:p>
            <a:r>
              <a:rPr lang="hu-HU" dirty="0">
                <a:latin typeface="Georgia" panose="02040502050405020303" pitchFamily="18" charset="0"/>
              </a:rPr>
              <a:t>	mint a tudományos hitelesség, minőségbiztosítás garanciája</a:t>
            </a:r>
          </a:p>
          <a:p>
            <a:endParaRPr lang="hu-HU" dirty="0">
              <a:latin typeface="Georgia" panose="02040502050405020303" pitchFamily="18" charset="0"/>
            </a:endParaRPr>
          </a:p>
          <a:p>
            <a:r>
              <a:rPr lang="hu-HU" dirty="0">
                <a:latin typeface="Georgia" panose="02040502050405020303" pitchFamily="18" charset="0"/>
              </a:rPr>
              <a:t>Ennek révén pedig a MNH számos tudományterület kutatásainak biztos alapja, támasza, kiindulópontja lehet majd.</a:t>
            </a:r>
          </a:p>
          <a:p>
            <a:endParaRPr lang="hu-HU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9685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58865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rgbClr val="EEECE1">
                    <a:lumMod val="50000"/>
                  </a:srgbClr>
                </a:solidFill>
                <a:latin typeface="Georgia" pitchFamily="18" charset="0"/>
              </a:rPr>
              <a:t>További információk </a:t>
            </a:r>
          </a:p>
          <a:p>
            <a:r>
              <a:rPr lang="hu-HU" sz="2400" dirty="0">
                <a:solidFill>
                  <a:srgbClr val="EEECE1">
                    <a:lumMod val="50000"/>
                  </a:srgbClr>
                </a:solidFill>
                <a:latin typeface="Georgia" pitchFamily="18" charset="0"/>
              </a:rPr>
              <a:t>a Magyar Nemzeti Helynévtár Programról</a:t>
            </a:r>
          </a:p>
        </p:txBody>
      </p:sp>
      <p:sp>
        <p:nvSpPr>
          <p:cNvPr id="5" name="Téglalap 4"/>
          <p:cNvSpPr/>
          <p:nvPr/>
        </p:nvSpPr>
        <p:spPr>
          <a:xfrm>
            <a:off x="1317705" y="1196752"/>
            <a:ext cx="72077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https://mnhp.unideb.hu/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B84041AF-2DA1-7B23-ACFF-70AD160B1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787" y="1844824"/>
            <a:ext cx="8552425" cy="4087158"/>
          </a:xfrm>
          <a:prstGeom prst="rect">
            <a:avLst/>
          </a:prstGeom>
          <a:ln w="1905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9665039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187624" y="2702530"/>
            <a:ext cx="405752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Köszönöm</a:t>
            </a:r>
          </a:p>
          <a:p>
            <a:r>
              <a:rPr lang="hu-HU" sz="4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      a figyelmet!</a:t>
            </a:r>
            <a:endParaRPr lang="hu-HU" sz="28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6970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helynevek mint a múlt megismerésének forrásai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347397" y="1028343"/>
            <a:ext cx="68824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latin typeface="Georgia" panose="02040502050405020303" pitchFamily="18" charset="0"/>
              </a:rPr>
              <a:t>A Magyar Tudós Társaság 1837. évi pályatétele</a:t>
            </a:r>
          </a:p>
          <a:p>
            <a:endParaRPr lang="hu-HU" sz="1800" dirty="0">
              <a:effectLst/>
              <a:latin typeface="Georgia" panose="02040502050405020303" pitchFamily="18" charset="0"/>
              <a:ea typeface="Arial Unicode MS"/>
            </a:endParaRPr>
          </a:p>
          <a:p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„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Melyek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a k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t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hazában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s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hajdani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magyar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tartományokban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részint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fenl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vő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, r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szint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r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gi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eml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nl-NL" sz="1800" dirty="0">
                <a:effectLst/>
                <a:latin typeface="Georgia" panose="02040502050405020303" pitchFamily="18" charset="0"/>
                <a:ea typeface="Arial Unicode MS"/>
              </a:rPr>
              <a:t>kekben tal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álható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,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azon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magyar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hangzatú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helyírási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(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topograph</a:t>
            </a:r>
            <a:r>
              <a:rPr lang="pt-PT" sz="1800" dirty="0">
                <a:effectLst/>
                <a:latin typeface="Georgia" panose="02040502050405020303" pitchFamily="18" charset="0"/>
                <a:ea typeface="Arial Unicode MS"/>
              </a:rPr>
              <a:t>iai) 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s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család-nevek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,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mellyeknek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eredeti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jelent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sét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bizonyossággal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vagy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legalább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lehetős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ggel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meghatározhatni</a:t>
            </a:r>
            <a:r>
              <a:rPr lang="zh-TW" sz="18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?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”</a:t>
            </a:r>
            <a:endParaRPr lang="hu-HU" sz="1800" dirty="0">
              <a:effectLst/>
              <a:latin typeface="Georgia" panose="02040502050405020303" pitchFamily="18" charset="0"/>
              <a:ea typeface="Arial Unicode MS"/>
            </a:endParaRPr>
          </a:p>
          <a:p>
            <a:endParaRPr lang="hu-HU" dirty="0">
              <a:latin typeface="Georgia" panose="02040502050405020303" pitchFamily="18" charset="0"/>
            </a:endParaRPr>
          </a:p>
          <a:p>
            <a:pPr lvl="1"/>
            <a:endParaRPr lang="hu-HU" dirty="0">
              <a:latin typeface="Georgia" panose="02040502050405020303" pitchFamily="18" charset="0"/>
            </a:endParaRPr>
          </a:p>
          <a:p>
            <a:endParaRPr lang="hu-HU" dirty="0">
              <a:latin typeface="Georgia" panose="02040502050405020303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6970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helynevek mint a múlt megismerésének forrásai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347397" y="1028343"/>
            <a:ext cx="68824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latin typeface="Georgia" panose="02040502050405020303" pitchFamily="18" charset="0"/>
              </a:rPr>
              <a:t>A Magyar Tudós Társaság 1837. évi pályatétele</a:t>
            </a:r>
          </a:p>
          <a:p>
            <a:endParaRPr lang="hu-HU" sz="1800" dirty="0">
              <a:effectLst/>
              <a:latin typeface="Georgia" panose="02040502050405020303" pitchFamily="18" charset="0"/>
              <a:ea typeface="Arial Unicode MS"/>
            </a:endParaRPr>
          </a:p>
          <a:p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„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Melyek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a k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t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hazában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s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hajdani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magyar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tartományokban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részint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fenl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vő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, r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szint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r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gi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eml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nl-NL" sz="1800" dirty="0">
                <a:effectLst/>
                <a:latin typeface="Georgia" panose="02040502050405020303" pitchFamily="18" charset="0"/>
                <a:ea typeface="Arial Unicode MS"/>
              </a:rPr>
              <a:t>kekben tal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álható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,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azon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magyar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hangzatú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helyírási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(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topograph</a:t>
            </a:r>
            <a:r>
              <a:rPr lang="pt-PT" sz="1800" dirty="0">
                <a:effectLst/>
                <a:latin typeface="Georgia" panose="02040502050405020303" pitchFamily="18" charset="0"/>
                <a:ea typeface="Arial Unicode MS"/>
              </a:rPr>
              <a:t>iai) 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s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család-nevek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,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mellyeknek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eredeti</a:t>
            </a:r>
            <a:r>
              <a:rPr lang="en-US" sz="1800" b="1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jelent</a:t>
            </a:r>
            <a:r>
              <a:rPr lang="fr-FR" sz="1800" b="1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sét</a:t>
            </a:r>
            <a:r>
              <a:rPr lang="en-US" sz="1800" b="1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bizonyossággal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vagy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legalább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lehetős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ggel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meghatározhatni</a:t>
            </a:r>
            <a:r>
              <a:rPr lang="zh-TW" sz="18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?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”</a:t>
            </a:r>
            <a:endParaRPr lang="hu-HU" sz="1800" dirty="0">
              <a:effectLst/>
              <a:latin typeface="Georgia" panose="02040502050405020303" pitchFamily="18" charset="0"/>
              <a:ea typeface="Arial Unicode MS"/>
            </a:endParaRPr>
          </a:p>
          <a:p>
            <a:endParaRPr lang="hu-HU" dirty="0">
              <a:latin typeface="Georgia" panose="02040502050405020303" pitchFamily="18" charset="0"/>
            </a:endParaRPr>
          </a:p>
          <a:p>
            <a:pPr lvl="1"/>
            <a:endParaRPr lang="hu-HU" dirty="0">
              <a:latin typeface="Georgia" panose="02040502050405020303" pitchFamily="18" charset="0"/>
            </a:endParaRPr>
          </a:p>
          <a:p>
            <a:endParaRPr lang="hu-HU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531293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6970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helynevek mint a múlt megismerésének forrásai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347397" y="1028343"/>
            <a:ext cx="688241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latin typeface="Georgia" panose="02040502050405020303" pitchFamily="18" charset="0"/>
              </a:rPr>
              <a:t>A Magyar Tudós Társaság 1837. évi pályatétele</a:t>
            </a:r>
          </a:p>
          <a:p>
            <a:endParaRPr lang="hu-HU" sz="1800" dirty="0">
              <a:effectLst/>
              <a:latin typeface="Georgia" panose="02040502050405020303" pitchFamily="18" charset="0"/>
              <a:ea typeface="Arial Unicode MS"/>
            </a:endParaRPr>
          </a:p>
          <a:p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„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Melyek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a k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t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hazában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s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hajdani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magyar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tartományokban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részint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fenl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vő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, r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szint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r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gi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eml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nl-NL" sz="1800" dirty="0">
                <a:effectLst/>
                <a:latin typeface="Georgia" panose="02040502050405020303" pitchFamily="18" charset="0"/>
                <a:ea typeface="Arial Unicode MS"/>
              </a:rPr>
              <a:t>kekben tal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álható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,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azon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magyar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hangzatú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helyírási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(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topograph</a:t>
            </a:r>
            <a:r>
              <a:rPr lang="pt-PT" sz="1800" dirty="0">
                <a:effectLst/>
                <a:latin typeface="Georgia" panose="02040502050405020303" pitchFamily="18" charset="0"/>
                <a:ea typeface="Arial Unicode MS"/>
              </a:rPr>
              <a:t>iai) 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s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család-nevek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,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mellyeknek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eredeti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jelent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sét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bizonyossággal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vagy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legalább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lehetős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ggel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meghatározhatni</a:t>
            </a:r>
            <a:r>
              <a:rPr lang="zh-TW" sz="18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?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”</a:t>
            </a:r>
            <a:endParaRPr lang="hu-HU" sz="1800" dirty="0">
              <a:effectLst/>
              <a:latin typeface="Georgia" panose="02040502050405020303" pitchFamily="18" charset="0"/>
              <a:ea typeface="Arial Unicode MS"/>
            </a:endParaRPr>
          </a:p>
          <a:p>
            <a:pPr lvl="1"/>
            <a:endParaRPr lang="hu-HU" dirty="0">
              <a:latin typeface="Georgia" panose="02040502050405020303" pitchFamily="18" charset="0"/>
            </a:endParaRPr>
          </a:p>
          <a:p>
            <a:r>
              <a:rPr lang="hu-HU" b="1" dirty="0">
                <a:latin typeface="Georgia" panose="02040502050405020303" pitchFamily="18" charset="0"/>
              </a:rPr>
              <a:t>A Magyar Tudományos Akadémia 1853. évi felhívása</a:t>
            </a:r>
          </a:p>
          <a:p>
            <a:endParaRPr lang="hu-HU" dirty="0">
              <a:latin typeface="Georgia" panose="02040502050405020303" pitchFamily="18" charset="0"/>
            </a:endParaRPr>
          </a:p>
          <a:p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[a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helynevek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] „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tagadhatatlanúl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nagy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nemzeti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kincset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rejtenek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magokban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s a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nyelvalkotó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ősi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magyar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szjárását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különösen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jellemzik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,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mintegy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el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varázsolván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az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eredeti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szóalkotás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módját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, 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s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ősi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nyelvünk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sajátságos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alakzatát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;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nem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különben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hazánk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tört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net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vel 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s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viszontagságaival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szoros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összeköttet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de-DE" sz="1800" dirty="0" err="1">
                <a:effectLst/>
                <a:latin typeface="Georgia" panose="02040502050405020303" pitchFamily="18" charset="0"/>
                <a:ea typeface="Arial Unicode MS"/>
              </a:rPr>
              <a:t>sben</a:t>
            </a:r>
            <a:r>
              <a:rPr lang="de-DE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állanak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”</a:t>
            </a:r>
            <a:endParaRPr lang="hu-HU" dirty="0">
              <a:latin typeface="Times New Roman" panose="02020603050405020304" pitchFamily="18" charset="0"/>
            </a:endParaRPr>
          </a:p>
          <a:p>
            <a:endParaRPr lang="hu-HU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311857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6970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helynevek mint a múlt megismerésének forrásai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347397" y="1028343"/>
            <a:ext cx="688241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latin typeface="Georgia" panose="02040502050405020303" pitchFamily="18" charset="0"/>
              </a:rPr>
              <a:t>A Magyar Tudós Társaság 1837. évi pályatétele</a:t>
            </a:r>
          </a:p>
          <a:p>
            <a:endParaRPr lang="hu-HU" sz="1800" dirty="0">
              <a:effectLst/>
              <a:latin typeface="Georgia" panose="02040502050405020303" pitchFamily="18" charset="0"/>
              <a:ea typeface="Arial Unicode MS"/>
            </a:endParaRPr>
          </a:p>
          <a:p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„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Melyek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a k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t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hazában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s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hajdani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magyar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tartományokban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részint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fenl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vő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, r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szint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r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gi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eml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nl-NL" sz="1800" dirty="0">
                <a:effectLst/>
                <a:latin typeface="Georgia" panose="02040502050405020303" pitchFamily="18" charset="0"/>
                <a:ea typeface="Arial Unicode MS"/>
              </a:rPr>
              <a:t>kekben tal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álható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,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azon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magyar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hangzatú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helyírási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(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topograph</a:t>
            </a:r>
            <a:r>
              <a:rPr lang="pt-PT" sz="1800" dirty="0">
                <a:effectLst/>
                <a:latin typeface="Georgia" panose="02040502050405020303" pitchFamily="18" charset="0"/>
                <a:ea typeface="Arial Unicode MS"/>
              </a:rPr>
              <a:t>iai) 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s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család-nevek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,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mellyeknek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eredeti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jelent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sét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bizonyossággal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vagy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legalább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lehetős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ggel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meghatározhatni</a:t>
            </a:r>
            <a:r>
              <a:rPr lang="zh-TW" sz="18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?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”</a:t>
            </a:r>
            <a:endParaRPr lang="hu-HU" sz="1800" dirty="0">
              <a:effectLst/>
              <a:latin typeface="Georgia" panose="02040502050405020303" pitchFamily="18" charset="0"/>
              <a:ea typeface="Arial Unicode MS"/>
            </a:endParaRPr>
          </a:p>
          <a:p>
            <a:pPr lvl="1"/>
            <a:endParaRPr lang="hu-HU" dirty="0">
              <a:latin typeface="Georgia" panose="02040502050405020303" pitchFamily="18" charset="0"/>
            </a:endParaRPr>
          </a:p>
          <a:p>
            <a:r>
              <a:rPr lang="hu-HU" b="1" dirty="0">
                <a:latin typeface="Georgia" panose="02040502050405020303" pitchFamily="18" charset="0"/>
              </a:rPr>
              <a:t>A Magyar Tudományos Akadémia 1853. évi felhívása</a:t>
            </a:r>
          </a:p>
          <a:p>
            <a:endParaRPr lang="hu-HU" dirty="0">
              <a:latin typeface="Georgia" panose="02040502050405020303" pitchFamily="18" charset="0"/>
            </a:endParaRPr>
          </a:p>
          <a:p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[a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helynevek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] „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tagadhatatlanúl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nagy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nemzeti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kincset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rejtenek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magokban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s a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nyelvalkotó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ősi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magyar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szjárását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különösen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jellemzik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,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mintegy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el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varázsolván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az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eredeti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szóalkotás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módját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, 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s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ősi</a:t>
            </a:r>
            <a:r>
              <a:rPr lang="en-US" sz="1800" b="1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nyelvünk</a:t>
            </a:r>
            <a:r>
              <a:rPr lang="en-US" sz="1800" b="1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sajátságos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alakzatát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;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nem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különben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hazánk</a:t>
            </a:r>
            <a:r>
              <a:rPr lang="en-US" sz="1800" b="1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tört</a:t>
            </a:r>
            <a:r>
              <a:rPr lang="fr-FR" sz="1800" b="1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b="1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net</a:t>
            </a:r>
            <a:r>
              <a:rPr lang="fr-FR" sz="1800" b="1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b="1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vel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s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viszontagságaival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szoros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összeköttet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de-DE" sz="1800" dirty="0" err="1">
                <a:effectLst/>
                <a:latin typeface="Georgia" panose="02040502050405020303" pitchFamily="18" charset="0"/>
                <a:ea typeface="Arial Unicode MS"/>
              </a:rPr>
              <a:t>sben</a:t>
            </a:r>
            <a:r>
              <a:rPr lang="de-DE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állanak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”</a:t>
            </a:r>
            <a:endParaRPr lang="hu-HU" dirty="0">
              <a:latin typeface="Times New Roman" panose="02020603050405020304" pitchFamily="18" charset="0"/>
            </a:endParaRPr>
          </a:p>
          <a:p>
            <a:endParaRPr lang="hu-HU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87581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6970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helynevek mint a múlt megismerésének forrásai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347397" y="1028343"/>
            <a:ext cx="688241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latin typeface="Georgia" panose="02040502050405020303" pitchFamily="18" charset="0"/>
              </a:rPr>
              <a:t>A Magyar Tudós Társaság 1837. évi pályatétele</a:t>
            </a:r>
          </a:p>
          <a:p>
            <a:endParaRPr lang="hu-HU" sz="1800" dirty="0">
              <a:effectLst/>
              <a:latin typeface="Georgia" panose="02040502050405020303" pitchFamily="18" charset="0"/>
              <a:ea typeface="Arial Unicode MS"/>
            </a:endParaRPr>
          </a:p>
          <a:p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„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Melyek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a k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t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hazában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s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hajdani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magyar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tartományokban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részint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fenl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vő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, r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szint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r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gi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eml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nl-NL" sz="1800" dirty="0">
                <a:effectLst/>
                <a:latin typeface="Georgia" panose="02040502050405020303" pitchFamily="18" charset="0"/>
                <a:ea typeface="Arial Unicode MS"/>
              </a:rPr>
              <a:t>kekben tal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álható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,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azon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magyar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hangzatú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helyírási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(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topograph</a:t>
            </a:r>
            <a:r>
              <a:rPr lang="pt-PT" sz="1800" dirty="0">
                <a:effectLst/>
                <a:latin typeface="Georgia" panose="02040502050405020303" pitchFamily="18" charset="0"/>
                <a:ea typeface="Arial Unicode MS"/>
              </a:rPr>
              <a:t>iai) 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s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család-nevek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,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mellyeknek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eredeti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jelent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sét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bizonyossággal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vagy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legalább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lehetős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ggel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meghatározhatni</a:t>
            </a:r>
            <a:r>
              <a:rPr lang="zh-TW" sz="18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?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”</a:t>
            </a:r>
            <a:endParaRPr lang="hu-HU" sz="1800" dirty="0">
              <a:effectLst/>
              <a:latin typeface="Georgia" panose="02040502050405020303" pitchFamily="18" charset="0"/>
              <a:ea typeface="Arial Unicode MS"/>
            </a:endParaRPr>
          </a:p>
          <a:p>
            <a:pPr lvl="1"/>
            <a:endParaRPr lang="hu-HU" dirty="0">
              <a:latin typeface="Georgia" panose="02040502050405020303" pitchFamily="18" charset="0"/>
            </a:endParaRPr>
          </a:p>
          <a:p>
            <a:r>
              <a:rPr lang="hu-HU" b="1" dirty="0">
                <a:latin typeface="Georgia" panose="02040502050405020303" pitchFamily="18" charset="0"/>
              </a:rPr>
              <a:t>A Magyar Tudományos Akadémia 1853. évi felhívása</a:t>
            </a:r>
          </a:p>
          <a:p>
            <a:endParaRPr lang="hu-HU" dirty="0">
              <a:latin typeface="Georgia" panose="02040502050405020303" pitchFamily="18" charset="0"/>
            </a:endParaRPr>
          </a:p>
          <a:p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[a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helynevek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] „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tagadhatatlanúl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nagy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nemzeti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kincset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rejtenek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magokban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s a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nyelvalkotó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ősi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magyar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szjárását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különösen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jellemzik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,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mintegy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el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varázsolván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az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eredeti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szóalkotás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módját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, 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s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ősi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nyelvünk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sajátságos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alakzatát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;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nem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különben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hazánk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tört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net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vel 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s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viszontagságaival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szoros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összeköttet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de-DE" sz="1800" dirty="0" err="1">
                <a:effectLst/>
                <a:latin typeface="Georgia" panose="02040502050405020303" pitchFamily="18" charset="0"/>
                <a:ea typeface="Arial Unicode MS"/>
              </a:rPr>
              <a:t>sben</a:t>
            </a:r>
            <a:r>
              <a:rPr lang="de-DE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állanak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”</a:t>
            </a:r>
            <a:endParaRPr lang="hu-HU" sz="1800" dirty="0">
              <a:effectLst/>
              <a:latin typeface="Georgia" panose="02040502050405020303" pitchFamily="18" charset="0"/>
              <a:ea typeface="Arial Unicode MS"/>
            </a:endParaRPr>
          </a:p>
          <a:p>
            <a:endParaRPr lang="hu-HU" dirty="0">
              <a:latin typeface="Georgia" panose="02040502050405020303" pitchFamily="18" charset="0"/>
            </a:endParaRPr>
          </a:p>
          <a:p>
            <a:r>
              <a:rPr lang="hu-HU" b="1" dirty="0">
                <a:latin typeface="Georgia" panose="02040502050405020303" pitchFamily="18" charset="0"/>
              </a:rPr>
              <a:t>„A helynevek a magyar nyelv </a:t>
            </a:r>
            <a:r>
              <a:rPr lang="hu-HU" b="1" dirty="0" err="1">
                <a:latin typeface="Georgia" panose="02040502050405020303" pitchFamily="18" charset="0"/>
              </a:rPr>
              <a:t>múzeumát</a:t>
            </a:r>
            <a:r>
              <a:rPr lang="hu-HU" b="1" dirty="0">
                <a:latin typeface="Georgia" panose="02040502050405020303" pitchFamily="18" charset="0"/>
              </a:rPr>
              <a:t> képezik.”</a:t>
            </a:r>
            <a:endParaRPr lang="hu-HU" b="1" dirty="0">
              <a:latin typeface="Times New Roman" panose="02020603050405020304" pitchFamily="18" charset="0"/>
            </a:endParaRPr>
          </a:p>
          <a:p>
            <a:endParaRPr lang="hu-HU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525747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6351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helynevek történeti forrásértékének háttere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351550" y="1124744"/>
            <a:ext cx="746892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Georgia" panose="02040502050405020303" pitchFamily="18" charset="0"/>
              </a:rPr>
              <a:t>A névadás tudatossága</a:t>
            </a:r>
          </a:p>
          <a:p>
            <a:r>
              <a:rPr lang="hu-HU" dirty="0">
                <a:latin typeface="Georgia" panose="02040502050405020303" pitchFamily="18" charset="0"/>
              </a:rPr>
              <a:t>	a nevek szemantikai motiváltsága</a:t>
            </a:r>
          </a:p>
          <a:p>
            <a:endParaRPr lang="hu-HU" dirty="0"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r>
              <a:rPr lang="hu-HU" dirty="0">
                <a:latin typeface="Georgia" panose="02040502050405020303" pitchFamily="18" charset="0"/>
                <a:ea typeface="Times New Roman" panose="02020603050405020304" pitchFamily="18" charset="0"/>
              </a:rPr>
              <a:t>A tudomány elsődleges feladata</a:t>
            </a:r>
          </a:p>
          <a:p>
            <a:r>
              <a:rPr lang="hu-HU" dirty="0">
                <a:latin typeface="Georgia" panose="02040502050405020303" pitchFamily="18" charset="0"/>
                <a:ea typeface="Times New Roman" panose="02020603050405020304" pitchFamily="18" charset="0"/>
              </a:rPr>
              <a:t>	a névadáskori helyzet feltárása</a:t>
            </a:r>
          </a:p>
          <a:p>
            <a:r>
              <a:rPr lang="hu-HU" dirty="0">
                <a:latin typeface="Georgia" panose="02040502050405020303" pitchFamily="18" charset="0"/>
                <a:ea typeface="Times New Roman" panose="02020603050405020304" pitchFamily="18" charset="0"/>
              </a:rPr>
              <a:t>	ebből tudományos következtetések levonása</a:t>
            </a:r>
          </a:p>
          <a:p>
            <a:endParaRPr lang="hu-HU" dirty="0"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r>
              <a:rPr lang="hu-HU" b="1" dirty="0">
                <a:latin typeface="Georgia" panose="02040502050405020303" pitchFamily="18" charset="0"/>
                <a:ea typeface="Times New Roman" panose="02020603050405020304" pitchFamily="18" charset="0"/>
              </a:rPr>
              <a:t>Balaton</a:t>
            </a:r>
            <a:r>
              <a:rPr lang="hu-HU" dirty="0">
                <a:latin typeface="Georgia" panose="02040502050405020303" pitchFamily="18" charset="0"/>
                <a:ea typeface="Times New Roman" panose="02020603050405020304" pitchFamily="18" charset="0"/>
              </a:rPr>
              <a:t>	1055: </a:t>
            </a:r>
            <a:r>
              <a:rPr lang="hu-HU" i="1" dirty="0" err="1">
                <a:latin typeface="Georgia" panose="02040502050405020303" pitchFamily="18" charset="0"/>
                <a:ea typeface="Times New Roman" panose="02020603050405020304" pitchFamily="18" charset="0"/>
              </a:rPr>
              <a:t>bolatin</a:t>
            </a:r>
            <a:r>
              <a:rPr lang="hu-HU" i="1" dirty="0"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hu-HU" dirty="0">
                <a:latin typeface="Georgia" panose="02040502050405020303" pitchFamily="18" charset="0"/>
                <a:ea typeface="Times New Roman" panose="02020603050405020304" pitchFamily="18" charset="0"/>
              </a:rPr>
              <a:t>(TA)</a:t>
            </a:r>
          </a:p>
          <a:p>
            <a:r>
              <a:rPr lang="hu-HU" i="1" dirty="0">
                <a:latin typeface="Georgia" panose="02040502050405020303" pitchFamily="18" charset="0"/>
                <a:ea typeface="Times New Roman" panose="02020603050405020304" pitchFamily="18" charset="0"/>
              </a:rPr>
              <a:t>	&lt; </a:t>
            </a:r>
            <a:r>
              <a:rPr lang="hu-HU" dirty="0">
                <a:latin typeface="Georgia" panose="02040502050405020303" pitchFamily="18" charset="0"/>
                <a:ea typeface="Times New Roman" panose="02020603050405020304" pitchFamily="18" charset="0"/>
              </a:rPr>
              <a:t>szláv: </a:t>
            </a:r>
            <a:r>
              <a:rPr lang="hu-HU" sz="1800" b="0" i="1" u="none" strike="noStrike" baseline="0" dirty="0">
                <a:latin typeface="Georgia" panose="02040502050405020303" pitchFamily="18" charset="0"/>
              </a:rPr>
              <a:t>*</a:t>
            </a:r>
            <a:r>
              <a:rPr lang="hu-HU" sz="1800" b="0" i="1" u="none" strike="noStrike" baseline="0" dirty="0" err="1">
                <a:latin typeface="Georgia" panose="02040502050405020303" pitchFamily="18" charset="0"/>
              </a:rPr>
              <a:t>Blat</a:t>
            </a:r>
            <a:r>
              <a:rPr lang="az-Cyrl-AZ" sz="1800" b="0" i="1" u="none" strike="noStrike" baseline="0" dirty="0">
                <a:latin typeface="Georgia" panose="02040502050405020303" pitchFamily="18" charset="0"/>
              </a:rPr>
              <a:t>ь</a:t>
            </a:r>
            <a:r>
              <a:rPr lang="hu-HU" sz="1800" b="0" i="1" u="none" strike="noStrike" baseline="0" dirty="0">
                <a:latin typeface="Georgia" panose="02040502050405020303" pitchFamily="18" charset="0"/>
              </a:rPr>
              <a:t>n</a:t>
            </a:r>
            <a:r>
              <a:rPr lang="az-Cyrl-AZ" sz="1800" b="0" i="1" u="none" strike="noStrike" baseline="0" dirty="0">
                <a:latin typeface="Georgia" panose="02040502050405020303" pitchFamily="18" charset="0"/>
              </a:rPr>
              <a:t>ъ</a:t>
            </a:r>
            <a:r>
              <a:rPr lang="hu-HU" sz="1800" b="0" i="0" u="none" strike="noStrike" baseline="0" dirty="0">
                <a:latin typeface="Georgia" panose="02040502050405020303" pitchFamily="18" charset="0"/>
              </a:rPr>
              <a:t> </a:t>
            </a:r>
          </a:p>
          <a:p>
            <a:r>
              <a:rPr lang="hu-HU" dirty="0">
                <a:latin typeface="Georgia" panose="02040502050405020303" pitchFamily="18" charset="0"/>
              </a:rPr>
              <a:t>	</a:t>
            </a:r>
            <a:r>
              <a:rPr lang="hu-HU" sz="1800" b="0" i="0" u="none" strike="noStrike" baseline="0" dirty="0">
                <a:latin typeface="Georgia" panose="02040502050405020303" pitchFamily="18" charset="0"/>
              </a:rPr>
              <a:t>&lt; </a:t>
            </a:r>
            <a:r>
              <a:rPr lang="hu-HU" dirty="0">
                <a:latin typeface="Georgia" panose="02040502050405020303" pitchFamily="18" charset="0"/>
                <a:ea typeface="Times New Roman" panose="02020603050405020304" pitchFamily="18" charset="0"/>
              </a:rPr>
              <a:t>ősszláv:</a:t>
            </a:r>
            <a:r>
              <a:rPr lang="hu-HU" i="1" dirty="0"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hu-HU" sz="1800" b="0" i="1" u="none" strike="noStrike" baseline="0" dirty="0" err="1">
                <a:latin typeface="Georgia" panose="02040502050405020303" pitchFamily="18" charset="0"/>
              </a:rPr>
              <a:t>blato</a:t>
            </a:r>
            <a:r>
              <a:rPr lang="hu-HU" sz="1800" b="0" i="1" u="none" strike="noStrike" baseline="0" dirty="0">
                <a:latin typeface="Georgia" panose="02040502050405020303" pitchFamily="18" charset="0"/>
              </a:rPr>
              <a:t> </a:t>
            </a:r>
            <a:r>
              <a:rPr lang="hu-HU" sz="1800" b="0" i="0" u="none" strike="noStrike" baseline="0" dirty="0">
                <a:latin typeface="Georgia" panose="02040502050405020303" pitchFamily="18" charset="0"/>
              </a:rPr>
              <a:t>’mocsár’ + -</a:t>
            </a:r>
            <a:r>
              <a:rPr lang="az-Cyrl-AZ" sz="1800" b="0" i="1" u="none" strike="noStrike" baseline="0" dirty="0">
                <a:latin typeface="Georgia" panose="02040502050405020303" pitchFamily="18" charset="0"/>
              </a:rPr>
              <a:t>ь</a:t>
            </a:r>
            <a:r>
              <a:rPr lang="hu-HU" sz="1800" b="0" i="1" u="none" strike="noStrike" baseline="0" dirty="0">
                <a:latin typeface="Georgia" panose="02040502050405020303" pitchFamily="18" charset="0"/>
              </a:rPr>
              <a:t>n</a:t>
            </a:r>
            <a:r>
              <a:rPr lang="az-Cyrl-AZ" sz="1800" b="0" i="1" u="none" strike="noStrike" baseline="0" dirty="0">
                <a:latin typeface="Georgia" panose="02040502050405020303" pitchFamily="18" charset="0"/>
              </a:rPr>
              <a:t>ъ</a:t>
            </a:r>
            <a:r>
              <a:rPr lang="hu-HU" sz="1800" b="0" i="1" u="none" strike="noStrike" baseline="0" dirty="0">
                <a:latin typeface="Georgia" panose="02040502050405020303" pitchFamily="18" charset="0"/>
              </a:rPr>
              <a:t> </a:t>
            </a:r>
            <a:r>
              <a:rPr lang="hu-HU" sz="1800" b="0" u="none" strike="noStrike" baseline="0" dirty="0">
                <a:latin typeface="Georgia" panose="02040502050405020303" pitchFamily="18" charset="0"/>
              </a:rPr>
              <a:t>helynévképző</a:t>
            </a:r>
            <a:r>
              <a:rPr lang="az-Cyrl-AZ" sz="1800" b="0" i="1" u="none" strike="noStrike" baseline="0" dirty="0">
                <a:latin typeface="Georgia" panose="02040502050405020303" pitchFamily="18" charset="0"/>
              </a:rPr>
              <a:t> </a:t>
            </a:r>
            <a:r>
              <a:rPr lang="hu-HU" i="1" dirty="0">
                <a:latin typeface="Georgia" panose="02040502050405020303" pitchFamily="18" charset="0"/>
                <a:ea typeface="Times New Roman" panose="02020603050405020304" pitchFamily="18" charset="0"/>
              </a:rPr>
              <a:t>	</a:t>
            </a:r>
          </a:p>
          <a:p>
            <a:r>
              <a:rPr lang="hu-HU" i="1" dirty="0">
                <a:latin typeface="Georgia" panose="02040502050405020303" pitchFamily="18" charset="0"/>
                <a:ea typeface="Times New Roman" panose="02020603050405020304" pitchFamily="18" charset="0"/>
              </a:rPr>
              <a:t>	</a:t>
            </a:r>
            <a:r>
              <a:rPr lang="hu-HU" dirty="0">
                <a:latin typeface="Georgia" panose="02040502050405020303" pitchFamily="18" charset="0"/>
                <a:ea typeface="Times New Roman" panose="02020603050405020304" pitchFamily="18" charset="0"/>
              </a:rPr>
              <a:t>szláv és magyar népesség találkozása</a:t>
            </a:r>
            <a:endParaRPr lang="hu-HU" dirty="0">
              <a:solidFill>
                <a:srgbClr val="FF0000"/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endParaRPr lang="hu-HU" dirty="0">
              <a:latin typeface="Georgia" panose="02040502050405020303" pitchFamily="18" charset="0"/>
            </a:endParaRPr>
          </a:p>
          <a:p>
            <a:r>
              <a:rPr lang="hu-HU" b="1" dirty="0">
                <a:latin typeface="Georgia" panose="02040502050405020303" pitchFamily="18" charset="0"/>
              </a:rPr>
              <a:t>Veszprém</a:t>
            </a:r>
            <a:r>
              <a:rPr lang="hu-HU" dirty="0">
                <a:latin typeface="Georgia" panose="02040502050405020303" pitchFamily="18" charset="0"/>
              </a:rPr>
              <a:t>	1002 e./1109: </a:t>
            </a:r>
            <a:r>
              <a:rPr lang="el-GR" sz="1800" i="1" dirty="0">
                <a:latin typeface="Georgia" panose="02040502050405020303" pitchFamily="18" charset="0"/>
              </a:rPr>
              <a:t>βεσπρέμ</a:t>
            </a:r>
            <a:r>
              <a:rPr lang="hu-HU" dirty="0">
                <a:latin typeface="Georgia" panose="02040502050405020303" pitchFamily="18" charset="0"/>
              </a:rPr>
              <a:t> (VA)</a:t>
            </a:r>
          </a:p>
          <a:p>
            <a:r>
              <a:rPr lang="hu-HU" dirty="0">
                <a:latin typeface="Georgia" panose="02040502050405020303" pitchFamily="18" charset="0"/>
              </a:rPr>
              <a:t>	&lt; </a:t>
            </a:r>
            <a:r>
              <a:rPr lang="hu-HU" i="1" dirty="0" err="1">
                <a:latin typeface="Georgia" panose="02040502050405020303" pitchFamily="18" charset="0"/>
              </a:rPr>
              <a:t>Besprim</a:t>
            </a:r>
            <a:r>
              <a:rPr lang="hu-HU" dirty="0">
                <a:latin typeface="Georgia" panose="02040502050405020303" pitchFamily="18" charset="0"/>
              </a:rPr>
              <a:t> </a:t>
            </a:r>
            <a:r>
              <a:rPr lang="hu-HU" dirty="0" err="1">
                <a:latin typeface="Georgia" panose="02040502050405020303" pitchFamily="18" charset="0"/>
              </a:rPr>
              <a:t>szn</a:t>
            </a:r>
            <a:r>
              <a:rPr lang="hu-HU" dirty="0">
                <a:latin typeface="Georgia" panose="02040502050405020303" pitchFamily="18" charset="0"/>
              </a:rPr>
              <a:t>. </a:t>
            </a:r>
          </a:p>
          <a:p>
            <a:r>
              <a:rPr lang="hu-HU" dirty="0">
                <a:latin typeface="Georgia" panose="02040502050405020303" pitchFamily="18" charset="0"/>
              </a:rPr>
              <a:t>	&lt; szláv </a:t>
            </a:r>
            <a:r>
              <a:rPr lang="hu-HU" i="1" dirty="0" err="1">
                <a:latin typeface="Georgia" panose="02040502050405020303" pitchFamily="18" charset="0"/>
              </a:rPr>
              <a:t>Besprim</a:t>
            </a:r>
            <a:r>
              <a:rPr lang="hu-HU" dirty="0">
                <a:latin typeface="Georgia" panose="02040502050405020303" pitchFamily="18" charset="0"/>
              </a:rPr>
              <a:t> </a:t>
            </a:r>
            <a:r>
              <a:rPr lang="hu-HU" dirty="0" err="1">
                <a:latin typeface="Georgia" panose="02040502050405020303" pitchFamily="18" charset="0"/>
              </a:rPr>
              <a:t>szn</a:t>
            </a:r>
            <a:r>
              <a:rPr lang="hu-HU" dirty="0">
                <a:latin typeface="Georgia" panose="02040502050405020303" pitchFamily="18" charset="0"/>
              </a:rPr>
              <a:t>. &lt; ősszláv </a:t>
            </a:r>
            <a:r>
              <a:rPr lang="hu-HU" i="1" dirty="0">
                <a:latin typeface="Georgia" panose="02040502050405020303" pitchFamily="18" charset="0"/>
              </a:rPr>
              <a:t>*</a:t>
            </a:r>
            <a:r>
              <a:rPr lang="hu-HU" i="1" dirty="0" err="1">
                <a:latin typeface="Georgia" panose="02040502050405020303" pitchFamily="18" charset="0"/>
              </a:rPr>
              <a:t>bez</a:t>
            </a:r>
            <a:r>
              <a:rPr lang="hu-HU" i="1" dirty="0">
                <a:latin typeface="Georgia" panose="02040502050405020303" pitchFamily="18" charset="0"/>
              </a:rPr>
              <a:t>- </a:t>
            </a:r>
            <a:r>
              <a:rPr lang="hu-HU" dirty="0">
                <a:latin typeface="Georgia" panose="02040502050405020303" pitchFamily="18" charset="0"/>
              </a:rPr>
              <a:t>’nélkül’ + </a:t>
            </a:r>
            <a:r>
              <a:rPr lang="hu-HU" i="1" dirty="0" err="1">
                <a:latin typeface="Georgia" panose="02040502050405020303" pitchFamily="18" charset="0"/>
              </a:rPr>
              <a:t>pr</a:t>
            </a:r>
            <a:r>
              <a:rPr lang="hu-HU" sz="1800" i="1" dirty="0" err="1">
                <a:latin typeface="Georgia" panose="02040502050405020303" pitchFamily="18" charset="0"/>
              </a:rPr>
              <a:t>ȩ</a:t>
            </a:r>
            <a:r>
              <a:rPr lang="hu-HU" i="1" dirty="0" err="1">
                <a:latin typeface="Georgia" panose="02040502050405020303" pitchFamily="18" charset="0"/>
              </a:rPr>
              <a:t>m</a:t>
            </a:r>
            <a:r>
              <a:rPr lang="az-Cyrl-AZ" sz="1800" b="0" i="1" u="none" strike="noStrike" baseline="0" dirty="0">
                <a:latin typeface="Georgia" panose="02040502050405020303" pitchFamily="18" charset="0"/>
              </a:rPr>
              <a:t>ъ</a:t>
            </a:r>
            <a:r>
              <a:rPr lang="hu-HU" dirty="0">
                <a:latin typeface="Georgia" panose="02040502050405020303" pitchFamily="18" charset="0"/>
              </a:rPr>
              <a:t> ’egyenes’</a:t>
            </a:r>
          </a:p>
          <a:p>
            <a:r>
              <a:rPr lang="hu-HU" dirty="0">
                <a:solidFill>
                  <a:srgbClr val="FF0000"/>
                </a:solidFill>
                <a:latin typeface="Georgia" panose="02040502050405020303" pitchFamily="18" charset="0"/>
              </a:rPr>
              <a:t>	</a:t>
            </a:r>
            <a:r>
              <a:rPr lang="hu-HU" dirty="0">
                <a:latin typeface="Georgia" panose="02040502050405020303" pitchFamily="18" charset="0"/>
              </a:rPr>
              <a:t>magyar nyelvű névadó népesség</a:t>
            </a:r>
          </a:p>
          <a:p>
            <a:r>
              <a:rPr lang="hu-HU" dirty="0">
                <a:latin typeface="Georgia" panose="02040502050405020303" pitchFamily="18" charset="0"/>
              </a:rPr>
              <a:t>	a személy azonosítása</a:t>
            </a:r>
          </a:p>
        </p:txBody>
      </p:sp>
    </p:spTree>
    <p:extLst>
      <p:ext uri="{BB962C8B-B14F-4D97-AF65-F5344CB8AC3E}">
        <p14:creationId xmlns:p14="http://schemas.microsoft.com/office/powerpoint/2010/main" val="37686533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6965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Kik éltek az Árpád-korban a Kárpát-medencében?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384426" y="1196752"/>
            <a:ext cx="71287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latin typeface="Georgia" panose="02040502050405020303" pitchFamily="18" charset="0"/>
              </a:rPr>
              <a:t>Milyen nyelven beszéltek ezek a népek?</a:t>
            </a:r>
          </a:p>
          <a:p>
            <a:endParaRPr lang="hu-HU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Georgia" panose="02040502050405020303" pitchFamily="18" charset="0"/>
              </a:rPr>
              <a:t>történettudományi források: oklevelek, krónikák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Georgia" panose="02040502050405020303" pitchFamily="18" charset="0"/>
              </a:rPr>
              <a:t>régészeti források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>
                <a:latin typeface="Georgia" panose="02040502050405020303" pitchFamily="18" charset="0"/>
              </a:rPr>
              <a:t>archeogenetikai</a:t>
            </a:r>
            <a:r>
              <a:rPr lang="hu-HU" dirty="0">
                <a:latin typeface="Georgia" panose="02040502050405020303" pitchFamily="18" charset="0"/>
              </a:rPr>
              <a:t> eredmények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Georgia" panose="02040502050405020303" pitchFamily="18" charset="0"/>
              </a:rPr>
              <a:t>nyelvtörténeti válaszok:</a:t>
            </a:r>
          </a:p>
          <a:p>
            <a:r>
              <a:rPr lang="hu-HU" dirty="0">
                <a:latin typeface="Georgia" panose="02040502050405020303" pitchFamily="18" charset="0"/>
              </a:rPr>
              <a:t>	a név mint lokálisan kötött nyelvi elem</a:t>
            </a:r>
          </a:p>
          <a:p>
            <a:r>
              <a:rPr lang="hu-HU" dirty="0">
                <a:latin typeface="Georgia" panose="02040502050405020303" pitchFamily="18" charset="0"/>
              </a:rPr>
              <a:t>	helynévtípusok nyelv- és etnikummeghatározó értéke</a:t>
            </a:r>
          </a:p>
        </p:txBody>
      </p:sp>
    </p:spTree>
    <p:extLst>
      <p:ext uri="{BB962C8B-B14F-4D97-AF65-F5344CB8AC3E}">
        <p14:creationId xmlns:p14="http://schemas.microsoft.com/office/powerpoint/2010/main" val="22728115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4552</TotalTime>
  <Words>1375</Words>
  <Application>Microsoft Office PowerPoint</Application>
  <PresentationFormat>Diavetítés a képernyőre (4:3 oldalarány)</PresentationFormat>
  <Paragraphs>244</Paragraphs>
  <Slides>28</Slides>
  <Notes>28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28</vt:i4>
      </vt:variant>
    </vt:vector>
  </HeadingPairs>
  <TitlesOfParts>
    <vt:vector size="33" baseType="lpstr">
      <vt:lpstr>Arial</vt:lpstr>
      <vt:lpstr>Calibri</vt:lpstr>
      <vt:lpstr>Georgia</vt:lpstr>
      <vt:lpstr>Times New Roman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User</dc:creator>
  <cp:lastModifiedBy>Dr. Hoffmann István Nándor</cp:lastModifiedBy>
  <cp:revision>90</cp:revision>
  <cp:lastPrinted>2024-05-10T20:47:09Z</cp:lastPrinted>
  <dcterms:created xsi:type="dcterms:W3CDTF">2022-04-21T17:56:47Z</dcterms:created>
  <dcterms:modified xsi:type="dcterms:W3CDTF">2024-05-12T15:24:08Z</dcterms:modified>
</cp:coreProperties>
</file>