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9" r:id="rId2"/>
    <p:sldId id="261" r:id="rId3"/>
    <p:sldId id="277" r:id="rId4"/>
    <p:sldId id="297" r:id="rId5"/>
    <p:sldId id="298" r:id="rId6"/>
    <p:sldId id="278" r:id="rId7"/>
    <p:sldId id="279" r:id="rId8"/>
    <p:sldId id="280" r:id="rId9"/>
    <p:sldId id="281" r:id="rId10"/>
    <p:sldId id="283" r:id="rId11"/>
    <p:sldId id="284" r:id="rId12"/>
    <p:sldId id="285" r:id="rId13"/>
    <p:sldId id="286" r:id="rId14"/>
    <p:sldId id="287" r:id="rId15"/>
    <p:sldId id="289" r:id="rId16"/>
    <p:sldId id="288" r:id="rId17"/>
    <p:sldId id="290" r:id="rId18"/>
    <p:sldId id="291" r:id="rId19"/>
    <p:sldId id="299" r:id="rId20"/>
    <p:sldId id="292" r:id="rId21"/>
    <p:sldId id="293" r:id="rId22"/>
    <p:sldId id="294" r:id="rId23"/>
    <p:sldId id="295" r:id="rId24"/>
    <p:sldId id="262" r:id="rId25"/>
    <p:sldId id="260" r:id="rId26"/>
  </p:sldIdLst>
  <p:sldSz cx="9144000" cy="6858000" type="screen4x3"/>
  <p:notesSz cx="6797675" cy="9926638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63C57"/>
    <a:srgbClr val="FBD980"/>
    <a:srgbClr val="F8C976"/>
    <a:srgbClr val="B36A5A"/>
    <a:srgbClr val="1E3957"/>
    <a:srgbClr val="463A48"/>
    <a:srgbClr val="FFFFFF"/>
    <a:srgbClr val="02CBFF"/>
    <a:srgbClr val="4F414A"/>
    <a:srgbClr val="4E44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11" autoAdjust="0"/>
    <p:restoredTop sz="94660"/>
  </p:normalViewPr>
  <p:slideViewPr>
    <p:cSldViewPr>
      <p:cViewPr varScale="1">
        <p:scale>
          <a:sx n="63" d="100"/>
          <a:sy n="63" d="100"/>
        </p:scale>
        <p:origin x="576" y="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EEA94D-BBF8-4FBF-87E3-857E84B81EE7}" type="datetimeFigureOut">
              <a:rPr lang="hu-HU" smtClean="0"/>
              <a:t>2024. 05. 12.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0C21CF-BE2E-4CD7-AEBB-06EC8678FF3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478973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0C21CF-BE2E-4CD7-AEBB-06EC8678FF3B}" type="slidenum">
              <a:rPr lang="hu-HU" smtClean="0"/>
              <a:t>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278429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429E-D371-46DB-82DF-8D7EA7EB31ED}" type="datetimeFigureOut">
              <a:rPr lang="hu-HU" smtClean="0"/>
              <a:pPr/>
              <a:t>2024. 05. 12.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429E-D371-46DB-82DF-8D7EA7EB31ED}" type="datetimeFigureOut">
              <a:rPr lang="hu-HU" smtClean="0"/>
              <a:pPr/>
              <a:t>2024. 05. 12.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429E-D371-46DB-82DF-8D7EA7EB31ED}" type="datetimeFigureOut">
              <a:rPr lang="hu-HU" smtClean="0"/>
              <a:pPr/>
              <a:t>2024. 05. 12.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429E-D371-46DB-82DF-8D7EA7EB31ED}" type="datetimeFigureOut">
              <a:rPr lang="hu-HU" smtClean="0"/>
              <a:pPr/>
              <a:t>2024. 05. 12.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429E-D371-46DB-82DF-8D7EA7EB31ED}" type="datetimeFigureOut">
              <a:rPr lang="hu-HU" smtClean="0"/>
              <a:pPr/>
              <a:t>2024. 05. 12.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429E-D371-46DB-82DF-8D7EA7EB31ED}" type="datetimeFigureOut">
              <a:rPr lang="hu-HU" smtClean="0"/>
              <a:pPr/>
              <a:t>2024. 05. 12.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429E-D371-46DB-82DF-8D7EA7EB31ED}" type="datetimeFigureOut">
              <a:rPr lang="hu-HU" smtClean="0"/>
              <a:pPr/>
              <a:t>2024. 05. 12.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429E-D371-46DB-82DF-8D7EA7EB31ED}" type="datetimeFigureOut">
              <a:rPr lang="hu-HU" smtClean="0"/>
              <a:pPr/>
              <a:t>2024. 05. 12.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429E-D371-46DB-82DF-8D7EA7EB31ED}" type="datetimeFigureOut">
              <a:rPr lang="hu-HU" smtClean="0"/>
              <a:pPr/>
              <a:t>2024. 05. 12.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429E-D371-46DB-82DF-8D7EA7EB31ED}" type="datetimeFigureOut">
              <a:rPr lang="hu-HU" smtClean="0"/>
              <a:pPr/>
              <a:t>2024. 05. 12.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429E-D371-46DB-82DF-8D7EA7EB31ED}" type="datetimeFigureOut">
              <a:rPr lang="hu-HU" smtClean="0"/>
              <a:pPr/>
              <a:t>2024. 05. 12.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B3429E-D371-46DB-82DF-8D7EA7EB31ED}" type="datetimeFigureOut">
              <a:rPr lang="hu-HU" smtClean="0"/>
              <a:pPr/>
              <a:t>2024. 05. 12.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 rotWithShape="1">
          <a:blip r:embed="rId2"/>
          <a:srcRect l="37973" t="12463" r="7647" b="9194"/>
          <a:stretch/>
        </p:blipFill>
        <p:spPr>
          <a:xfrm>
            <a:off x="540000" y="792000"/>
            <a:ext cx="7330372" cy="5940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7782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/>
          <a:srcRect l="28129" t="12981" r="7177" b="9992"/>
          <a:stretch/>
        </p:blipFill>
        <p:spPr>
          <a:xfrm>
            <a:off x="35496" y="764704"/>
            <a:ext cx="8910000" cy="5967296"/>
          </a:xfrm>
          <a:prstGeom prst="rect">
            <a:avLst/>
          </a:prstGeom>
        </p:spPr>
      </p:pic>
      <p:sp>
        <p:nvSpPr>
          <p:cNvPr id="4" name="Téglalap 3"/>
          <p:cNvSpPr/>
          <p:nvPr/>
        </p:nvSpPr>
        <p:spPr>
          <a:xfrm>
            <a:off x="5220072" y="722313"/>
            <a:ext cx="3528392" cy="1143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108273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5220072" y="722313"/>
            <a:ext cx="3528392" cy="1143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 rotWithShape="1">
          <a:blip r:embed="rId2"/>
          <a:srcRect l="37504" t="13335" r="8115" b="8324"/>
          <a:stretch/>
        </p:blipFill>
        <p:spPr>
          <a:xfrm>
            <a:off x="540000" y="791999"/>
            <a:ext cx="7330212" cy="59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5606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5220072" y="722313"/>
            <a:ext cx="3528392" cy="1143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/>
          <a:srcRect l="36566" t="11668" r="39056" b="11656"/>
          <a:stretch/>
        </p:blipFill>
        <p:spPr>
          <a:xfrm>
            <a:off x="540000" y="792000"/>
            <a:ext cx="3357391" cy="5940000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 rotWithShape="1">
          <a:blip r:embed="rId3"/>
          <a:srcRect l="61882" t="14863" r="14678" b="10778"/>
          <a:stretch/>
        </p:blipFill>
        <p:spPr>
          <a:xfrm>
            <a:off x="4211960" y="836712"/>
            <a:ext cx="3228261" cy="5760640"/>
          </a:xfrm>
          <a:prstGeom prst="rect">
            <a:avLst/>
          </a:prstGeom>
        </p:spPr>
      </p:pic>
      <p:sp>
        <p:nvSpPr>
          <p:cNvPr id="7" name="Ellipszis 6"/>
          <p:cNvSpPr/>
          <p:nvPr/>
        </p:nvSpPr>
        <p:spPr>
          <a:xfrm>
            <a:off x="2628912" y="836711"/>
            <a:ext cx="718952" cy="288033"/>
          </a:xfrm>
          <a:prstGeom prst="ellipse">
            <a:avLst/>
          </a:prstGeom>
          <a:noFill/>
          <a:ln>
            <a:solidFill>
              <a:srgbClr val="F8C9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Ellipszis 7"/>
          <p:cNvSpPr/>
          <p:nvPr/>
        </p:nvSpPr>
        <p:spPr>
          <a:xfrm>
            <a:off x="1115616" y="2636912"/>
            <a:ext cx="936104" cy="288032"/>
          </a:xfrm>
          <a:prstGeom prst="ellipse">
            <a:avLst/>
          </a:prstGeom>
          <a:noFill/>
          <a:ln>
            <a:solidFill>
              <a:srgbClr val="F8C9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Ellipszis 8"/>
          <p:cNvSpPr/>
          <p:nvPr/>
        </p:nvSpPr>
        <p:spPr>
          <a:xfrm>
            <a:off x="1967613" y="2061285"/>
            <a:ext cx="876195" cy="287595"/>
          </a:xfrm>
          <a:prstGeom prst="ellipse">
            <a:avLst/>
          </a:prstGeom>
          <a:noFill/>
          <a:ln>
            <a:solidFill>
              <a:srgbClr val="F8C9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Ellipszis 9"/>
          <p:cNvSpPr/>
          <p:nvPr/>
        </p:nvSpPr>
        <p:spPr>
          <a:xfrm>
            <a:off x="552978" y="3428999"/>
            <a:ext cx="634646" cy="282427"/>
          </a:xfrm>
          <a:prstGeom prst="ellipse">
            <a:avLst/>
          </a:prstGeom>
          <a:noFill/>
          <a:ln>
            <a:solidFill>
              <a:srgbClr val="F8C9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Ellipszis 10"/>
          <p:cNvSpPr/>
          <p:nvPr/>
        </p:nvSpPr>
        <p:spPr>
          <a:xfrm>
            <a:off x="3168216" y="3212718"/>
            <a:ext cx="634646" cy="282427"/>
          </a:xfrm>
          <a:prstGeom prst="ellipse">
            <a:avLst/>
          </a:prstGeom>
          <a:noFill/>
          <a:ln>
            <a:solidFill>
              <a:srgbClr val="F8C9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2" name="Kép 11"/>
          <p:cNvPicPr>
            <a:picLocks noChangeAspect="1"/>
          </p:cNvPicPr>
          <p:nvPr/>
        </p:nvPicPr>
        <p:blipFill rotWithShape="1">
          <a:blip r:embed="rId4"/>
          <a:srcRect l="37274" t="40838" r="39460" b="33681"/>
          <a:stretch/>
        </p:blipFill>
        <p:spPr>
          <a:xfrm>
            <a:off x="4195242" y="2664000"/>
            <a:ext cx="3168352" cy="1951980"/>
          </a:xfrm>
          <a:prstGeom prst="rect">
            <a:avLst/>
          </a:prstGeom>
        </p:spPr>
      </p:pic>
      <p:sp>
        <p:nvSpPr>
          <p:cNvPr id="13" name="Téglalap 12"/>
          <p:cNvSpPr/>
          <p:nvPr/>
        </p:nvSpPr>
        <p:spPr>
          <a:xfrm>
            <a:off x="4195242" y="4615980"/>
            <a:ext cx="3168352" cy="19813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" name="Ellipszis 13"/>
          <p:cNvSpPr/>
          <p:nvPr/>
        </p:nvSpPr>
        <p:spPr>
          <a:xfrm>
            <a:off x="5940152" y="2383854"/>
            <a:ext cx="634646" cy="282427"/>
          </a:xfrm>
          <a:prstGeom prst="ellipse">
            <a:avLst/>
          </a:prstGeom>
          <a:noFill/>
          <a:ln>
            <a:solidFill>
              <a:srgbClr val="F8C9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152218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3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5220072" y="722313"/>
            <a:ext cx="3528392" cy="1143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/>
          <a:srcRect l="30941" t="11668" r="7177" b="6656"/>
          <a:stretch/>
        </p:blipFill>
        <p:spPr>
          <a:xfrm>
            <a:off x="540000" y="792000"/>
            <a:ext cx="8000816" cy="59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7609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5220072" y="722313"/>
            <a:ext cx="3528392" cy="1143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 rotWithShape="1">
          <a:blip r:embed="rId2"/>
          <a:srcRect l="37504" t="13335" r="8115" b="8324"/>
          <a:stretch/>
        </p:blipFill>
        <p:spPr>
          <a:xfrm>
            <a:off x="540000" y="791999"/>
            <a:ext cx="7330212" cy="5940000"/>
          </a:xfrm>
          <a:prstGeom prst="rect">
            <a:avLst/>
          </a:prstGeom>
        </p:spPr>
      </p:pic>
      <p:sp>
        <p:nvSpPr>
          <p:cNvPr id="6" name="Ellipszis 5"/>
          <p:cNvSpPr/>
          <p:nvPr/>
        </p:nvSpPr>
        <p:spPr>
          <a:xfrm>
            <a:off x="1331640" y="5085184"/>
            <a:ext cx="360040" cy="288032"/>
          </a:xfrm>
          <a:prstGeom prst="ellipse">
            <a:avLst/>
          </a:prstGeom>
          <a:noFill/>
          <a:ln>
            <a:solidFill>
              <a:srgbClr val="F8C9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Ellipszis 6"/>
          <p:cNvSpPr/>
          <p:nvPr/>
        </p:nvSpPr>
        <p:spPr>
          <a:xfrm>
            <a:off x="5004048" y="2708920"/>
            <a:ext cx="468052" cy="360040"/>
          </a:xfrm>
          <a:prstGeom prst="ellipse">
            <a:avLst/>
          </a:prstGeom>
          <a:noFill/>
          <a:ln>
            <a:solidFill>
              <a:srgbClr val="F8C9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Ellipszis 7"/>
          <p:cNvSpPr/>
          <p:nvPr/>
        </p:nvSpPr>
        <p:spPr>
          <a:xfrm>
            <a:off x="4932040" y="3581979"/>
            <a:ext cx="468052" cy="279069"/>
          </a:xfrm>
          <a:prstGeom prst="ellipse">
            <a:avLst/>
          </a:prstGeom>
          <a:noFill/>
          <a:ln>
            <a:solidFill>
              <a:srgbClr val="F8C9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Ellipszis 8"/>
          <p:cNvSpPr/>
          <p:nvPr/>
        </p:nvSpPr>
        <p:spPr>
          <a:xfrm>
            <a:off x="4925770" y="4011705"/>
            <a:ext cx="402313" cy="360040"/>
          </a:xfrm>
          <a:prstGeom prst="ellipse">
            <a:avLst/>
          </a:prstGeom>
          <a:noFill/>
          <a:ln>
            <a:solidFill>
              <a:srgbClr val="F8C9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Ellipszis 9"/>
          <p:cNvSpPr/>
          <p:nvPr/>
        </p:nvSpPr>
        <p:spPr>
          <a:xfrm>
            <a:off x="4925771" y="5085184"/>
            <a:ext cx="468052" cy="360040"/>
          </a:xfrm>
          <a:prstGeom prst="ellipse">
            <a:avLst/>
          </a:prstGeom>
          <a:noFill/>
          <a:ln>
            <a:solidFill>
              <a:srgbClr val="F8C9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 rotWithShape="1">
          <a:blip r:embed="rId3"/>
          <a:srcRect l="29462" t="31790" r="30221" b="34873"/>
          <a:stretch/>
        </p:blipFill>
        <p:spPr>
          <a:xfrm>
            <a:off x="2411758" y="3884492"/>
            <a:ext cx="5987465" cy="2784868"/>
          </a:xfrm>
          <a:prstGeom prst="rect">
            <a:avLst/>
          </a:prstGeom>
          <a:ln w="12700">
            <a:solidFill>
              <a:srgbClr val="263C57"/>
            </a:solidFill>
          </a:ln>
        </p:spPr>
      </p:pic>
      <p:sp>
        <p:nvSpPr>
          <p:cNvPr id="11" name="Téglalap 10"/>
          <p:cNvSpPr/>
          <p:nvPr/>
        </p:nvSpPr>
        <p:spPr>
          <a:xfrm>
            <a:off x="2555776" y="4221088"/>
            <a:ext cx="5688632" cy="432048"/>
          </a:xfrm>
          <a:prstGeom prst="rect">
            <a:avLst/>
          </a:prstGeom>
          <a:noFill/>
          <a:ln>
            <a:solidFill>
              <a:srgbClr val="FBD9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728461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5220072" y="722313"/>
            <a:ext cx="3528392" cy="1143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Szövegdoboz 4"/>
          <p:cNvSpPr txBox="1"/>
          <p:nvPr/>
        </p:nvSpPr>
        <p:spPr>
          <a:xfrm>
            <a:off x="755576" y="980728"/>
            <a:ext cx="7920880" cy="368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névmagyarázatok</a:t>
            </a:r>
            <a:endParaRPr lang="hu-HU" sz="18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 rotWithShape="1">
          <a:blip r:embed="rId2"/>
          <a:srcRect l="60944" t="16911" r="14950" b="59639"/>
          <a:stretch/>
        </p:blipFill>
        <p:spPr>
          <a:xfrm>
            <a:off x="611560" y="1493498"/>
            <a:ext cx="3800238" cy="2079518"/>
          </a:xfrm>
          <a:prstGeom prst="rect">
            <a:avLst/>
          </a:prstGeom>
        </p:spPr>
      </p:pic>
      <p:sp>
        <p:nvSpPr>
          <p:cNvPr id="7" name="Téglalap 6"/>
          <p:cNvSpPr/>
          <p:nvPr/>
        </p:nvSpPr>
        <p:spPr>
          <a:xfrm>
            <a:off x="755128" y="1772816"/>
            <a:ext cx="3600400" cy="432048"/>
          </a:xfrm>
          <a:prstGeom prst="rect">
            <a:avLst/>
          </a:prstGeom>
          <a:noFill/>
          <a:ln>
            <a:solidFill>
              <a:srgbClr val="FBD9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 rotWithShape="1">
          <a:blip r:embed="rId2"/>
          <a:srcRect l="60944" t="46075" r="5302" b="13572"/>
          <a:stretch/>
        </p:blipFill>
        <p:spPr>
          <a:xfrm>
            <a:off x="611430" y="3573016"/>
            <a:ext cx="4536634" cy="3050751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 rotWithShape="1">
          <a:blip r:embed="rId3"/>
          <a:srcRect l="30527" t="23663" r="6654" b="6331"/>
          <a:stretch/>
        </p:blipFill>
        <p:spPr>
          <a:xfrm>
            <a:off x="683568" y="1548076"/>
            <a:ext cx="7939926" cy="4977267"/>
          </a:xfrm>
          <a:prstGeom prst="rect">
            <a:avLst/>
          </a:prstGeom>
        </p:spPr>
      </p:pic>
      <p:sp>
        <p:nvSpPr>
          <p:cNvPr id="10" name="Ellipszis 9"/>
          <p:cNvSpPr/>
          <p:nvPr/>
        </p:nvSpPr>
        <p:spPr>
          <a:xfrm>
            <a:off x="5868144" y="3717032"/>
            <a:ext cx="1008112" cy="288032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Ellipszis 10"/>
          <p:cNvSpPr/>
          <p:nvPr/>
        </p:nvSpPr>
        <p:spPr>
          <a:xfrm rot="19728087">
            <a:off x="5728252" y="4224084"/>
            <a:ext cx="924372" cy="282039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" name="Ellipszis 11"/>
          <p:cNvSpPr/>
          <p:nvPr/>
        </p:nvSpPr>
        <p:spPr>
          <a:xfrm rot="21343894">
            <a:off x="6431762" y="4823202"/>
            <a:ext cx="1082483" cy="294114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" name="Ellipszis 12"/>
          <p:cNvSpPr/>
          <p:nvPr/>
        </p:nvSpPr>
        <p:spPr>
          <a:xfrm>
            <a:off x="3645419" y="1844824"/>
            <a:ext cx="926581" cy="265236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" name="Ellipszis 13"/>
          <p:cNvSpPr/>
          <p:nvPr/>
        </p:nvSpPr>
        <p:spPr>
          <a:xfrm rot="21343894">
            <a:off x="7537052" y="4467992"/>
            <a:ext cx="839903" cy="271710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5" name="Ellipszis 14"/>
          <p:cNvSpPr/>
          <p:nvPr/>
        </p:nvSpPr>
        <p:spPr>
          <a:xfrm rot="505323">
            <a:off x="1533726" y="1827550"/>
            <a:ext cx="792088" cy="248640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679264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5220072" y="722313"/>
            <a:ext cx="3528392" cy="1143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Szövegdoboz 4"/>
          <p:cNvSpPr txBox="1"/>
          <p:nvPr/>
        </p:nvSpPr>
        <p:spPr>
          <a:xfrm>
            <a:off x="755576" y="980728"/>
            <a:ext cx="7920880" cy="368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névmagyarázatok</a:t>
            </a:r>
            <a:endParaRPr lang="hu-HU" sz="18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/>
          <a:srcRect l="29065" t="11668" r="24151" b="11478"/>
          <a:stretch/>
        </p:blipFill>
        <p:spPr>
          <a:xfrm>
            <a:off x="539553" y="792000"/>
            <a:ext cx="6428163" cy="5940000"/>
          </a:xfrm>
          <a:prstGeom prst="rect">
            <a:avLst/>
          </a:prstGeom>
        </p:spPr>
      </p:pic>
      <p:sp>
        <p:nvSpPr>
          <p:cNvPr id="7" name="Ellipszis 6"/>
          <p:cNvSpPr/>
          <p:nvPr/>
        </p:nvSpPr>
        <p:spPr>
          <a:xfrm rot="21315090">
            <a:off x="3190059" y="3744475"/>
            <a:ext cx="675652" cy="305156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897947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5220072" y="722313"/>
            <a:ext cx="3528392" cy="1143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 rotWithShape="1">
          <a:blip r:embed="rId2"/>
          <a:srcRect l="60944" t="13335" r="14486" b="34792"/>
          <a:stretch/>
        </p:blipFill>
        <p:spPr>
          <a:xfrm>
            <a:off x="539999" y="1080032"/>
            <a:ext cx="4039536" cy="4797240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 rotWithShape="1">
          <a:blip r:embed="rId2"/>
          <a:srcRect l="62012" t="67272" r="15017" b="8324"/>
          <a:stretch/>
        </p:blipFill>
        <p:spPr>
          <a:xfrm>
            <a:off x="4499992" y="1124744"/>
            <a:ext cx="4578879" cy="2736304"/>
          </a:xfrm>
          <a:prstGeom prst="rect">
            <a:avLst/>
          </a:prstGeom>
        </p:spPr>
      </p:pic>
      <p:sp>
        <p:nvSpPr>
          <p:cNvPr id="9" name="Téglalap 8"/>
          <p:cNvSpPr/>
          <p:nvPr/>
        </p:nvSpPr>
        <p:spPr>
          <a:xfrm>
            <a:off x="683568" y="3866682"/>
            <a:ext cx="3758990" cy="786454"/>
          </a:xfrm>
          <a:prstGeom prst="rect">
            <a:avLst/>
          </a:prstGeom>
          <a:noFill/>
          <a:ln>
            <a:solidFill>
              <a:srgbClr val="FBD9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443390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5220072" y="722313"/>
            <a:ext cx="3528392" cy="1143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87" t="23400" r="23226" b="15793"/>
          <a:stretch/>
        </p:blipFill>
        <p:spPr>
          <a:xfrm>
            <a:off x="312480" y="935984"/>
            <a:ext cx="8580000" cy="5733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2296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3131841" y="2060848"/>
            <a:ext cx="5472608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smtClean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A Magyar Nemzeti Helynévtár mint kiadványsorozat</a:t>
            </a:r>
            <a:endParaRPr lang="hu-HU" sz="2800" dirty="0">
              <a:solidFill>
                <a:schemeClr val="bg2">
                  <a:lumMod val="50000"/>
                </a:schemeClr>
              </a:solidFill>
              <a:latin typeface="Georgia" pitchFamily="18" charset="0"/>
            </a:endParaRPr>
          </a:p>
          <a:p>
            <a:pPr algn="r"/>
            <a:r>
              <a:rPr lang="hu-HU" sz="20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Tóth Valéria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3131841" y="4653136"/>
            <a:ext cx="54726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Bemutatkoznak az MTA Nemzeti Kutatási Programok bölcsészettudományi alprogramjai</a:t>
            </a:r>
          </a:p>
          <a:p>
            <a:r>
              <a:rPr lang="hu-HU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Budapest, 2024. május </a:t>
            </a:r>
            <a:r>
              <a:rPr lang="hu-HU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13.</a:t>
            </a:r>
            <a:endParaRPr lang="hu-HU" sz="2000" dirty="0">
              <a:solidFill>
                <a:schemeClr val="tx1">
                  <a:lumMod val="50000"/>
                  <a:lumOff val="50000"/>
                </a:schemeClr>
              </a:solidFill>
              <a:latin typeface="Georgia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5220072" y="722313"/>
            <a:ext cx="3528392" cy="1143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/>
          <a:srcRect l="61477" t="12960" r="7020" b="7031"/>
          <a:stretch/>
        </p:blipFill>
        <p:spPr>
          <a:xfrm>
            <a:off x="540000" y="792000"/>
            <a:ext cx="4157999" cy="5940000"/>
          </a:xfrm>
          <a:prstGeom prst="rect">
            <a:avLst/>
          </a:prstGeom>
        </p:spPr>
      </p:pic>
      <p:pic>
        <p:nvPicPr>
          <p:cNvPr id="17" name="Kép 16"/>
          <p:cNvPicPr>
            <a:picLocks noChangeAspect="1"/>
          </p:cNvPicPr>
          <p:nvPr/>
        </p:nvPicPr>
        <p:blipFill rotWithShape="1">
          <a:blip r:embed="rId3"/>
          <a:srcRect l="30003" t="11668" r="39056" b="6656"/>
          <a:stretch/>
        </p:blipFill>
        <p:spPr>
          <a:xfrm>
            <a:off x="4860032" y="805964"/>
            <a:ext cx="4000408" cy="59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9069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5220072" y="722313"/>
            <a:ext cx="3528392" cy="1143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6" name="Kép 15"/>
          <p:cNvPicPr>
            <a:picLocks noChangeAspect="1"/>
          </p:cNvPicPr>
          <p:nvPr/>
        </p:nvPicPr>
        <p:blipFill rotWithShape="1">
          <a:blip r:embed="rId2"/>
          <a:srcRect l="61490" t="12406" r="7177" b="7585"/>
          <a:stretch/>
        </p:blipFill>
        <p:spPr>
          <a:xfrm>
            <a:off x="540000" y="792000"/>
            <a:ext cx="4135491" cy="5940000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3"/>
          <a:srcRect l="30003" t="12241" r="39056" b="7750"/>
          <a:stretch/>
        </p:blipFill>
        <p:spPr>
          <a:xfrm>
            <a:off x="4860032" y="779512"/>
            <a:ext cx="4083749" cy="59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3727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5220072" y="722313"/>
            <a:ext cx="3528392" cy="1143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/>
          <a:srcRect l="61229" t="11668" r="7177" b="6656"/>
          <a:stretch/>
        </p:blipFill>
        <p:spPr>
          <a:xfrm>
            <a:off x="540000" y="792000"/>
            <a:ext cx="4084803" cy="5940000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 rotWithShape="1">
          <a:blip r:embed="rId3"/>
          <a:srcRect l="30003" t="11668" r="39056" b="6656"/>
          <a:stretch/>
        </p:blipFill>
        <p:spPr>
          <a:xfrm>
            <a:off x="4860000" y="792000"/>
            <a:ext cx="4000408" cy="59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2620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5220072" y="722313"/>
            <a:ext cx="3528392" cy="1143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 rotWithShape="1">
          <a:blip r:embed="rId2"/>
          <a:srcRect l="61498" t="12353" r="7177" b="6832"/>
          <a:stretch/>
        </p:blipFill>
        <p:spPr>
          <a:xfrm>
            <a:off x="539999" y="792000"/>
            <a:ext cx="4093236" cy="5940000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 rotWithShape="1">
          <a:blip r:embed="rId3"/>
          <a:srcRect l="30003" t="11668" r="39056" b="6656"/>
          <a:stretch/>
        </p:blipFill>
        <p:spPr>
          <a:xfrm>
            <a:off x="4860000" y="792000"/>
            <a:ext cx="4000408" cy="59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1696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187624" y="2702530"/>
            <a:ext cx="405752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44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Köszönöm</a:t>
            </a:r>
          </a:p>
          <a:p>
            <a:r>
              <a:rPr lang="hu-HU" sz="44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       a figyelmet!</a:t>
            </a:r>
            <a:endParaRPr lang="hu-HU" sz="2800" dirty="0">
              <a:solidFill>
                <a:schemeClr val="bg2">
                  <a:lumMod val="50000"/>
                </a:schemeClr>
              </a:solidFill>
              <a:latin typeface="Georgia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51550" y="260648"/>
            <a:ext cx="24513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Helynévszótárak</a:t>
            </a:r>
            <a:endParaRPr lang="hu-HU" sz="2400" dirty="0">
              <a:solidFill>
                <a:schemeClr val="bg2">
                  <a:lumMod val="50000"/>
                </a:schemeClr>
              </a:solidFill>
              <a:latin typeface="Georgia" pitchFamily="18" charset="0"/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755576" y="980728"/>
            <a:ext cx="7992888" cy="388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Magyar Nemzeti Helynévtár 1. A Balmazújvárosi és a Hajdúnánási járás helynevei</a:t>
            </a:r>
            <a:endParaRPr lang="hu-HU" sz="1800" i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3" t="6688" b="5375"/>
          <a:stretch/>
        </p:blipFill>
        <p:spPr>
          <a:xfrm>
            <a:off x="827584" y="1440000"/>
            <a:ext cx="7848872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8800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51550" y="260648"/>
            <a:ext cx="24513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Helynévszótárak</a:t>
            </a:r>
            <a:endParaRPr lang="hu-HU" sz="2400" dirty="0">
              <a:solidFill>
                <a:schemeClr val="bg2">
                  <a:lumMod val="50000"/>
                </a:schemeClr>
              </a:solidFill>
              <a:latin typeface="Georgia" pitchFamily="18" charset="0"/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755576" y="980728"/>
            <a:ext cx="7992888" cy="388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Magyar Nemzeti Helynévtár 1. A Balmazújvárosi és a Hajdúnánási járás helynevei</a:t>
            </a:r>
            <a:endParaRPr lang="hu-HU" sz="1800" i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32" t="19637" r="25316" b="20178"/>
          <a:stretch/>
        </p:blipFill>
        <p:spPr>
          <a:xfrm>
            <a:off x="828000" y="1440000"/>
            <a:ext cx="7075200" cy="48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5368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51550" y="260648"/>
            <a:ext cx="24513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Helynévszótárak</a:t>
            </a:r>
            <a:endParaRPr lang="hu-HU" sz="2400" dirty="0">
              <a:solidFill>
                <a:schemeClr val="bg2">
                  <a:lumMod val="50000"/>
                </a:schemeClr>
              </a:solidFill>
              <a:latin typeface="Georgia" pitchFamily="18" charset="0"/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755576" y="980728"/>
            <a:ext cx="7992888" cy="388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Magyar Nemzeti Helynévtár 1. A Balmazújvárosi és a Hajdúnánási járás helynevei</a:t>
            </a:r>
            <a:endParaRPr lang="hu-HU" sz="1800" i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 rotWithShape="1">
          <a:blip r:embed="rId3"/>
          <a:srcRect l="38809" t="13431" r="21811" b="15561"/>
          <a:stretch/>
        </p:blipFill>
        <p:spPr>
          <a:xfrm>
            <a:off x="2119671" y="1631886"/>
            <a:ext cx="4540561" cy="4605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6925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 rotWithShape="1">
          <a:blip r:embed="rId2"/>
          <a:srcRect l="32817" t="11668" r="9989" b="6656"/>
          <a:stretch/>
        </p:blipFill>
        <p:spPr>
          <a:xfrm>
            <a:off x="971600" y="991135"/>
            <a:ext cx="7170612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1040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/>
          <a:srcRect l="37816" t="13335" r="35404" b="18444"/>
          <a:stretch/>
        </p:blipFill>
        <p:spPr>
          <a:xfrm>
            <a:off x="539552" y="814907"/>
            <a:ext cx="3985200" cy="5710437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 rotWithShape="1">
          <a:blip r:embed="rId3"/>
          <a:srcRect l="37692" t="33349" r="34743" b="12989"/>
          <a:stretch/>
        </p:blipFill>
        <p:spPr>
          <a:xfrm>
            <a:off x="4547240" y="1729410"/>
            <a:ext cx="3985200" cy="4363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6746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 rotWithShape="1">
          <a:blip r:embed="rId2"/>
          <a:srcRect l="59068" t="11668" r="21084" b="38158"/>
          <a:stretch/>
        </p:blipFill>
        <p:spPr>
          <a:xfrm>
            <a:off x="540000" y="791344"/>
            <a:ext cx="4152552" cy="5904656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 rotWithShape="1">
          <a:blip r:embed="rId3"/>
          <a:srcRect l="58507" t="35098" r="20491" b="21319"/>
          <a:stretch/>
        </p:blipFill>
        <p:spPr>
          <a:xfrm>
            <a:off x="4499992" y="1584000"/>
            <a:ext cx="4402000" cy="5112000"/>
          </a:xfrm>
          <a:prstGeom prst="rect">
            <a:avLst/>
          </a:prstGeom>
        </p:spPr>
      </p:pic>
      <p:sp>
        <p:nvSpPr>
          <p:cNvPr id="3" name="Ellipszis 2"/>
          <p:cNvSpPr/>
          <p:nvPr/>
        </p:nvSpPr>
        <p:spPr>
          <a:xfrm>
            <a:off x="7668344" y="4221088"/>
            <a:ext cx="648072" cy="360040"/>
          </a:xfrm>
          <a:prstGeom prst="ellipse">
            <a:avLst/>
          </a:prstGeom>
          <a:noFill/>
          <a:ln>
            <a:solidFill>
              <a:srgbClr val="F8C9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Ellipszis 5"/>
          <p:cNvSpPr/>
          <p:nvPr/>
        </p:nvSpPr>
        <p:spPr>
          <a:xfrm>
            <a:off x="4692552" y="3717032"/>
            <a:ext cx="1895672" cy="360040"/>
          </a:xfrm>
          <a:prstGeom prst="ellipse">
            <a:avLst/>
          </a:prstGeom>
          <a:noFill/>
          <a:ln>
            <a:solidFill>
              <a:srgbClr val="F8C9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Ellipszis 7"/>
          <p:cNvSpPr/>
          <p:nvPr/>
        </p:nvSpPr>
        <p:spPr>
          <a:xfrm>
            <a:off x="6588224" y="2780928"/>
            <a:ext cx="1368152" cy="360040"/>
          </a:xfrm>
          <a:prstGeom prst="ellipse">
            <a:avLst/>
          </a:prstGeom>
          <a:noFill/>
          <a:ln>
            <a:solidFill>
              <a:srgbClr val="F8C9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Ellipszis 8"/>
          <p:cNvSpPr/>
          <p:nvPr/>
        </p:nvSpPr>
        <p:spPr>
          <a:xfrm>
            <a:off x="5868144" y="2482184"/>
            <a:ext cx="1368152" cy="360040"/>
          </a:xfrm>
          <a:prstGeom prst="ellipse">
            <a:avLst/>
          </a:prstGeom>
          <a:noFill/>
          <a:ln>
            <a:solidFill>
              <a:srgbClr val="F8C9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Ellipszis 9"/>
          <p:cNvSpPr/>
          <p:nvPr/>
        </p:nvSpPr>
        <p:spPr>
          <a:xfrm>
            <a:off x="5868144" y="1792752"/>
            <a:ext cx="996380" cy="340104"/>
          </a:xfrm>
          <a:prstGeom prst="ellipse">
            <a:avLst/>
          </a:prstGeom>
          <a:noFill/>
          <a:ln>
            <a:solidFill>
              <a:srgbClr val="FBD9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Ellipszis 10"/>
          <p:cNvSpPr/>
          <p:nvPr/>
        </p:nvSpPr>
        <p:spPr>
          <a:xfrm>
            <a:off x="7767670" y="2291452"/>
            <a:ext cx="996380" cy="340104"/>
          </a:xfrm>
          <a:prstGeom prst="ellipse">
            <a:avLst/>
          </a:prstGeom>
          <a:noFill/>
          <a:ln>
            <a:solidFill>
              <a:srgbClr val="F8C9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" name="Ellipszis 11"/>
          <p:cNvSpPr/>
          <p:nvPr/>
        </p:nvSpPr>
        <p:spPr>
          <a:xfrm>
            <a:off x="1835696" y="5949280"/>
            <a:ext cx="996380" cy="340104"/>
          </a:xfrm>
          <a:prstGeom prst="ellipse">
            <a:avLst/>
          </a:prstGeom>
          <a:noFill/>
          <a:ln>
            <a:solidFill>
              <a:srgbClr val="F8C9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" name="Ellipszis 12"/>
          <p:cNvSpPr/>
          <p:nvPr/>
        </p:nvSpPr>
        <p:spPr>
          <a:xfrm>
            <a:off x="1804334" y="4221088"/>
            <a:ext cx="1368152" cy="360040"/>
          </a:xfrm>
          <a:prstGeom prst="ellipse">
            <a:avLst/>
          </a:prstGeom>
          <a:noFill/>
          <a:ln>
            <a:solidFill>
              <a:srgbClr val="F8C9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878905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 rotWithShape="1">
          <a:blip r:embed="rId3"/>
          <a:srcRect l="65512" t="12426" r="8235" b="12898"/>
          <a:stretch/>
        </p:blipFill>
        <p:spPr>
          <a:xfrm>
            <a:off x="539552" y="791998"/>
            <a:ext cx="3712499" cy="5940000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 rotWithShape="1">
          <a:blip r:embed="rId4"/>
          <a:srcRect l="38158" t="14909" r="35589" b="11136"/>
          <a:stretch/>
        </p:blipFill>
        <p:spPr>
          <a:xfrm>
            <a:off x="4427982" y="764704"/>
            <a:ext cx="3748538" cy="5940000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179512" y="3877545"/>
            <a:ext cx="360040" cy="369332"/>
          </a:xfrm>
          <a:prstGeom prst="rect">
            <a:avLst/>
          </a:prstGeom>
          <a:noFill/>
          <a:ln w="12700">
            <a:solidFill>
              <a:srgbClr val="F8C976"/>
            </a:solidFill>
          </a:ln>
        </p:spPr>
        <p:txBody>
          <a:bodyPr wrap="square" rtlCol="0">
            <a:spAutoFit/>
          </a:bodyPr>
          <a:lstStyle/>
          <a:p>
            <a:r>
              <a:rPr lang="hu-HU" dirty="0" smtClean="0">
                <a:solidFill>
                  <a:srgbClr val="263C5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endParaRPr lang="hu-HU" dirty="0">
              <a:solidFill>
                <a:srgbClr val="263C5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179512" y="4372309"/>
            <a:ext cx="360040" cy="369332"/>
          </a:xfrm>
          <a:prstGeom prst="rect">
            <a:avLst/>
          </a:prstGeom>
          <a:noFill/>
          <a:ln w="12700">
            <a:solidFill>
              <a:srgbClr val="F8C976"/>
            </a:solidFill>
          </a:ln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rgbClr val="263C5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hu-HU" dirty="0" smtClean="0">
                <a:solidFill>
                  <a:srgbClr val="263C5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hu-HU" dirty="0">
              <a:solidFill>
                <a:srgbClr val="263C5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179512" y="5821761"/>
            <a:ext cx="360040" cy="369332"/>
          </a:xfrm>
          <a:prstGeom prst="rect">
            <a:avLst/>
          </a:prstGeom>
          <a:noFill/>
          <a:ln w="12700">
            <a:solidFill>
              <a:srgbClr val="F8C976"/>
            </a:solidFill>
          </a:ln>
        </p:spPr>
        <p:txBody>
          <a:bodyPr wrap="square" rtlCol="0">
            <a:spAutoFit/>
          </a:bodyPr>
          <a:lstStyle/>
          <a:p>
            <a:r>
              <a:rPr lang="hu-HU" dirty="0" smtClean="0">
                <a:solidFill>
                  <a:srgbClr val="263C5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endParaRPr lang="hu-HU" dirty="0">
              <a:solidFill>
                <a:srgbClr val="263C5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179512" y="6300028"/>
            <a:ext cx="360040" cy="369332"/>
          </a:xfrm>
          <a:prstGeom prst="rect">
            <a:avLst/>
          </a:prstGeom>
          <a:noFill/>
          <a:ln w="12700">
            <a:solidFill>
              <a:srgbClr val="F8C976"/>
            </a:solidFill>
          </a:ln>
        </p:spPr>
        <p:txBody>
          <a:bodyPr wrap="square" rtlCol="0">
            <a:spAutoFit/>
          </a:bodyPr>
          <a:lstStyle/>
          <a:p>
            <a:r>
              <a:rPr lang="hu-HU" dirty="0" smtClean="0">
                <a:solidFill>
                  <a:srgbClr val="263C5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</a:t>
            </a:r>
            <a:endParaRPr lang="hu-HU" dirty="0">
              <a:solidFill>
                <a:srgbClr val="263C5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Szövegdoboz 10"/>
          <p:cNvSpPr txBox="1"/>
          <p:nvPr/>
        </p:nvSpPr>
        <p:spPr>
          <a:xfrm>
            <a:off x="8176520" y="1844824"/>
            <a:ext cx="360040" cy="369332"/>
          </a:xfrm>
          <a:prstGeom prst="rect">
            <a:avLst/>
          </a:prstGeom>
          <a:noFill/>
          <a:ln w="12700">
            <a:solidFill>
              <a:srgbClr val="F8C976"/>
            </a:solidFill>
          </a:ln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rgbClr val="263C5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hu-HU" dirty="0" smtClean="0">
                <a:solidFill>
                  <a:srgbClr val="263C5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hu-HU" dirty="0">
              <a:solidFill>
                <a:srgbClr val="263C5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Szövegdoboz 11"/>
          <p:cNvSpPr txBox="1"/>
          <p:nvPr/>
        </p:nvSpPr>
        <p:spPr>
          <a:xfrm>
            <a:off x="8172431" y="4365104"/>
            <a:ext cx="360040" cy="369332"/>
          </a:xfrm>
          <a:prstGeom prst="rect">
            <a:avLst/>
          </a:prstGeom>
          <a:noFill/>
          <a:ln w="12700">
            <a:solidFill>
              <a:srgbClr val="F8C976"/>
            </a:solidFill>
          </a:ln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rgbClr val="263C5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hu-HU" dirty="0" smtClean="0">
                <a:solidFill>
                  <a:srgbClr val="263C5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hu-HU" dirty="0">
              <a:solidFill>
                <a:srgbClr val="263C5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Szövegdoboz 12"/>
          <p:cNvSpPr txBox="1"/>
          <p:nvPr/>
        </p:nvSpPr>
        <p:spPr>
          <a:xfrm>
            <a:off x="8172431" y="5507940"/>
            <a:ext cx="360040" cy="369332"/>
          </a:xfrm>
          <a:prstGeom prst="rect">
            <a:avLst/>
          </a:prstGeom>
          <a:noFill/>
          <a:ln w="12700">
            <a:solidFill>
              <a:srgbClr val="F8C976"/>
            </a:solidFill>
          </a:ln>
        </p:spPr>
        <p:txBody>
          <a:bodyPr wrap="square" rtlCol="0">
            <a:spAutoFit/>
          </a:bodyPr>
          <a:lstStyle/>
          <a:p>
            <a:r>
              <a:rPr lang="hu-HU" dirty="0" smtClean="0">
                <a:solidFill>
                  <a:srgbClr val="263C5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</a:t>
            </a:r>
            <a:endParaRPr lang="hu-HU" dirty="0">
              <a:solidFill>
                <a:srgbClr val="263C5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32827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2572</TotalTime>
  <Words>84</Words>
  <Application>Microsoft Office PowerPoint</Application>
  <PresentationFormat>Diavetítés a képernyőre (4:3 oldalarány)</PresentationFormat>
  <Paragraphs>22</Paragraphs>
  <Slides>25</Slides>
  <Notes>1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25</vt:i4>
      </vt:variant>
    </vt:vector>
  </HeadingPairs>
  <TitlesOfParts>
    <vt:vector size="30" baseType="lpstr">
      <vt:lpstr>Arial</vt:lpstr>
      <vt:lpstr>Calibri</vt:lpstr>
      <vt:lpstr>Georgia</vt:lpstr>
      <vt:lpstr>Times New Roman</vt:lpstr>
      <vt:lpstr>Office-téma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dia</dc:title>
  <dc:creator>User</dc:creator>
  <cp:lastModifiedBy>Valéria</cp:lastModifiedBy>
  <cp:revision>122</cp:revision>
  <cp:lastPrinted>2023-10-10T18:59:25Z</cp:lastPrinted>
  <dcterms:created xsi:type="dcterms:W3CDTF">2022-04-21T17:56:47Z</dcterms:created>
  <dcterms:modified xsi:type="dcterms:W3CDTF">2024-05-12T11:37:59Z</dcterms:modified>
</cp:coreProperties>
</file>