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9" r:id="rId2"/>
    <p:sldId id="261" r:id="rId3"/>
    <p:sldId id="295" r:id="rId4"/>
    <p:sldId id="296" r:id="rId5"/>
    <p:sldId id="308" r:id="rId6"/>
    <p:sldId id="297" r:id="rId7"/>
    <p:sldId id="309" r:id="rId8"/>
    <p:sldId id="312" r:id="rId9"/>
    <p:sldId id="313" r:id="rId10"/>
    <p:sldId id="330" r:id="rId11"/>
    <p:sldId id="331" r:id="rId12"/>
    <p:sldId id="332" r:id="rId13"/>
    <p:sldId id="333" r:id="rId14"/>
    <p:sldId id="334" r:id="rId15"/>
    <p:sldId id="335" r:id="rId16"/>
    <p:sldId id="336" r:id="rId17"/>
    <p:sldId id="338" r:id="rId18"/>
    <p:sldId id="339" r:id="rId19"/>
    <p:sldId id="311" r:id="rId20"/>
    <p:sldId id="340" r:id="rId21"/>
    <p:sldId id="341" r:id="rId22"/>
    <p:sldId id="342" r:id="rId23"/>
    <p:sldId id="314" r:id="rId24"/>
    <p:sldId id="328" r:id="rId25"/>
    <p:sldId id="343" r:id="rId26"/>
    <p:sldId id="262" r:id="rId27"/>
    <p:sldId id="260" r:id="rId28"/>
  </p:sldIdLst>
  <p:sldSz cx="9144000" cy="6858000" type="screen4x3"/>
  <p:notesSz cx="6797675" cy="99266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C6AF78"/>
    <a:srgbClr val="9370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9" autoAdjust="0"/>
    <p:restoredTop sz="94660"/>
  </p:normalViewPr>
  <p:slideViewPr>
    <p:cSldViewPr>
      <p:cViewPr varScale="1">
        <p:scale>
          <a:sx n="111" d="100"/>
          <a:sy n="111" d="100"/>
        </p:scale>
        <p:origin x="136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199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E788A-8C7B-428B-90F9-755378EE1F41}" type="datetimeFigureOut">
              <a:rPr lang="hu-HU" smtClean="0"/>
              <a:t>2024. 07. 07.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2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50445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370F2-5078-46ED-AC42-5ADECA42C8A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6059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06T08:54:39.499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3158.74023"/>
      <inkml:brushProperty name="anchorY" value="-1299.01794"/>
      <inkml:brushProperty name="scaleFactor" value="0.5"/>
    </inkml:brush>
  </inkml:definitions>
  <inkml:trace contextRef="#ctx0" brushRef="#br0">1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06T08:54:39.959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4428.74023"/>
      <inkml:brushProperty name="anchorY" value="-2569.01807"/>
      <inkml:brushProperty name="scaleFactor" value="0.5"/>
    </inkml:brush>
  </inkml:definitions>
  <inkml:trace contextRef="#ctx0" brushRef="#br0">1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06T08:54:40.255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5698.74023"/>
      <inkml:brushProperty name="anchorY" value="-3839.01807"/>
      <inkml:brushProperty name="scaleFactor" value="0.5"/>
    </inkml:brush>
  </inkml:definitions>
  <inkml:trace contextRef="#ctx0" brushRef="#br0">1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06T08:54:49.559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6968.74023"/>
      <inkml:brushProperty name="anchorY" value="-5109.01807"/>
      <inkml:brushProperty name="scaleFactor" value="0.5"/>
    </inkml:brush>
  </inkml:definitions>
  <inkml:trace contextRef="#ctx0" brushRef="#br0">1 1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06T08:55:00.253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8238.74023"/>
      <inkml:brushProperty name="anchorY" value="-6379.01807"/>
      <inkml:brushProperty name="scaleFactor" value="0.5"/>
    </inkml:brush>
  </inkml:definitions>
  <inkml:trace contextRef="#ctx0" brushRef="#br0">0 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7-06T08:55:00.581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9508.74023"/>
      <inkml:brushProperty name="anchorY" value="-7649.01807"/>
      <inkml:brushProperty name="scaleFactor" value="0.5"/>
    </inkml:brush>
  </inkml:definitions>
  <inkml:trace contextRef="#ctx0" brushRef="#br0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C2E0F-4BD7-4287-80AD-6E68EDECEDA9}" type="datetimeFigureOut">
              <a:rPr lang="hu-HU" smtClean="0"/>
              <a:t>2024. 07. 07.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608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0445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CBDCA-7B0E-4174-A6F0-CCF4B9B65DD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4771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6135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9540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123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0972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70980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735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78523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44502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03257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83059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5942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98843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07729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61206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37621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339336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34048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59535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3378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0913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3118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3326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0350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3577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83356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7759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CBDCA-7B0E-4174-A6F0-CCF4B9B65DD7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1096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2024. 07. 07.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2024. 07. 07.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2024. 07. 07.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2024. 07. 07.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2024. 07. 07.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2024. 07. 07.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2024. 07. 07.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2024. 07. 07.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2024. 07. 07.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2024. 07. 07.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2024. 07. 07.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3429E-D371-46DB-82DF-8D7EA7EB31ED}" type="datetimeFigureOut">
              <a:rPr lang="hu-HU" smtClean="0"/>
              <a:pPr/>
              <a:t>2024. 07. 07.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11.png"/><Relationship Id="rId3" Type="http://schemas.openxmlformats.org/officeDocument/2006/relationships/image" Target="../media/image3.jpeg"/><Relationship Id="rId7" Type="http://schemas.openxmlformats.org/officeDocument/2006/relationships/image" Target="../media/image8.png"/><Relationship Id="rId12" Type="http://schemas.openxmlformats.org/officeDocument/2006/relationships/customXml" Target="../ink/ink4.xml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6" Type="http://schemas.openxmlformats.org/officeDocument/2006/relationships/customXml" Target="../ink/ink6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customXml" Target="../ink/ink3.xml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customXml" Target="../ink/ink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5272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Pesty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Frigyes helynévtára: mutatvány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387147" y="722313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7A5937F9-55D0-8026-AFFF-CA2DA0210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55" y="3428982"/>
            <a:ext cx="89" cy="35"/>
          </a:xfrm>
          <a:prstGeom prst="rect">
            <a:avLst/>
          </a:prstGeom>
        </p:spPr>
      </p:pic>
      <p:pic>
        <p:nvPicPr>
          <p:cNvPr id="6" name="Kép 5" descr="A képen szöveg, Betűtípus, képernyőkép, szám látható&#10;&#10;Automatikusan generált leírás">
            <a:extLst>
              <a:ext uri="{FF2B5EF4-FFF2-40B4-BE49-F238E27FC236}">
                <a16:creationId xmlns:a16="http://schemas.microsoft.com/office/drawing/2014/main" id="{FDB73DC1-6B3C-C261-D27F-5C3DB27F6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562" y="980728"/>
            <a:ext cx="6760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7255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5272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Pesty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Frigyes helynévtára: mutatvány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387147" y="722313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7A5937F9-55D0-8026-AFFF-CA2DA0210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55" y="3428982"/>
            <a:ext cx="89" cy="35"/>
          </a:xfrm>
          <a:prstGeom prst="rect">
            <a:avLst/>
          </a:prstGeom>
        </p:spPr>
      </p:pic>
      <p:pic>
        <p:nvPicPr>
          <p:cNvPr id="5" name="Kép 4" descr="A képen szöveg, Betűtípus, képernyőkép, dokumentum látható&#10;&#10;Automatikusan generált leírás">
            <a:extLst>
              <a:ext uri="{FF2B5EF4-FFF2-40B4-BE49-F238E27FC236}">
                <a16:creationId xmlns:a16="http://schemas.microsoft.com/office/drawing/2014/main" id="{3991B1B8-0BEC-89CC-AB27-B5BC2E3376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07656"/>
            <a:ext cx="70896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6976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5272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Pesty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Frigyes helynévtára: mutatvány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387147" y="722313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7A5937F9-55D0-8026-AFFF-CA2DA0210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55" y="3428982"/>
            <a:ext cx="89" cy="35"/>
          </a:xfrm>
          <a:prstGeom prst="rect">
            <a:avLst/>
          </a:prstGeom>
        </p:spPr>
      </p:pic>
      <p:pic>
        <p:nvPicPr>
          <p:cNvPr id="6" name="Kép 5" descr="A képen szöveg, Betűtípus, képernyőkép, szám látható&#10;&#10;Automatikusan generált leírás">
            <a:extLst>
              <a:ext uri="{FF2B5EF4-FFF2-40B4-BE49-F238E27FC236}">
                <a16:creationId xmlns:a16="http://schemas.microsoft.com/office/drawing/2014/main" id="{07501FE1-FAE5-BDE3-1E5A-B106A03CD1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64704"/>
            <a:ext cx="7278116" cy="651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3050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5272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Pesty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Frigyes helynévtára: mutatvány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387147" y="722313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7A5937F9-55D0-8026-AFFF-CA2DA0210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55" y="3428982"/>
            <a:ext cx="89" cy="35"/>
          </a:xfrm>
          <a:prstGeom prst="rect">
            <a:avLst/>
          </a:prstGeom>
        </p:spPr>
      </p:pic>
      <p:pic>
        <p:nvPicPr>
          <p:cNvPr id="5" name="Kép 4" descr="A képen szöveg, képernyőkép, Betűtípus látható&#10;&#10;Automatikusan generált leírás">
            <a:extLst>
              <a:ext uri="{FF2B5EF4-FFF2-40B4-BE49-F238E27FC236}">
                <a16:creationId xmlns:a16="http://schemas.microsoft.com/office/drawing/2014/main" id="{173C1CBA-B888-136B-BCCF-493994BCD9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800"/>
            <a:ext cx="7211431" cy="322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7106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5740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Pesty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Frigyes helynévtárának jelentősége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360991" y="69308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7A5937F9-55D0-8026-AFFF-CA2DA0210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55" y="3428982"/>
            <a:ext cx="89" cy="35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E6629159-4410-25B0-BE5D-4AFC9A877A3D}"/>
              </a:ext>
            </a:extLst>
          </p:cNvPr>
          <p:cNvSpPr txBox="1"/>
          <p:nvPr/>
        </p:nvSpPr>
        <p:spPr>
          <a:xfrm>
            <a:off x="1403396" y="901939"/>
            <a:ext cx="576089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Az eredmény</a:t>
            </a:r>
          </a:p>
          <a:p>
            <a:r>
              <a:rPr lang="hu-HU" dirty="0">
                <a:latin typeface="Georgia" panose="02040502050405020303" pitchFamily="18" charset="0"/>
              </a:rPr>
              <a:t>	63 kéziratos kötet (</a:t>
            </a:r>
            <a:r>
              <a:rPr lang="hu-HU" dirty="0" err="1">
                <a:latin typeface="Georgia" panose="02040502050405020303" pitchFamily="18" charset="0"/>
              </a:rPr>
              <a:t>OSzK</a:t>
            </a:r>
            <a:r>
              <a:rPr lang="hu-HU" dirty="0">
                <a:latin typeface="Georgia" panose="02040502050405020303" pitchFamily="18" charset="0"/>
              </a:rPr>
              <a:t>)</a:t>
            </a:r>
          </a:p>
          <a:p>
            <a:r>
              <a:rPr lang="hu-HU" dirty="0">
                <a:latin typeface="Georgia" panose="02040502050405020303" pitchFamily="18" charset="0"/>
              </a:rPr>
              <a:t>	mintegy 30.000 oldal</a:t>
            </a:r>
          </a:p>
          <a:p>
            <a:r>
              <a:rPr lang="hu-HU" dirty="0">
                <a:latin typeface="Georgia" panose="02040502050405020303" pitchFamily="18" charset="0"/>
              </a:rPr>
              <a:t>	több százezer helynévadat</a:t>
            </a:r>
          </a:p>
          <a:p>
            <a:pPr lvl="1"/>
            <a:endParaRPr lang="hu-HU" dirty="0">
              <a:latin typeface="Georgia" panose="02040502050405020303" pitchFamily="18" charset="0"/>
            </a:endParaRPr>
          </a:p>
          <a:p>
            <a:pPr lvl="1"/>
            <a:r>
              <a:rPr lang="hu-HU" dirty="0">
                <a:latin typeface="Georgia" panose="02040502050405020303" pitchFamily="18" charset="0"/>
              </a:rPr>
              <a:t>	a gyűjtemény egyenetlenségei</a:t>
            </a:r>
          </a:p>
          <a:p>
            <a:pPr lvl="1"/>
            <a:r>
              <a:rPr lang="hu-HU" dirty="0">
                <a:latin typeface="Georgia" panose="02040502050405020303" pitchFamily="18" charset="0"/>
              </a:rPr>
              <a:t>	a hivatalosság befolyása: koholt adatok</a:t>
            </a:r>
          </a:p>
          <a:p>
            <a:pPr lvl="1"/>
            <a:r>
              <a:rPr lang="hu-HU" dirty="0">
                <a:latin typeface="Georgia" panose="02040502050405020303" pitchFamily="18" charset="0"/>
              </a:rPr>
              <a:t>	a névalakok megállapításának nehézségei</a:t>
            </a:r>
          </a:p>
          <a:p>
            <a:pPr lvl="1"/>
            <a:endParaRPr lang="hu-HU" dirty="0">
              <a:latin typeface="Georgia" panose="02040502050405020303" pitchFamily="18" charset="0"/>
            </a:endParaRPr>
          </a:p>
          <a:p>
            <a:pPr marL="0" lvl="1"/>
            <a:r>
              <a:rPr lang="hu-HU" dirty="0">
                <a:latin typeface="Georgia" panose="02040502050405020303" pitchFamily="18" charset="0"/>
              </a:rPr>
              <a:t>Az egyetlen olyan helynévgyűjtemény, amely a teljes magyar nyelvterületre vonatkozóan tartalmaz </a:t>
            </a:r>
            <a:r>
              <a:rPr lang="hu-HU" dirty="0" err="1">
                <a:latin typeface="Georgia" panose="02040502050405020303" pitchFamily="18" charset="0"/>
              </a:rPr>
              <a:t>helynévadatokat</a:t>
            </a:r>
            <a:r>
              <a:rPr lang="hu-HU" dirty="0">
                <a:latin typeface="Georgia" panose="02040502050405020303" pitchFamily="18" charset="0"/>
              </a:rPr>
              <a:t>.</a:t>
            </a:r>
          </a:p>
          <a:p>
            <a:pPr marL="0" lvl="1"/>
            <a:endParaRPr lang="hu-HU" dirty="0">
              <a:latin typeface="Georgia" panose="02040502050405020303" pitchFamily="18" charset="0"/>
            </a:endParaRPr>
          </a:p>
          <a:p>
            <a:pPr marL="0" lvl="1"/>
            <a:r>
              <a:rPr lang="hu-HU" dirty="0">
                <a:latin typeface="Georgia" panose="02040502050405020303" pitchFamily="18" charset="0"/>
              </a:rPr>
              <a:t>Tudományos jelentősége</a:t>
            </a:r>
          </a:p>
          <a:p>
            <a:pPr marL="0" lvl="1"/>
            <a:r>
              <a:rPr lang="hu-HU" dirty="0">
                <a:latin typeface="Georgia" panose="02040502050405020303" pitchFamily="18" charset="0"/>
              </a:rPr>
              <a:t>	nyelvtudomány, névtan</a:t>
            </a:r>
          </a:p>
          <a:p>
            <a:pPr marL="0" lvl="1"/>
            <a:r>
              <a:rPr lang="hu-HU" dirty="0">
                <a:latin typeface="Georgia" panose="02040502050405020303" pitchFamily="18" charset="0"/>
              </a:rPr>
              <a:t>	történettudomány, helytörténet</a:t>
            </a:r>
          </a:p>
          <a:p>
            <a:pPr marL="0" lvl="1"/>
            <a:r>
              <a:rPr lang="hu-HU" dirty="0">
                <a:latin typeface="Georgia" panose="02040502050405020303" pitchFamily="18" charset="0"/>
              </a:rPr>
              <a:t>	régészet</a:t>
            </a:r>
          </a:p>
          <a:p>
            <a:pPr marL="0" lvl="1"/>
            <a:r>
              <a:rPr lang="hu-HU" dirty="0">
                <a:latin typeface="Georgia" panose="02040502050405020303" pitchFamily="18" charset="0"/>
              </a:rPr>
              <a:t>	néprajz</a:t>
            </a:r>
          </a:p>
        </p:txBody>
      </p:sp>
    </p:spTree>
    <p:extLst>
      <p:ext uri="{BB962C8B-B14F-4D97-AF65-F5344CB8AC3E}">
        <p14:creationId xmlns:p14="http://schemas.microsoft.com/office/powerpoint/2010/main" val="197716427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5283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Pesty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Frigyes akadémiai székfoglalója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387147" y="722313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7A5937F9-55D0-8026-AFFF-CA2DA0210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55" y="3428982"/>
            <a:ext cx="89" cy="35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E6629159-4410-25B0-BE5D-4AFC9A877A3D}"/>
              </a:ext>
            </a:extLst>
          </p:cNvPr>
          <p:cNvSpPr txBox="1"/>
          <p:nvPr/>
        </p:nvSpPr>
        <p:spPr>
          <a:xfrm>
            <a:off x="1403396" y="901939"/>
            <a:ext cx="6841012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latin typeface="Georgia" panose="02040502050405020303" pitchFamily="18" charset="0"/>
              </a:rPr>
              <a:t>A helynevek és a történelem </a:t>
            </a:r>
            <a:r>
              <a:rPr lang="hu-HU" dirty="0">
                <a:latin typeface="Georgia" panose="02040502050405020303" pitchFamily="18" charset="0"/>
              </a:rPr>
              <a:t>(1878)</a:t>
            </a:r>
          </a:p>
          <a:p>
            <a:r>
              <a:rPr lang="hu-HU" dirty="0">
                <a:latin typeface="Georgia" panose="02040502050405020303" pitchFamily="18" charset="0"/>
              </a:rPr>
              <a:t>	</a:t>
            </a:r>
          </a:p>
          <a:p>
            <a:r>
              <a:rPr lang="hu-HU" dirty="0">
                <a:latin typeface="Georgia" panose="02040502050405020303" pitchFamily="18" charset="0"/>
              </a:rPr>
              <a:t>	a gyűjteménye anyagából alig használ fel valamit</a:t>
            </a:r>
          </a:p>
          <a:p>
            <a:r>
              <a:rPr lang="hu-HU" dirty="0">
                <a:latin typeface="Georgia" panose="02040502050405020303" pitchFamily="18" charset="0"/>
              </a:rPr>
              <a:t>	nagy szakirodalmi tájékozottság</a:t>
            </a:r>
          </a:p>
          <a:p>
            <a:r>
              <a:rPr lang="hu-HU" dirty="0">
                <a:latin typeface="Georgia" panose="02040502050405020303" pitchFamily="18" charset="0"/>
              </a:rPr>
              <a:t>	gazdag külföldi példaanyag: főleg településnevek</a:t>
            </a:r>
          </a:p>
          <a:p>
            <a:pPr lvl="1"/>
            <a:endParaRPr lang="hu-HU" dirty="0">
              <a:latin typeface="Georgia" panose="02040502050405020303" pitchFamily="18" charset="0"/>
            </a:endParaRPr>
          </a:p>
          <a:p>
            <a:pPr marL="0" lvl="1"/>
            <a:r>
              <a:rPr lang="hu-HU" dirty="0">
                <a:latin typeface="Georgia" panose="02040502050405020303" pitchFamily="18" charset="0"/>
              </a:rPr>
              <a:t>A helynevek mint a magyar nemzetiség </a:t>
            </a:r>
            <a:r>
              <a:rPr lang="hu-HU" dirty="0" err="1">
                <a:latin typeface="Georgia" panose="02040502050405020303" pitchFamily="18" charset="0"/>
              </a:rPr>
              <a:t>múzeuma</a:t>
            </a:r>
            <a:r>
              <a:rPr lang="hu-HU" dirty="0">
                <a:latin typeface="Georgia" panose="02040502050405020303" pitchFamily="18" charset="0"/>
              </a:rPr>
              <a:t>:</a:t>
            </a:r>
          </a:p>
          <a:p>
            <a:pPr marL="0" lvl="1"/>
            <a:r>
              <a:rPr lang="hu-HU" i="1" dirty="0">
                <a:latin typeface="Georgia" panose="02040502050405020303" pitchFamily="18" charset="0"/>
              </a:rPr>
              <a:t>„Minden nép, mely valamely vidéken </a:t>
            </a:r>
            <a:r>
              <a:rPr lang="hu-HU" i="1" dirty="0" err="1">
                <a:latin typeface="Georgia" panose="02040502050405020303" pitchFamily="18" charset="0"/>
              </a:rPr>
              <a:t>huzamosb</a:t>
            </a:r>
            <a:r>
              <a:rPr lang="hu-HU" i="1" dirty="0">
                <a:latin typeface="Georgia" panose="02040502050405020303" pitchFamily="18" charset="0"/>
              </a:rPr>
              <a:t> ideig lakott, nyelvének </a:t>
            </a:r>
            <a:r>
              <a:rPr lang="hu-HU" i="1" dirty="0" err="1">
                <a:latin typeface="Georgia" panose="02040502050405020303" pitchFamily="18" charset="0"/>
              </a:rPr>
              <a:t>rétegeit</a:t>
            </a:r>
            <a:r>
              <a:rPr lang="hu-HU" i="1" dirty="0">
                <a:latin typeface="Georgia" panose="02040502050405020303" pitchFamily="18" charset="0"/>
              </a:rPr>
              <a:t> lerakja, és a korábbi lakosok nemzetisége a helynevekben felismerhető még akkor is, midőn az illető nemzetiség már rég kiveszett.”</a:t>
            </a:r>
          </a:p>
          <a:p>
            <a:pPr marL="0" lvl="1"/>
            <a:endParaRPr lang="hu-HU" i="1" dirty="0">
              <a:latin typeface="Georgia" panose="02040502050405020303" pitchFamily="18" charset="0"/>
            </a:endParaRPr>
          </a:p>
          <a:p>
            <a:pPr marL="0" lvl="1"/>
            <a:r>
              <a:rPr lang="hu-HU" dirty="0">
                <a:latin typeface="Georgia" panose="02040502050405020303" pitchFamily="18" charset="0"/>
              </a:rPr>
              <a:t>A nyelvtudomány és a történettudomány illetékességéről:</a:t>
            </a:r>
          </a:p>
          <a:p>
            <a:pPr marL="0" lvl="1"/>
            <a:r>
              <a:rPr lang="hu-HU" i="1" dirty="0">
                <a:latin typeface="Georgia" panose="02040502050405020303" pitchFamily="18" charset="0"/>
              </a:rPr>
              <a:t>„e tudományos szövetkezés eredményeképp a történetíró sok </a:t>
            </a:r>
            <a:r>
              <a:rPr lang="hu-HU" i="1" dirty="0" err="1">
                <a:latin typeface="Georgia" panose="02040502050405020303" pitchFamily="18" charset="0"/>
              </a:rPr>
              <a:t>illusióról</a:t>
            </a:r>
            <a:r>
              <a:rPr lang="hu-HU" i="1" dirty="0">
                <a:latin typeface="Georgia" panose="02040502050405020303" pitchFamily="18" charset="0"/>
              </a:rPr>
              <a:t> kénytelen </a:t>
            </a:r>
            <a:r>
              <a:rPr lang="hu-HU" i="1" dirty="0" err="1">
                <a:latin typeface="Georgia" panose="02040502050405020303" pitchFamily="18" charset="0"/>
              </a:rPr>
              <a:t>leend</a:t>
            </a:r>
            <a:r>
              <a:rPr lang="hu-HU" i="1" dirty="0">
                <a:latin typeface="Georgia" panose="02040502050405020303" pitchFamily="18" charset="0"/>
              </a:rPr>
              <a:t> lemondani és eseményeket a regeköltők és mondagyűjtőknek átengedni; de viszont a nyelvészek is el lehetnek készülve arra, hogy sok nyelvészkedési bizonygatás, mely a történettudomány segédeszköze nélkül történt, gyökerében lesz elmetszve”</a:t>
            </a:r>
          </a:p>
        </p:txBody>
      </p:sp>
    </p:spTree>
    <p:extLst>
      <p:ext uri="{BB962C8B-B14F-4D97-AF65-F5344CB8AC3E}">
        <p14:creationId xmlns:p14="http://schemas.microsoft.com/office/powerpoint/2010/main" val="181570852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083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Pesty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Frigyes helynévszótára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387147" y="722313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7A5937F9-55D0-8026-AFFF-CA2DA0210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55" y="3428982"/>
            <a:ext cx="89" cy="35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E6629159-4410-25B0-BE5D-4AFC9A877A3D}"/>
              </a:ext>
            </a:extLst>
          </p:cNvPr>
          <p:cNvSpPr txBox="1"/>
          <p:nvPr/>
        </p:nvSpPr>
        <p:spPr>
          <a:xfrm>
            <a:off x="1403396" y="901939"/>
            <a:ext cx="7076132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latin typeface="Georgia" panose="02040502050405020303" pitchFamily="18" charset="0"/>
              </a:rPr>
              <a:t>Magyarország helynevei történeti, földrajzi és nyelvészeti tekintetben. 1. </a:t>
            </a:r>
            <a:r>
              <a:rPr lang="hu-HU" dirty="0">
                <a:latin typeface="Georgia" panose="02040502050405020303" pitchFamily="18" charset="0"/>
              </a:rPr>
              <a:t>(1888)</a:t>
            </a:r>
          </a:p>
          <a:p>
            <a:r>
              <a:rPr lang="hu-HU" dirty="0">
                <a:latin typeface="Georgia" panose="02040502050405020303" pitchFamily="18" charset="0"/>
              </a:rPr>
              <a:t>	</a:t>
            </a:r>
          </a:p>
          <a:p>
            <a:r>
              <a:rPr lang="hu-HU" dirty="0">
                <a:latin typeface="Georgia" panose="02040502050405020303" pitchFamily="18" charset="0"/>
              </a:rPr>
              <a:t>	célja az egész magyar helynévkincs bemutatása</a:t>
            </a:r>
          </a:p>
          <a:p>
            <a:r>
              <a:rPr lang="hu-HU" dirty="0">
                <a:latin typeface="Georgia" panose="02040502050405020303" pitchFamily="18" charset="0"/>
              </a:rPr>
              <a:t>	becslése szerint ez 300.000 helynevet jelent</a:t>
            </a:r>
          </a:p>
          <a:p>
            <a:r>
              <a:rPr lang="hu-HU" dirty="0">
                <a:latin typeface="Georgia" panose="02040502050405020303" pitchFamily="18" charset="0"/>
              </a:rPr>
              <a:t>	szótári forma: A–Z</a:t>
            </a:r>
          </a:p>
          <a:p>
            <a:pPr lvl="1"/>
            <a:endParaRPr lang="hu-HU" dirty="0">
              <a:latin typeface="Georgia" panose="02040502050405020303" pitchFamily="18" charset="0"/>
            </a:endParaRPr>
          </a:p>
          <a:p>
            <a:pPr marL="0" lvl="1"/>
            <a:r>
              <a:rPr lang="hu-HU" dirty="0">
                <a:latin typeface="Georgia" panose="02040502050405020303" pitchFamily="18" charset="0"/>
              </a:rPr>
              <a:t>Forrásai</a:t>
            </a:r>
          </a:p>
          <a:p>
            <a:pPr marL="0" lvl="1"/>
            <a:r>
              <a:rPr lang="hu-HU" i="1" dirty="0">
                <a:latin typeface="Georgia" panose="02040502050405020303" pitchFamily="18" charset="0"/>
              </a:rPr>
              <a:t>	</a:t>
            </a:r>
            <a:r>
              <a:rPr lang="hu-HU" dirty="0">
                <a:latin typeface="Georgia" panose="02040502050405020303" pitchFamily="18" charset="0"/>
              </a:rPr>
              <a:t>saját 1864. évi gyűjteménye</a:t>
            </a:r>
          </a:p>
          <a:p>
            <a:pPr marL="0" lvl="1"/>
            <a:r>
              <a:rPr lang="hu-HU" dirty="0">
                <a:latin typeface="Georgia" panose="02040502050405020303" pitchFamily="18" charset="0"/>
              </a:rPr>
              <a:t>	történeti források: oklevelek</a:t>
            </a:r>
          </a:p>
          <a:p>
            <a:pPr marL="0" lvl="1"/>
            <a:endParaRPr lang="hu-HU" dirty="0">
              <a:latin typeface="Georgia" panose="02040502050405020303" pitchFamily="18" charset="0"/>
            </a:endParaRPr>
          </a:p>
          <a:p>
            <a:pPr marL="0" lvl="1"/>
            <a:r>
              <a:rPr lang="hu-HU" dirty="0">
                <a:latin typeface="Georgia" panose="02040502050405020303" pitchFamily="18" charset="0"/>
              </a:rPr>
              <a:t>Névfejtési módszerei</a:t>
            </a:r>
          </a:p>
          <a:p>
            <a:pPr marL="0" lvl="1"/>
            <a:r>
              <a:rPr lang="hu-HU" dirty="0">
                <a:latin typeface="Georgia" panose="02040502050405020303" pitchFamily="18" charset="0"/>
              </a:rPr>
              <a:t>	a történettudomány és a nyelvtudomány összhangja</a:t>
            </a:r>
          </a:p>
          <a:p>
            <a:pPr marL="0" lvl="1"/>
            <a:r>
              <a:rPr lang="hu-HU" dirty="0">
                <a:latin typeface="Georgia" panose="02040502050405020303" pitchFamily="18" charset="0"/>
              </a:rPr>
              <a:t>	előtérben a történeti magyarázatok</a:t>
            </a:r>
          </a:p>
          <a:p>
            <a:pPr marL="0" lvl="1"/>
            <a:r>
              <a:rPr lang="hu-HU" dirty="0">
                <a:latin typeface="Georgia" panose="02040502050405020303" pitchFamily="18" charset="0"/>
              </a:rPr>
              <a:t>	magyar és idegen eredetű nevek magyarázata</a:t>
            </a:r>
          </a:p>
          <a:p>
            <a:pPr marL="0" lvl="1"/>
            <a:r>
              <a:rPr lang="hu-HU" dirty="0">
                <a:latin typeface="Georgia" panose="02040502050405020303" pitchFamily="18" charset="0"/>
              </a:rPr>
              <a:t>	helynévtipológiai megjegyzések: pl. </a:t>
            </a:r>
            <a:r>
              <a:rPr lang="hu-HU" dirty="0" err="1">
                <a:latin typeface="Georgia" panose="02040502050405020303" pitchFamily="18" charset="0"/>
              </a:rPr>
              <a:t>patrocíniumi</a:t>
            </a:r>
            <a:r>
              <a:rPr lang="hu-HU" dirty="0">
                <a:latin typeface="Georgia" panose="02040502050405020303" pitchFamily="18" charset="0"/>
              </a:rPr>
              <a:t> nevek</a:t>
            </a:r>
          </a:p>
          <a:p>
            <a:pPr marL="0" lvl="1"/>
            <a:endParaRPr lang="hu-HU" dirty="0">
              <a:latin typeface="Georgia" panose="02040502050405020303" pitchFamily="18" charset="0"/>
            </a:endParaRPr>
          </a:p>
          <a:p>
            <a:pPr marL="0" lvl="1"/>
            <a:r>
              <a:rPr lang="hu-HU" dirty="0">
                <a:latin typeface="Georgia" panose="02040502050405020303" pitchFamily="18" charset="0"/>
              </a:rPr>
              <a:t>Áttekinti a 19. század helynévkutatásának történetét.</a:t>
            </a:r>
          </a:p>
          <a:p>
            <a:pPr marL="0" lvl="1"/>
            <a:endParaRPr lang="hu-HU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916160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5312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Pesty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Frigyes helynévtárának utóélete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387147" y="722313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7A5937F9-55D0-8026-AFFF-CA2DA0210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55" y="3428982"/>
            <a:ext cx="89" cy="35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E6629159-4410-25B0-BE5D-4AFC9A877A3D}"/>
              </a:ext>
            </a:extLst>
          </p:cNvPr>
          <p:cNvSpPr txBox="1"/>
          <p:nvPr/>
        </p:nvSpPr>
        <p:spPr>
          <a:xfrm>
            <a:off x="1387147" y="1205632"/>
            <a:ext cx="707613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latin typeface="Georgia" panose="02040502050405020303" pitchFamily="18" charset="0"/>
              </a:rPr>
              <a:t>Helynévi adatainak felhasználása</a:t>
            </a:r>
          </a:p>
          <a:p>
            <a:r>
              <a:rPr lang="hu-HU" dirty="0">
                <a:latin typeface="Georgia" panose="02040502050405020303" pitchFamily="18" charset="0"/>
              </a:rPr>
              <a:t>	</a:t>
            </a:r>
          </a:p>
          <a:p>
            <a:r>
              <a:rPr lang="hu-HU" dirty="0">
                <a:latin typeface="Georgia" panose="02040502050405020303" pitchFamily="18" charset="0"/>
              </a:rPr>
              <a:t>	Szabó T. Attila erdélyi helynévgyűjteményei</a:t>
            </a:r>
          </a:p>
          <a:p>
            <a:r>
              <a:rPr lang="hu-HU" dirty="0">
                <a:latin typeface="Georgia" panose="02040502050405020303" pitchFamily="18" charset="0"/>
              </a:rPr>
              <a:t>	a 20. sz. utolsó harmadában megjelent megyei és járási 		földrajzinév-tárak</a:t>
            </a:r>
          </a:p>
          <a:p>
            <a:r>
              <a:rPr lang="hu-HU" dirty="0">
                <a:latin typeface="Georgia" panose="02040502050405020303" pitchFamily="18" charset="0"/>
              </a:rPr>
              <a:t>	történeti munkák, pl. Györffy György Árpád-kori történeti 		földrajza</a:t>
            </a:r>
          </a:p>
          <a:p>
            <a:r>
              <a:rPr lang="hu-HU" dirty="0">
                <a:latin typeface="Georgia" panose="02040502050405020303" pitchFamily="18" charset="0"/>
              </a:rPr>
              <a:t>	helytörténeti, néprajzi stb. munkák egész sora</a:t>
            </a:r>
          </a:p>
          <a:p>
            <a:pPr lvl="1"/>
            <a:endParaRPr lang="hu-HU" dirty="0">
              <a:latin typeface="Georgia" panose="02040502050405020303" pitchFamily="18" charset="0"/>
            </a:endParaRPr>
          </a:p>
          <a:p>
            <a:pPr marL="0" lvl="1"/>
            <a:r>
              <a:rPr lang="hu-HU" b="1" dirty="0">
                <a:latin typeface="Georgia" panose="02040502050405020303" pitchFamily="18" charset="0"/>
              </a:rPr>
              <a:t>Forráskiadványként való megjelentetése</a:t>
            </a:r>
          </a:p>
          <a:p>
            <a:pPr marL="0" lvl="1"/>
            <a:r>
              <a:rPr lang="hu-HU" i="1" dirty="0">
                <a:latin typeface="Georgia" panose="02040502050405020303" pitchFamily="18" charset="0"/>
              </a:rPr>
              <a:t>	</a:t>
            </a:r>
          </a:p>
          <a:p>
            <a:pPr marL="0" lvl="1"/>
            <a:r>
              <a:rPr lang="hu-HU" i="1" dirty="0">
                <a:latin typeface="Georgia" panose="02040502050405020303" pitchFamily="18" charset="0"/>
              </a:rPr>
              <a:t>	</a:t>
            </a:r>
            <a:r>
              <a:rPr lang="hu-HU" dirty="0">
                <a:latin typeface="Georgia" panose="02040502050405020303" pitchFamily="18" charset="0"/>
              </a:rPr>
              <a:t>eltérő területi keretek között</a:t>
            </a:r>
          </a:p>
          <a:p>
            <a:pPr marL="0" lvl="1"/>
            <a:r>
              <a:rPr lang="hu-HU" dirty="0">
                <a:latin typeface="Georgia" panose="02040502050405020303" pitchFamily="18" charset="0"/>
              </a:rPr>
              <a:t>	részleges, válogatáson alapuló közlése</a:t>
            </a:r>
          </a:p>
          <a:p>
            <a:pPr marL="0" lvl="1"/>
            <a:r>
              <a:rPr lang="hu-HU" dirty="0">
                <a:latin typeface="Georgia" panose="02040502050405020303" pitchFamily="18" charset="0"/>
              </a:rPr>
              <a:t>	más-más szövegközlési elvek szerint</a:t>
            </a:r>
          </a:p>
          <a:p>
            <a:pPr marL="0" lvl="1"/>
            <a:r>
              <a:rPr lang="hu-HU" dirty="0">
                <a:latin typeface="Georgia" panose="02040502050405020303" pitchFamily="18" charset="0"/>
              </a:rPr>
              <a:t>	eltérő apparátussal: mutatók, térképek</a:t>
            </a:r>
          </a:p>
          <a:p>
            <a:pPr marL="0" lvl="1"/>
            <a:endParaRPr lang="hu-H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93418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5343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Pesty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Frigyes helynévtárának kiadásai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387147" y="722313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7A5937F9-55D0-8026-AFFF-CA2DA0210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55" y="3428982"/>
            <a:ext cx="89" cy="35"/>
          </a:xfrm>
          <a:prstGeom prst="rect">
            <a:avLst/>
          </a:prstGeom>
        </p:spPr>
      </p:pic>
      <p:pic>
        <p:nvPicPr>
          <p:cNvPr id="5" name="Kép 4" descr="A képen térkép, szöveg, atlasz látható&#10;&#10;Automatikusan generált leírás">
            <a:extLst>
              <a:ext uri="{FF2B5EF4-FFF2-40B4-BE49-F238E27FC236}">
                <a16:creationId xmlns:a16="http://schemas.microsoft.com/office/drawing/2014/main" id="{90C89CCA-6396-7EAA-2D18-96CAA7B085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18" y="908720"/>
            <a:ext cx="8600273" cy="529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4065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5264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Pesty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Frigyes helynévtára és a MNHP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351550" y="980728"/>
            <a:ext cx="75409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latin typeface="Georgia" panose="02040502050405020303" pitchFamily="18" charset="0"/>
              </a:rPr>
              <a:t>Magyar Nemzeti Helynévtár Program – </a:t>
            </a:r>
            <a:r>
              <a:rPr lang="hu-HU" dirty="0">
                <a:latin typeface="Georgia" panose="02040502050405020303" pitchFamily="18" charset="0"/>
              </a:rPr>
              <a:t>https://mnhp.unideb.hu</a:t>
            </a:r>
          </a:p>
          <a:p>
            <a:pPr lvl="1"/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átfogó kutatási program a Magyar Tudományos Akadémia 	támogatásával: 2022–2032</a:t>
            </a:r>
          </a:p>
          <a:p>
            <a:pPr lvl="1"/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a Nemzeti Kutatási Programok: Tudomány a Magyar Nyelvért 	alprogramjaként</a:t>
            </a:r>
          </a:p>
          <a:p>
            <a:endParaRPr lang="hu-HU" dirty="0">
              <a:latin typeface="Georgia" panose="02040502050405020303" pitchFamily="18" charset="0"/>
            </a:endParaRPr>
          </a:p>
        </p:txBody>
      </p:sp>
      <p:pic>
        <p:nvPicPr>
          <p:cNvPr id="5" name="Kép 4" descr="A képen szöveg, képernyőkép, levél, embléma látható&#10;&#10;Automatikusan generált leírás">
            <a:extLst>
              <a:ext uri="{FF2B5EF4-FFF2-40B4-BE49-F238E27FC236}">
                <a16:creationId xmlns:a16="http://schemas.microsoft.com/office/drawing/2014/main" id="{22266739-931A-57FE-5166-F23C8AB4E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564904"/>
            <a:ext cx="8935926" cy="4214794"/>
          </a:xfrm>
          <a:prstGeom prst="rect">
            <a:avLst/>
          </a:prstGeom>
          <a:ln w="12700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570311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987824" y="1628800"/>
            <a:ext cx="5400600" cy="252376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  <a:p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  <a:p>
            <a:r>
              <a:rPr lang="hu-HU" sz="2400" b="1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Pesty</a:t>
            </a:r>
            <a:r>
              <a:rPr lang="hu-HU" sz="2400" b="1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Frigyes és helynévgyűjtései</a:t>
            </a:r>
          </a:p>
          <a:p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  <a:p>
            <a:endParaRPr lang="hu-HU" sz="24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  <a:p>
            <a:pPr algn="r"/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Hoffmann István</a:t>
            </a:r>
          </a:p>
          <a:p>
            <a:pPr algn="r"/>
            <a:r>
              <a:rPr lang="hu-HU" sz="1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kutatóprofesszor, akadémikus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023421" y="5013176"/>
            <a:ext cx="4896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51. Országos Honismereti Akadémia</a:t>
            </a:r>
          </a:p>
          <a:p>
            <a:r>
              <a:rPr lang="hu-HU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Esztergom, 2024. július 9.</a:t>
            </a: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5487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Pesty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Frigyes helynévtára és a MNHP 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D5853C0-F22D-52FD-299D-A5A7DB0ADF7B}"/>
              </a:ext>
            </a:extLst>
          </p:cNvPr>
          <p:cNvSpPr txBox="1"/>
          <p:nvPr/>
        </p:nvSpPr>
        <p:spPr>
          <a:xfrm>
            <a:off x="1403648" y="1052736"/>
            <a:ext cx="68580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Cél: az egész magyar nyelvterület helynévanyagának összegyűjtése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a Kárpát-medence egész területén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a gyűjtés alapegysége a település: helynévközösség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középpontban az élőnyelvi helynévkincs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erős történeti háttérrel</a:t>
            </a:r>
          </a:p>
          <a:p>
            <a:pPr lvl="1"/>
            <a:endParaRPr lang="hu-HU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0" lvl="1"/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Szakmai háttér: a munka tudományos megalapozottsága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eltérés a korábbi gyűjtésektől: szakmailag jól felkészített gyűjtők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középpontban az egyetemek: oktatók és hallgatók együttműködése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levéltárak, múzeumok, könyvtárak részvétele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egyéni kutatók bekapcsolása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/>
                </a:solidFill>
                <a:latin typeface="Georgia" panose="02040502050405020303" pitchFamily="18" charset="0"/>
              </a:rPr>
              <a:t>civil szervezetek bevonás</a:t>
            </a:r>
          </a:p>
          <a:p>
            <a:pPr marL="457200" lvl="2"/>
            <a:endParaRPr lang="hu-HU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0" lvl="2"/>
            <a:r>
              <a:rPr lang="hu-HU" b="1" dirty="0">
                <a:solidFill>
                  <a:prstClr val="black"/>
                </a:solidFill>
                <a:latin typeface="Georgia" panose="02040502050405020303" pitchFamily="18" charset="0"/>
              </a:rPr>
              <a:t>Kapcsolódási lehetőség a honismereti mozgalommal</a:t>
            </a:r>
          </a:p>
          <a:p>
            <a:pPr marL="457200" lvl="2"/>
            <a:endParaRPr lang="hu-HU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44489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660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Pesty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Frigyes helynévtára mint kiadványsorozat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403647" y="821611"/>
            <a:ext cx="74382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A Magyar Nemzeti Helynévtár Program sorozatának első kötete</a:t>
            </a:r>
          </a:p>
          <a:p>
            <a:r>
              <a:rPr lang="hu-HU" dirty="0">
                <a:latin typeface="Georgia" panose="02040502050405020303" pitchFamily="18" charset="0"/>
              </a:rPr>
              <a:t>				             </a:t>
            </a:r>
            <a:r>
              <a:rPr lang="hu-HU" sz="1600" dirty="0">
                <a:latin typeface="Georgia" panose="02040502050405020303" pitchFamily="18" charset="0"/>
              </a:rPr>
              <a:t>Sorozatszerk. Kis Tamás</a:t>
            </a:r>
          </a:p>
          <a:p>
            <a:r>
              <a:rPr lang="hu-HU" sz="1600" dirty="0">
                <a:latin typeface="Georgia" panose="02040502050405020303" pitchFamily="18" charset="0"/>
              </a:rPr>
              <a:t>				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F875B2A1-CCC2-86B7-6B98-753E650D8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45957">
            <a:off x="5282646" y="2144382"/>
            <a:ext cx="3280664" cy="4520416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463085A-7390-9755-3CA1-73065301D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656" y="1412776"/>
            <a:ext cx="4096133" cy="57565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589395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660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Pesty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Frigyes helynévtára mint kiadványsorozat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403647" y="821611"/>
            <a:ext cx="74382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A Magyar Nemzeti Helynévtár Program sorozatának további kötetei</a:t>
            </a:r>
          </a:p>
          <a:p>
            <a:r>
              <a:rPr lang="hu-HU" dirty="0">
                <a:latin typeface="Georgia" panose="02040502050405020303" pitchFamily="18" charset="0"/>
              </a:rPr>
              <a:t>				             </a:t>
            </a:r>
            <a:r>
              <a:rPr lang="hu-HU" sz="1600" dirty="0">
                <a:latin typeface="Georgia" panose="02040502050405020303" pitchFamily="18" charset="0"/>
              </a:rPr>
              <a:t>Sorozatszerk. Kis Tamás</a:t>
            </a:r>
          </a:p>
          <a:p>
            <a:r>
              <a:rPr lang="hu-HU" sz="1600" dirty="0">
                <a:latin typeface="Georgia" panose="02040502050405020303" pitchFamily="18" charset="0"/>
              </a:rPr>
              <a:t>				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F463085A-7390-9755-3CA1-73065301D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829" y="1437923"/>
            <a:ext cx="4096133" cy="57565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0A6CDED8-5E76-B636-5E7C-2A3197FDC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519" y="1417751"/>
            <a:ext cx="3969133" cy="5610649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7276AA8C-43BA-D5E2-9379-7E2AB83451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0267" y="1448380"/>
            <a:ext cx="3969134" cy="5589970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8E346CE8-DD90-972F-B24E-F649BE9581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6736" y="1437923"/>
            <a:ext cx="3980413" cy="5656717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0511D692-D660-C2B1-D8D6-7FBDE28A23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5825" y="1421977"/>
            <a:ext cx="3980414" cy="562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814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779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Pesty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Frigyes helynévtára mint kiadványsorozat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403648" y="821611"/>
            <a:ext cx="74168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A kötetek tartalma:</a:t>
            </a:r>
          </a:p>
          <a:p>
            <a:r>
              <a:rPr lang="hu-HU" dirty="0">
                <a:latin typeface="Georgia" panose="02040502050405020303" pitchFamily="18" charset="0"/>
              </a:rPr>
              <a:t>	az egyes települések anyaga betű- és formahű lejegyzésben</a:t>
            </a:r>
          </a:p>
          <a:p>
            <a:r>
              <a:rPr lang="hu-HU" dirty="0">
                <a:latin typeface="Georgia" panose="02040502050405020303" pitchFamily="18" charset="0"/>
              </a:rPr>
              <a:t>	helységnévmutató (mai megfelelőkkel)</a:t>
            </a:r>
          </a:p>
          <a:p>
            <a:r>
              <a:rPr lang="hu-HU" dirty="0">
                <a:latin typeface="Georgia" panose="02040502050405020303" pitchFamily="18" charset="0"/>
              </a:rPr>
              <a:t>	helynévmutató</a:t>
            </a:r>
          </a:p>
          <a:p>
            <a:r>
              <a:rPr lang="hu-HU" dirty="0">
                <a:latin typeface="Georgia" panose="02040502050405020303" pitchFamily="18" charset="0"/>
              </a:rPr>
              <a:t>	személynévmutató</a:t>
            </a:r>
          </a:p>
          <a:p>
            <a:r>
              <a:rPr lang="hu-HU" dirty="0"/>
              <a:t>	</a:t>
            </a:r>
            <a:r>
              <a:rPr lang="hu-HU" dirty="0">
                <a:latin typeface="Georgia" panose="02040502050405020303" pitchFamily="18" charset="0"/>
              </a:rPr>
              <a:t>tárgymutató</a:t>
            </a:r>
          </a:p>
          <a:p>
            <a:r>
              <a:rPr lang="hu-HU" dirty="0">
                <a:latin typeface="Georgia" panose="02040502050405020303" pitchFamily="18" charset="0"/>
              </a:rPr>
              <a:t>	térképmelléklet</a:t>
            </a:r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74DED395-ED60-5FF1-044F-BC6A7EC7C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453" y="2952234"/>
            <a:ext cx="7554587" cy="5319334"/>
          </a:xfrm>
          <a:prstGeom prst="rect">
            <a:avLst/>
          </a:prstGeom>
          <a:ln w="1905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253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652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Pesty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Frigyes helynévtára mint online adatbázis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78F2CAF4-1213-E66D-C7C9-A164E30BAC41}"/>
              </a:ext>
            </a:extLst>
          </p:cNvPr>
          <p:cNvSpPr txBox="1"/>
          <p:nvPr/>
        </p:nvSpPr>
        <p:spPr>
          <a:xfrm>
            <a:off x="1351550" y="95057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A Magyar Nemzeti Helynévtár részeként</a:t>
            </a:r>
            <a:endParaRPr lang="hu-HU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C87A6E9F-6226-7709-54CD-EC4F8615A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40" y="1340768"/>
            <a:ext cx="7326560" cy="5359896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2362073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652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Pesty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Frigyes helynévtára mint online adatbázis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78F2CAF4-1213-E66D-C7C9-A164E30BAC41}"/>
              </a:ext>
            </a:extLst>
          </p:cNvPr>
          <p:cNvSpPr txBox="1"/>
          <p:nvPr/>
        </p:nvSpPr>
        <p:spPr>
          <a:xfrm>
            <a:off x="1351550" y="95057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A Magyar Nemzeti Helynévtár részeként</a:t>
            </a:r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B1A88C3-EF6B-7366-898D-7EE22E0CE0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537596"/>
            <a:ext cx="8856984" cy="5078777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4134177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187624" y="2702530"/>
            <a:ext cx="4057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Köszönöm</a:t>
            </a:r>
          </a:p>
          <a:p>
            <a:r>
              <a:rPr lang="hu-HU" sz="4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      a figyelmet!</a:t>
            </a:r>
            <a:endParaRPr lang="hu-HU" sz="28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6277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 helynevek felfedezése a tudomány számára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403648" y="1196752"/>
            <a:ext cx="75608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Gróf Teleki József </a:t>
            </a:r>
          </a:p>
          <a:p>
            <a:r>
              <a:rPr lang="hu-HU" dirty="0">
                <a:latin typeface="Georgia" panose="02040502050405020303" pitchFamily="18" charset="0"/>
              </a:rPr>
              <a:t>	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Eggy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Tök</a:t>
            </a:r>
            <a:r>
              <a:rPr lang="fr-FR" sz="1800" dirty="0" err="1">
                <a:effectLst/>
                <a:latin typeface="Georgia" panose="02040502050405020303" pitchFamily="18" charset="0"/>
                <a:ea typeface="Arial Unicode MS"/>
              </a:rPr>
              <a:t>él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letes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Magyar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Szótá</a:t>
            </a:r>
            <a:r>
              <a:rPr lang="es-ES_tradnl" sz="1800" dirty="0">
                <a:effectLst/>
                <a:latin typeface="Georgia" panose="02040502050405020303" pitchFamily="18" charset="0"/>
                <a:ea typeface="Arial Unicode MS"/>
              </a:rPr>
              <a:t>r’ </a:t>
            </a:r>
            <a:r>
              <a:rPr lang="es-ES_tradnl" sz="1800" dirty="0" err="1">
                <a:effectLst/>
                <a:latin typeface="Georgia" panose="02040502050405020303" pitchFamily="18" charset="0"/>
                <a:ea typeface="Arial Unicode MS"/>
              </a:rPr>
              <a:t>Elrendeltet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se, k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szít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se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módja</a:t>
            </a:r>
            <a:endParaRPr lang="hu-HU" sz="1800" dirty="0">
              <a:effectLst/>
              <a:latin typeface="Georgia" panose="02040502050405020303" pitchFamily="18" charset="0"/>
              <a:ea typeface="Arial Unicode MS"/>
            </a:endParaRPr>
          </a:p>
          <a:p>
            <a:r>
              <a:rPr lang="hu-HU" dirty="0">
                <a:latin typeface="Georgia" panose="02040502050405020303" pitchFamily="18" charset="0"/>
              </a:rPr>
              <a:t>	1817</a:t>
            </a:r>
          </a:p>
          <a:p>
            <a:r>
              <a:rPr lang="hu-HU" dirty="0">
                <a:latin typeface="Georgia" panose="02040502050405020303" pitchFamily="18" charset="0"/>
              </a:rPr>
              <a:t>	</a:t>
            </a:r>
          </a:p>
          <a:p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„Eggy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hasonló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második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toldal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kban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lehetne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a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nevezetesebb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hazai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vid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kek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Városok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helys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gek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vizek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hegyek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s a t. 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s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az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olly</a:t>
            </a:r>
            <a:r>
              <a:rPr lang="nl-NL" sz="1800" dirty="0">
                <a:effectLst/>
                <a:latin typeface="Georgia" panose="02040502050405020303" pitchFamily="18" charset="0"/>
                <a:ea typeface="Arial Unicode MS"/>
              </a:rPr>
              <a:t> idegen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tartományok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Országok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városok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s a t.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nevezeteit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mellyeknek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nyelvünkben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különös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eredeti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nevök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vagyon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felvenni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.” </a:t>
            </a:r>
            <a:endParaRPr lang="hu-HU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endParaRPr lang="hu-HU" sz="1800" dirty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r>
              <a:rPr lang="hu-HU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 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„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azok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n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lkül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a</a:t>
            </a:r>
            <a:r>
              <a:rPr lang="hu-HU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’</a:t>
            </a:r>
            <a:r>
              <a:rPr lang="en-US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közbesz</a:t>
            </a:r>
            <a:r>
              <a:rPr lang="fr-FR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dben</a:t>
            </a:r>
            <a:r>
              <a:rPr lang="en-US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sem</a:t>
            </a:r>
            <a:r>
              <a:rPr lang="en-US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lehetünk</a:t>
            </a:r>
            <a:r>
              <a:rPr lang="en-US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el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s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különösen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a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hazaiak</a:t>
            </a:r>
            <a:r>
              <a:rPr lang="en-US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nemz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s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nek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megvizsgálása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nyelvünk</a:t>
            </a:r>
            <a:r>
              <a:rPr lang="en-US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eg</a:t>
            </a:r>
            <a:r>
              <a:rPr lang="fr-FR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sz</a:t>
            </a:r>
            <a:r>
              <a:rPr lang="en-US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alkotásába</a:t>
            </a:r>
            <a:r>
              <a:rPr lang="en-US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nagy</a:t>
            </a:r>
            <a:r>
              <a:rPr lang="en-US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világot</a:t>
            </a:r>
            <a:r>
              <a:rPr lang="en-US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önthet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azokat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a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nyelvünk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gyarapodását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tárgyazó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szótárunkban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eg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sz</a:t>
            </a:r>
            <a:r>
              <a:rPr lang="fr-FR" sz="1800" dirty="0" err="1">
                <a:effectLst/>
                <a:latin typeface="Georgia" panose="02040502050405020303" pitchFamily="18" charset="0"/>
                <a:ea typeface="Arial Unicode MS"/>
              </a:rPr>
              <a:t>sz</a:t>
            </a:r>
            <a:r>
              <a:rPr lang="es-ES_tradnl" sz="1800" dirty="0">
                <a:effectLst/>
                <a:latin typeface="Georgia" panose="02040502050405020303" pitchFamily="18" charset="0"/>
                <a:ea typeface="Arial Unicode MS"/>
              </a:rPr>
              <a:t>en </a:t>
            </a:r>
            <a:r>
              <a:rPr lang="es-ES_tradnl" sz="1800" dirty="0" err="1">
                <a:effectLst/>
                <a:latin typeface="Georgia" panose="02040502050405020303" pitchFamily="18" charset="0"/>
                <a:ea typeface="Arial Unicode MS"/>
              </a:rPr>
              <a:t>elmell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őznünk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nem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lehet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” </a:t>
            </a:r>
            <a:endParaRPr lang="hu-H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81159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703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Az Akadémia és a helynevek ügye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403648" y="1124744"/>
            <a:ext cx="66967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a Magyar Tudós Társaság 1837. évi pályatétele</a:t>
            </a:r>
          </a:p>
          <a:p>
            <a:endParaRPr lang="hu-HU" sz="1800" dirty="0">
              <a:effectLst/>
              <a:latin typeface="Georgia" panose="02040502050405020303" pitchFamily="18" charset="0"/>
              <a:ea typeface="Arial Unicode MS"/>
            </a:endParaRPr>
          </a:p>
          <a:p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„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Melyek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a k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t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hazában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s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hajdani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magyar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tartományokban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részint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fenl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vő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r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szint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r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gi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eml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nl-NL" sz="1800" dirty="0">
                <a:effectLst/>
                <a:latin typeface="Georgia" panose="02040502050405020303" pitchFamily="18" charset="0"/>
                <a:ea typeface="Arial Unicode MS"/>
              </a:rPr>
              <a:t>kekben tal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álható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azon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magyar</a:t>
            </a:r>
            <a:r>
              <a:rPr lang="en-US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hangzatú</a:t>
            </a:r>
            <a:r>
              <a:rPr lang="en-US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helyírási</a:t>
            </a:r>
            <a:r>
              <a:rPr lang="en-US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(</a:t>
            </a:r>
            <a:r>
              <a:rPr lang="en-US" sz="1800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topograph</a:t>
            </a:r>
            <a:r>
              <a:rPr lang="pt-PT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iai)</a:t>
            </a:r>
            <a:r>
              <a:rPr lang="pt-PT" sz="1800" u="sng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s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család-nevek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mellyeknek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eredeti</a:t>
            </a:r>
            <a:r>
              <a:rPr lang="en-US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jelent</a:t>
            </a:r>
            <a:r>
              <a:rPr lang="fr-FR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sét</a:t>
            </a:r>
            <a:r>
              <a:rPr lang="en-US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bizonyossággal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vagy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legalább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lehetős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ggel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meghatározhatni</a:t>
            </a:r>
            <a:r>
              <a:rPr lang="zh-TW" sz="18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?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”</a:t>
            </a:r>
            <a:endParaRPr lang="hu-HU" sz="1800" dirty="0">
              <a:effectLst/>
              <a:latin typeface="Georgia" panose="02040502050405020303" pitchFamily="18" charset="0"/>
              <a:ea typeface="Arial Unicode MS"/>
            </a:endParaRPr>
          </a:p>
          <a:p>
            <a:endParaRPr lang="hu-HU" dirty="0">
              <a:latin typeface="Georgia" panose="02040502050405020303" pitchFamily="18" charset="0"/>
            </a:endParaRPr>
          </a:p>
          <a:p>
            <a:r>
              <a:rPr lang="hu-HU" dirty="0">
                <a:latin typeface="Georgia" panose="02040502050405020303" pitchFamily="18" charset="0"/>
              </a:rPr>
              <a:t>kettős cél:  magyar helynévtár összeállítása</a:t>
            </a:r>
          </a:p>
          <a:p>
            <a:pPr lvl="1"/>
            <a:r>
              <a:rPr lang="hu-HU" dirty="0">
                <a:latin typeface="Georgia" panose="02040502050405020303" pitchFamily="18" charset="0"/>
              </a:rPr>
              <a:t>	    a helynevek eredetének megfejtése</a:t>
            </a:r>
          </a:p>
          <a:p>
            <a:pPr marL="0" lvl="1"/>
            <a:r>
              <a:rPr lang="hu-HU" dirty="0">
                <a:latin typeface="Georgia" panose="02040502050405020303" pitchFamily="18" charset="0"/>
              </a:rPr>
              <a:t>európai összehasonlításban is úttörő vállalkozás </a:t>
            </a:r>
          </a:p>
          <a:p>
            <a:pPr marL="0" lvl="1"/>
            <a:r>
              <a:rPr lang="hu-HU" dirty="0">
                <a:latin typeface="Georgia" panose="02040502050405020303" pitchFamily="18" charset="0"/>
              </a:rPr>
              <a:t>	    német akadémia: 1846</a:t>
            </a:r>
          </a:p>
          <a:p>
            <a:pPr marL="0" lvl="1"/>
            <a:r>
              <a:rPr lang="hu-HU" dirty="0">
                <a:latin typeface="Georgia" panose="02040502050405020303" pitchFamily="18" charset="0"/>
              </a:rPr>
              <a:t>bíráló bizottság: Vörösmarty Mihály, Czuczor Gergely</a:t>
            </a:r>
          </a:p>
          <a:p>
            <a:pPr marL="0" lvl="1"/>
            <a:endParaRPr lang="hu-HU" dirty="0">
              <a:latin typeface="Georgia" panose="02040502050405020303" pitchFamily="18" charset="0"/>
            </a:endParaRPr>
          </a:p>
          <a:p>
            <a:pPr marL="0" lvl="1"/>
            <a:r>
              <a:rPr lang="hu-HU" dirty="0">
                <a:latin typeface="Georgia" panose="02040502050405020303" pitchFamily="18" charset="0"/>
              </a:rPr>
              <a:t>mindössze 3 pályázat</a:t>
            </a:r>
          </a:p>
        </p:txBody>
      </p:sp>
    </p:spTree>
    <p:extLst>
      <p:ext uri="{BB962C8B-B14F-4D97-AF65-F5344CB8AC3E}">
        <p14:creationId xmlns:p14="http://schemas.microsoft.com/office/powerpoint/2010/main" val="116810613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703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Az Akadémia és a helynevek ügye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351550" y="1412776"/>
            <a:ext cx="69648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Georgia" panose="02040502050405020303" pitchFamily="18" charset="0"/>
              </a:rPr>
              <a:t>a Magyar Tudományos Akadémia 1853. évi felhívása</a:t>
            </a:r>
          </a:p>
          <a:p>
            <a:endParaRPr lang="hu-HU" dirty="0">
              <a:latin typeface="Georgia" panose="02040502050405020303" pitchFamily="18" charset="0"/>
            </a:endParaRPr>
          </a:p>
          <a:p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[a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helynevek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] „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tagadhatatlanúl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nagy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nemzeti</a:t>
            </a:r>
            <a:r>
              <a:rPr lang="en-US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kincs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et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rejtenek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magokban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s a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nyelvalkotó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ősi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magyar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szjárását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különösen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jellemzik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mintegy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el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varázsolván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az</a:t>
            </a:r>
            <a:r>
              <a:rPr lang="en-US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eredeti</a:t>
            </a:r>
            <a:r>
              <a:rPr lang="en-US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szóalkotás</a:t>
            </a:r>
            <a:r>
              <a:rPr lang="en-US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módját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, 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s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ősi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nyelvünk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sajátságos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alakzatát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;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nem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különben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hazánk</a:t>
            </a:r>
            <a:r>
              <a:rPr lang="en-US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tört</a:t>
            </a:r>
            <a:r>
              <a:rPr lang="fr-FR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net</a:t>
            </a:r>
            <a:r>
              <a:rPr lang="fr-FR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solidFill>
                  <a:srgbClr val="FF0000"/>
                </a:solidFill>
                <a:effectLst/>
                <a:latin typeface="Georgia" panose="02040502050405020303" pitchFamily="18" charset="0"/>
                <a:ea typeface="Arial Unicode MS"/>
              </a:rPr>
              <a:t>vel</a:t>
            </a:r>
            <a:r>
              <a:rPr lang="en-US" sz="1800" u="sng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s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viszontagságaival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szoros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összeköttet</a:t>
            </a:r>
            <a:r>
              <a:rPr lang="fr-FR" sz="1800" dirty="0">
                <a:effectLst/>
                <a:latin typeface="Georgia" panose="02040502050405020303" pitchFamily="18" charset="0"/>
                <a:ea typeface="Arial Unicode MS"/>
              </a:rPr>
              <a:t>é</a:t>
            </a:r>
            <a:r>
              <a:rPr lang="de-DE" sz="1800" dirty="0" err="1">
                <a:effectLst/>
                <a:latin typeface="Georgia" panose="02040502050405020303" pitchFamily="18" charset="0"/>
                <a:ea typeface="Arial Unicode MS"/>
              </a:rPr>
              <a:t>sben</a:t>
            </a:r>
            <a:r>
              <a:rPr lang="de-DE" sz="1800" dirty="0">
                <a:effectLst/>
                <a:latin typeface="Georgia" panose="02040502050405020303" pitchFamily="18" charset="0"/>
                <a:ea typeface="Arial Unicode MS"/>
              </a:rPr>
              <a:t> </a:t>
            </a:r>
            <a:r>
              <a:rPr lang="en-US" sz="1800" dirty="0" err="1">
                <a:effectLst/>
                <a:latin typeface="Georgia" panose="02040502050405020303" pitchFamily="18" charset="0"/>
                <a:ea typeface="Arial Unicode MS"/>
              </a:rPr>
              <a:t>állanak</a:t>
            </a:r>
            <a:r>
              <a:rPr lang="en-US" sz="1800" dirty="0">
                <a:effectLst/>
                <a:latin typeface="Georgia" panose="02040502050405020303" pitchFamily="18" charset="0"/>
                <a:ea typeface="Arial Unicode MS"/>
              </a:rPr>
              <a:t>”</a:t>
            </a:r>
            <a:endParaRPr lang="hu-HU" sz="1800" dirty="0">
              <a:effectLst/>
              <a:latin typeface="Georgia" panose="02040502050405020303" pitchFamily="18" charset="0"/>
              <a:ea typeface="Arial Unicode MS"/>
            </a:endParaRPr>
          </a:p>
          <a:p>
            <a:endParaRPr lang="hu-HU" dirty="0">
              <a:latin typeface="Georgia" panose="02040502050405020303" pitchFamily="18" charset="0"/>
            </a:endParaRPr>
          </a:p>
          <a:p>
            <a:r>
              <a:rPr lang="hu-HU" dirty="0">
                <a:latin typeface="Georgia" panose="02040502050405020303" pitchFamily="18" charset="0"/>
              </a:rPr>
              <a:t>a helynevek történeti forrásértékének hangsúlyozása</a:t>
            </a:r>
          </a:p>
          <a:p>
            <a:endParaRPr lang="hu-HU" dirty="0">
              <a:latin typeface="Georgia" panose="02040502050405020303" pitchFamily="18" charset="0"/>
            </a:endParaRPr>
          </a:p>
          <a:p>
            <a:r>
              <a:rPr lang="hu-HU" dirty="0">
                <a:latin typeface="Georgia" panose="02040502050405020303" pitchFamily="18" charset="0"/>
              </a:rPr>
              <a:t>beérkezett 8 pályázat</a:t>
            </a:r>
          </a:p>
          <a:p>
            <a:r>
              <a:rPr lang="hu-HU" dirty="0">
                <a:latin typeface="Georgia" panose="02040502050405020303" pitchFamily="18" charset="0"/>
              </a:rPr>
              <a:t>Révész Imre: </a:t>
            </a:r>
          </a:p>
          <a:p>
            <a:r>
              <a:rPr lang="hu-HU" dirty="0">
                <a:latin typeface="Georgia" panose="02040502050405020303" pitchFamily="18" charset="0"/>
              </a:rPr>
              <a:t>	1299 helynév</a:t>
            </a:r>
          </a:p>
          <a:p>
            <a:r>
              <a:rPr lang="hu-HU" dirty="0">
                <a:latin typeface="Georgia" panose="02040502050405020303" pitchFamily="18" charset="0"/>
              </a:rPr>
              <a:t>	a magyar helynévkincs összesen kb. 20.000 névből állhat</a:t>
            </a:r>
          </a:p>
          <a:p>
            <a:endParaRPr lang="hu-HU" dirty="0">
              <a:latin typeface="Georgia" panose="02040502050405020303" pitchFamily="18" charset="0"/>
            </a:endParaRPr>
          </a:p>
          <a:p>
            <a:r>
              <a:rPr lang="hu-HU" dirty="0">
                <a:latin typeface="Georgia" panose="02040502050405020303" pitchFamily="18" charset="0"/>
              </a:rPr>
              <a:t>„A helynevek a magyar nemzetiség </a:t>
            </a:r>
            <a:r>
              <a:rPr lang="hu-HU" dirty="0" err="1">
                <a:latin typeface="Georgia" panose="02040502050405020303" pitchFamily="18" charset="0"/>
              </a:rPr>
              <a:t>múzeumát</a:t>
            </a:r>
            <a:r>
              <a:rPr lang="hu-HU" dirty="0">
                <a:latin typeface="Georgia" panose="02040502050405020303" pitchFamily="18" charset="0"/>
              </a:rPr>
              <a:t> képezik.” (</a:t>
            </a:r>
            <a:r>
              <a:rPr lang="hu-HU" dirty="0" err="1">
                <a:latin typeface="Georgia" panose="02040502050405020303" pitchFamily="18" charset="0"/>
              </a:rPr>
              <a:t>Pesty</a:t>
            </a:r>
            <a:r>
              <a:rPr lang="hu-HU" dirty="0">
                <a:latin typeface="Georgia" panose="02040502050405020303" pitchFamily="18" charset="0"/>
              </a:rPr>
              <a:t> F.)</a:t>
            </a:r>
          </a:p>
        </p:txBody>
      </p:sp>
    </p:spTree>
    <p:extLst>
      <p:ext uri="{BB962C8B-B14F-4D97-AF65-F5344CB8AC3E}">
        <p14:creationId xmlns:p14="http://schemas.microsoft.com/office/powerpoint/2010/main" val="67945890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711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Pesty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Frigyes és a helynevek ügye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403648" y="821611"/>
            <a:ext cx="669674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r>
              <a:rPr lang="hu-HU" b="1" dirty="0" err="1">
                <a:latin typeface="Georgia" panose="02040502050405020303" pitchFamily="18" charset="0"/>
              </a:rPr>
              <a:t>Pesty</a:t>
            </a:r>
            <a:r>
              <a:rPr lang="hu-HU" b="1" dirty="0">
                <a:latin typeface="Georgia" panose="02040502050405020303" pitchFamily="18" charset="0"/>
              </a:rPr>
              <a:t> Frigyes </a:t>
            </a:r>
            <a:r>
              <a:rPr lang="hu-HU" dirty="0">
                <a:latin typeface="Georgia" panose="02040502050405020303" pitchFamily="18" charset="0"/>
              </a:rPr>
              <a:t>(1823–1889)</a:t>
            </a:r>
          </a:p>
          <a:p>
            <a:r>
              <a:rPr lang="hu-HU" dirty="0">
                <a:latin typeface="Georgia" panose="02040502050405020303" pitchFamily="18" charset="0"/>
              </a:rPr>
              <a:t>	</a:t>
            </a:r>
          </a:p>
          <a:p>
            <a:endParaRPr lang="hu-HU" dirty="0">
              <a:latin typeface="Georgia" panose="02040502050405020303" pitchFamily="18" charset="0"/>
            </a:endParaRPr>
          </a:p>
          <a:p>
            <a:r>
              <a:rPr lang="hu-HU" dirty="0">
                <a:latin typeface="Georgia" panose="02040502050405020303" pitchFamily="18" charset="0"/>
              </a:rPr>
              <a:t>Temesvár: soknyelvű közeg</a:t>
            </a:r>
          </a:p>
          <a:p>
            <a:r>
              <a:rPr lang="hu-HU" dirty="0">
                <a:latin typeface="Georgia" panose="02040502050405020303" pitchFamily="18" charset="0"/>
              </a:rPr>
              <a:t>iparkamarai titkár</a:t>
            </a:r>
          </a:p>
          <a:p>
            <a:r>
              <a:rPr lang="hu-HU" dirty="0">
                <a:latin typeface="Georgia" panose="02040502050405020303" pitchFamily="18" charset="0"/>
              </a:rPr>
              <a:t>publicisztikai tevékenység</a:t>
            </a:r>
          </a:p>
          <a:p>
            <a:r>
              <a:rPr lang="hu-HU" dirty="0">
                <a:latin typeface="Georgia" panose="02040502050405020303" pitchFamily="18" charset="0"/>
              </a:rPr>
              <a:t>országgyűlési képviselő (1861-)</a:t>
            </a:r>
          </a:p>
          <a:p>
            <a:r>
              <a:rPr lang="hu-HU" dirty="0">
                <a:latin typeface="Georgia" panose="02040502050405020303" pitchFamily="18" charset="0"/>
              </a:rPr>
              <a:t>a Pesti Első Magyar Iparbank </a:t>
            </a:r>
          </a:p>
          <a:p>
            <a:r>
              <a:rPr lang="hu-HU" dirty="0">
                <a:latin typeface="Georgia" panose="02040502050405020303" pitchFamily="18" charset="0"/>
              </a:rPr>
              <a:t>           vezértitkára (1864-)</a:t>
            </a:r>
          </a:p>
          <a:p>
            <a:endParaRPr lang="hu-HU" dirty="0">
              <a:latin typeface="Georgia" panose="02040502050405020303" pitchFamily="18" charset="0"/>
            </a:endParaRPr>
          </a:p>
          <a:p>
            <a:r>
              <a:rPr lang="hu-HU" dirty="0">
                <a:latin typeface="Georgia" panose="02040502050405020303" pitchFamily="18" charset="0"/>
              </a:rPr>
              <a:t>történettudós</a:t>
            </a:r>
          </a:p>
          <a:p>
            <a:r>
              <a:rPr lang="hu-HU" dirty="0">
                <a:latin typeface="Georgia" panose="02040502050405020303" pitchFamily="18" charset="0"/>
              </a:rPr>
              <a:t>akadémikus (1859-)</a:t>
            </a:r>
          </a:p>
          <a:p>
            <a:endParaRPr lang="hu-HU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latin typeface="Georgia" panose="02040502050405020303" pitchFamily="18" charset="0"/>
            </a:endParaRPr>
          </a:p>
          <a:p>
            <a:pPr lvl="1"/>
            <a:r>
              <a:rPr lang="hu-HU" dirty="0">
                <a:latin typeface="Georgia" panose="02040502050405020303" pitchFamily="18" charset="0"/>
              </a:rPr>
              <a:t>	</a:t>
            </a:r>
            <a:endParaRPr lang="hu-HU" dirty="0">
              <a:latin typeface="Times New Roman" panose="02020603050405020304" pitchFamily="18" charset="0"/>
            </a:endParaRPr>
          </a:p>
        </p:txBody>
      </p:sp>
      <p:pic>
        <p:nvPicPr>
          <p:cNvPr id="5" name="Kép 4" descr="A képen ember, vázlat, Emberi szakáll, rajz látható&#10;&#10;Automatikusan generált leírás">
            <a:extLst>
              <a:ext uri="{FF2B5EF4-FFF2-40B4-BE49-F238E27FC236}">
                <a16:creationId xmlns:a16="http://schemas.microsoft.com/office/drawing/2014/main" id="{8E0D8DDD-EC16-B16C-3B77-A92D69FF06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96752"/>
            <a:ext cx="3333328" cy="3866660"/>
          </a:xfrm>
          <a:prstGeom prst="rect">
            <a:avLst/>
          </a:prstGeom>
          <a:ln w="190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833480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4711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Pesty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Frigyes és a helynevek ügye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403648" y="1196752"/>
            <a:ext cx="70567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r>
              <a:rPr lang="hu-HU" b="1" dirty="0" err="1">
                <a:latin typeface="Georgia" panose="02040502050405020303" pitchFamily="18" charset="0"/>
              </a:rPr>
              <a:t>Pesty</a:t>
            </a:r>
            <a:r>
              <a:rPr lang="hu-HU" b="1" dirty="0">
                <a:latin typeface="Georgia" panose="02040502050405020303" pitchFamily="18" charset="0"/>
              </a:rPr>
              <a:t> Frigyes helynévtára: </a:t>
            </a:r>
            <a:r>
              <a:rPr lang="hu-HU" dirty="0">
                <a:latin typeface="Georgia" panose="02040502050405020303" pitchFamily="18" charset="0"/>
              </a:rPr>
              <a:t>1864–1865</a:t>
            </a:r>
          </a:p>
          <a:p>
            <a:pPr lvl="1"/>
            <a:r>
              <a:rPr lang="hu-HU" dirty="0">
                <a:latin typeface="Georgia" panose="02040502050405020303" pitchFamily="18" charset="0"/>
              </a:rPr>
              <a:t>	</a:t>
            </a:r>
          </a:p>
          <a:p>
            <a:pPr marL="0" lvl="1"/>
            <a:r>
              <a:rPr lang="hu-HU" dirty="0">
                <a:latin typeface="Georgia" panose="02040502050405020303" pitchFamily="18" charset="0"/>
              </a:rPr>
              <a:t>Terve egy teljes magyarországi helynévtár létrehozására</a:t>
            </a:r>
          </a:p>
          <a:p>
            <a:pPr lvl="1"/>
            <a:r>
              <a:rPr lang="hu-HU" dirty="0">
                <a:latin typeface="Georgia" panose="02040502050405020303" pitchFamily="18" charset="0"/>
              </a:rPr>
              <a:t>szakmai támogatás</a:t>
            </a:r>
          </a:p>
          <a:p>
            <a:pPr lvl="1"/>
            <a:r>
              <a:rPr lang="hu-HU" dirty="0">
                <a:latin typeface="Georgia" panose="02040502050405020303" pitchFamily="18" charset="0"/>
              </a:rPr>
              <a:t>	MTA – Erdélyi Múzeum-Egyesület</a:t>
            </a:r>
          </a:p>
          <a:p>
            <a:pPr lvl="1"/>
            <a:r>
              <a:rPr lang="hu-HU" dirty="0">
                <a:latin typeface="Georgia" panose="02040502050405020303" pitchFamily="18" charset="0"/>
              </a:rPr>
              <a:t>gyűjtőmunka közigazgatási keretben</a:t>
            </a:r>
          </a:p>
          <a:p>
            <a:pPr lvl="1"/>
            <a:r>
              <a:rPr lang="hu-HU" dirty="0">
                <a:latin typeface="Georgia" panose="02040502050405020303" pitchFamily="18" charset="0"/>
              </a:rPr>
              <a:t>	Magyar Királyi Helytartótanács – Erdélyi Főkormányszék</a:t>
            </a:r>
          </a:p>
          <a:p>
            <a:pPr lvl="1"/>
            <a:r>
              <a:rPr lang="hu-HU" dirty="0">
                <a:latin typeface="Georgia" panose="02040502050405020303" pitchFamily="18" charset="0"/>
              </a:rPr>
              <a:t>	a helyi hatóságok szerepe</a:t>
            </a:r>
          </a:p>
          <a:p>
            <a:endParaRPr lang="hu-HU" dirty="0">
              <a:latin typeface="Georgia" panose="02040502050405020303" pitchFamily="18" charset="0"/>
              <a:ea typeface="Arial Unicode MS"/>
            </a:endParaRPr>
          </a:p>
          <a:p>
            <a:r>
              <a:rPr lang="hu-HU" dirty="0">
                <a:latin typeface="Georgia" panose="02040502050405020303" pitchFamily="18" charset="0"/>
                <a:ea typeface="Arial Unicode MS"/>
              </a:rPr>
              <a:t>Felhívás minden magyarországi település elöljáróságához (1864)</a:t>
            </a:r>
          </a:p>
          <a:p>
            <a:r>
              <a:rPr lang="hu-HU" dirty="0">
                <a:latin typeface="Georgia" panose="02040502050405020303" pitchFamily="18" charset="0"/>
                <a:ea typeface="Arial Unicode MS"/>
              </a:rPr>
              <a:t>	magyar, német, román és szlovák nyelven</a:t>
            </a:r>
          </a:p>
          <a:p>
            <a:r>
              <a:rPr lang="hu-HU" dirty="0">
                <a:latin typeface="Georgia" panose="02040502050405020303" pitchFamily="18" charset="0"/>
                <a:ea typeface="Arial Unicode MS"/>
              </a:rPr>
              <a:t>	jegyzők (tanítók, lelkészek) teljesítik a feladatot</a:t>
            </a:r>
          </a:p>
          <a:p>
            <a:r>
              <a:rPr lang="hu-HU" dirty="0">
                <a:latin typeface="Georgia" panose="02040502050405020303" pitchFamily="18" charset="0"/>
                <a:ea typeface="Arial Unicode MS"/>
              </a:rPr>
              <a:t>	önkormányzati vezetők (bírók, esküdtek) hitelesítik</a:t>
            </a:r>
          </a:p>
          <a:p>
            <a:r>
              <a:rPr lang="hu-HU" dirty="0">
                <a:latin typeface="Georgia" panose="02040502050405020303" pitchFamily="18" charset="0"/>
                <a:ea typeface="Arial Unicode M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42478867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3647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Pesty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Frigyes helynévtára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387147" y="722313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7A5937F9-55D0-8026-AFFF-CA2DA0210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55" y="3428982"/>
            <a:ext cx="89" cy="35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4B587BD3-757C-AB80-77DC-4D2637433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5" y="753943"/>
            <a:ext cx="6192688" cy="52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1804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351550" y="260648"/>
            <a:ext cx="3647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Pesty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Frigyes helynévtára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387147" y="722313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7A5937F9-55D0-8026-AFFF-CA2DA0210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55" y="3428982"/>
            <a:ext cx="89" cy="35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1FBD0244-B261-7070-E7E5-C36D91D428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616" y="722313"/>
            <a:ext cx="5794137" cy="5361200"/>
          </a:xfrm>
          <a:prstGeom prst="rect">
            <a:avLst/>
          </a:prstGeom>
        </p:spPr>
      </p:pic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D492EE8C-4B22-7B9F-4F27-0430CCB2DC87}"/>
              </a:ext>
            </a:extLst>
          </p:cNvPr>
          <p:cNvGrpSpPr/>
          <p:nvPr/>
        </p:nvGrpSpPr>
        <p:grpSpPr>
          <a:xfrm>
            <a:off x="3122484" y="4166137"/>
            <a:ext cx="360" cy="360"/>
            <a:chOff x="3122484" y="4166137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">
              <p14:nvContentPartPr>
                <p14:cNvPr id="3" name="Szabadkéz 2">
                  <a:extLst>
                    <a:ext uri="{FF2B5EF4-FFF2-40B4-BE49-F238E27FC236}">
                      <a16:creationId xmlns:a16="http://schemas.microsoft.com/office/drawing/2014/main" id="{D9E53D86-EB47-B51D-57F3-5312925378AE}"/>
                    </a:ext>
                  </a:extLst>
                </p14:cNvPr>
                <p14:cNvContentPartPr/>
                <p14:nvPr/>
              </p14:nvContentPartPr>
              <p14:xfrm>
                <a:off x="3122484" y="4166137"/>
                <a:ext cx="360" cy="360"/>
              </p14:xfrm>
            </p:contentPart>
          </mc:Choice>
          <mc:Fallback xmlns="">
            <p:pic>
              <p:nvPicPr>
                <p:cNvPr id="3" name="Szabadkéz 2">
                  <a:extLst>
                    <a:ext uri="{FF2B5EF4-FFF2-40B4-BE49-F238E27FC236}">
                      <a16:creationId xmlns:a16="http://schemas.microsoft.com/office/drawing/2014/main" id="{D9E53D86-EB47-B51D-57F3-5312925378A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113844" y="415749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">
              <p14:nvContentPartPr>
                <p14:cNvPr id="6" name="Szabadkéz 5">
                  <a:extLst>
                    <a:ext uri="{FF2B5EF4-FFF2-40B4-BE49-F238E27FC236}">
                      <a16:creationId xmlns:a16="http://schemas.microsoft.com/office/drawing/2014/main" id="{06D8E197-78F6-D2E0-FC5A-C14AAC1DCDC8}"/>
                    </a:ext>
                  </a:extLst>
                </p14:cNvPr>
                <p14:cNvContentPartPr/>
                <p14:nvPr/>
              </p14:nvContentPartPr>
              <p14:xfrm>
                <a:off x="3122484" y="4166137"/>
                <a:ext cx="360" cy="360"/>
              </p14:xfrm>
            </p:contentPart>
          </mc:Choice>
          <mc:Fallback xmlns="">
            <p:pic>
              <p:nvPicPr>
                <p:cNvPr id="6" name="Szabadkéz 5">
                  <a:extLst>
                    <a:ext uri="{FF2B5EF4-FFF2-40B4-BE49-F238E27FC236}">
                      <a16:creationId xmlns:a16="http://schemas.microsoft.com/office/drawing/2014/main" id="{06D8E197-78F6-D2E0-FC5A-C14AAC1DCDC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113844" y="415749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">
              <p14:nvContentPartPr>
                <p14:cNvPr id="7" name="Szabadkéz 6">
                  <a:extLst>
                    <a:ext uri="{FF2B5EF4-FFF2-40B4-BE49-F238E27FC236}">
                      <a16:creationId xmlns:a16="http://schemas.microsoft.com/office/drawing/2014/main" id="{5A7AB2F2-46F2-B696-C429-DB369D62A1B5}"/>
                    </a:ext>
                  </a:extLst>
                </p14:cNvPr>
                <p14:cNvContentPartPr/>
                <p14:nvPr/>
              </p14:nvContentPartPr>
              <p14:xfrm>
                <a:off x="3122484" y="4166137"/>
                <a:ext cx="360" cy="360"/>
              </p14:xfrm>
            </p:contentPart>
          </mc:Choice>
          <mc:Fallback xmlns="">
            <p:pic>
              <p:nvPicPr>
                <p:cNvPr id="7" name="Szabadkéz 6">
                  <a:extLst>
                    <a:ext uri="{FF2B5EF4-FFF2-40B4-BE49-F238E27FC236}">
                      <a16:creationId xmlns:a16="http://schemas.microsoft.com/office/drawing/2014/main" id="{5A7AB2F2-46F2-B696-C429-DB369D62A1B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113844" y="415749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9" name="Szabadkéz 8">
                <a:extLst>
                  <a:ext uri="{FF2B5EF4-FFF2-40B4-BE49-F238E27FC236}">
                    <a16:creationId xmlns:a16="http://schemas.microsoft.com/office/drawing/2014/main" id="{FDC8F3AC-687A-9175-26E4-B96DD0590D91}"/>
                  </a:ext>
                </a:extLst>
              </p14:cNvPr>
              <p14:cNvContentPartPr/>
              <p14:nvPr/>
            </p14:nvContentPartPr>
            <p14:xfrm>
              <a:off x="3760764" y="2898217"/>
              <a:ext cx="360" cy="360"/>
            </p14:xfrm>
          </p:contentPart>
        </mc:Choice>
        <mc:Fallback xmlns="">
          <p:pic>
            <p:nvPicPr>
              <p:cNvPr id="9" name="Szabadkéz 8">
                <a:extLst>
                  <a:ext uri="{FF2B5EF4-FFF2-40B4-BE49-F238E27FC236}">
                    <a16:creationId xmlns:a16="http://schemas.microsoft.com/office/drawing/2014/main" id="{FDC8F3AC-687A-9175-26E4-B96DD0590D9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752124" y="2889577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Csoportba foglalás 11">
            <a:extLst>
              <a:ext uri="{FF2B5EF4-FFF2-40B4-BE49-F238E27FC236}">
                <a16:creationId xmlns:a16="http://schemas.microsoft.com/office/drawing/2014/main" id="{F880F6A1-07FA-6944-CE20-4110DD6CF1F4}"/>
              </a:ext>
            </a:extLst>
          </p:cNvPr>
          <p:cNvGrpSpPr/>
          <p:nvPr/>
        </p:nvGrpSpPr>
        <p:grpSpPr>
          <a:xfrm>
            <a:off x="2743044" y="4166137"/>
            <a:ext cx="360" cy="360"/>
            <a:chOff x="2743044" y="4166137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">
              <p14:nvContentPartPr>
                <p14:cNvPr id="10" name="Szabadkéz 9">
                  <a:extLst>
                    <a:ext uri="{FF2B5EF4-FFF2-40B4-BE49-F238E27FC236}">
                      <a16:creationId xmlns:a16="http://schemas.microsoft.com/office/drawing/2014/main" id="{7EDCF28F-3147-58AC-7DCC-93A5B55D682F}"/>
                    </a:ext>
                  </a:extLst>
                </p14:cNvPr>
                <p14:cNvContentPartPr/>
                <p14:nvPr/>
              </p14:nvContentPartPr>
              <p14:xfrm>
                <a:off x="2743044" y="4166137"/>
                <a:ext cx="360" cy="360"/>
              </p14:xfrm>
            </p:contentPart>
          </mc:Choice>
          <mc:Fallback xmlns="">
            <p:pic>
              <p:nvPicPr>
                <p:cNvPr id="10" name="Szabadkéz 9">
                  <a:extLst>
                    <a:ext uri="{FF2B5EF4-FFF2-40B4-BE49-F238E27FC236}">
                      <a16:creationId xmlns:a16="http://schemas.microsoft.com/office/drawing/2014/main" id="{7EDCF28F-3147-58AC-7DCC-93A5B55D682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734044" y="415749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6">
              <p14:nvContentPartPr>
                <p14:cNvPr id="11" name="Szabadkéz 10">
                  <a:extLst>
                    <a:ext uri="{FF2B5EF4-FFF2-40B4-BE49-F238E27FC236}">
                      <a16:creationId xmlns:a16="http://schemas.microsoft.com/office/drawing/2014/main" id="{7B9E02C5-ED28-E432-848B-92336AB0FC1B}"/>
                    </a:ext>
                  </a:extLst>
                </p14:cNvPr>
                <p14:cNvContentPartPr/>
                <p14:nvPr/>
              </p14:nvContentPartPr>
              <p14:xfrm>
                <a:off x="2743044" y="4166137"/>
                <a:ext cx="360" cy="360"/>
              </p14:xfrm>
            </p:contentPart>
          </mc:Choice>
          <mc:Fallback xmlns="">
            <p:pic>
              <p:nvPicPr>
                <p:cNvPr id="11" name="Szabadkéz 10">
                  <a:extLst>
                    <a:ext uri="{FF2B5EF4-FFF2-40B4-BE49-F238E27FC236}">
                      <a16:creationId xmlns:a16="http://schemas.microsoft.com/office/drawing/2014/main" id="{7B9E02C5-ED28-E432-848B-92336AB0FC1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734044" y="415749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9150411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4262</TotalTime>
  <Words>1124</Words>
  <Application>Microsoft Office PowerPoint</Application>
  <PresentationFormat>Diavetítés a képernyőre (4:3 oldalarány)</PresentationFormat>
  <Paragraphs>214</Paragraphs>
  <Slides>27</Slides>
  <Notes>27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27</vt:i4>
      </vt:variant>
    </vt:vector>
  </HeadingPairs>
  <TitlesOfParts>
    <vt:vector size="32" baseType="lpstr">
      <vt:lpstr>Arial</vt:lpstr>
      <vt:lpstr>Calibri</vt:lpstr>
      <vt:lpstr>Georgia</vt:lpstr>
      <vt:lpstr>Times New Roman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User</dc:creator>
  <cp:lastModifiedBy>Dr. Hoffmann István Nándor</cp:lastModifiedBy>
  <cp:revision>88</cp:revision>
  <cp:lastPrinted>2024-07-06T12:24:36Z</cp:lastPrinted>
  <dcterms:created xsi:type="dcterms:W3CDTF">2022-04-21T17:56:47Z</dcterms:created>
  <dcterms:modified xsi:type="dcterms:W3CDTF">2024-07-07T07:59:29Z</dcterms:modified>
</cp:coreProperties>
</file>