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1" r:id="rId3"/>
    <p:sldId id="263" r:id="rId4"/>
    <p:sldId id="275" r:id="rId5"/>
    <p:sldId id="266" r:id="rId6"/>
    <p:sldId id="267" r:id="rId7"/>
    <p:sldId id="269" r:id="rId8"/>
    <p:sldId id="280" r:id="rId9"/>
    <p:sldId id="270" r:id="rId10"/>
    <p:sldId id="271" r:id="rId11"/>
    <p:sldId id="272" r:id="rId12"/>
    <p:sldId id="273" r:id="rId13"/>
    <p:sldId id="298" r:id="rId14"/>
    <p:sldId id="274" r:id="rId15"/>
    <p:sldId id="276" r:id="rId16"/>
    <p:sldId id="277" r:id="rId17"/>
    <p:sldId id="278" r:id="rId18"/>
    <p:sldId id="279" r:id="rId19"/>
    <p:sldId id="281" r:id="rId20"/>
    <p:sldId id="283" r:id="rId21"/>
    <p:sldId id="282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62" r:id="rId34"/>
    <p:sldId id="260" r:id="rId35"/>
    <p:sldId id="268" r:id="rId36"/>
    <p:sldId id="295" r:id="rId37"/>
    <p:sldId id="296" r:id="rId38"/>
    <p:sldId id="297" r:id="rId3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46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200955907533756E-2"/>
          <c:y val="0.28192748826045594"/>
          <c:w val="0.93792325056433423"/>
          <c:h val="0.64495710708471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1. adatsor</c:v>
                </c:pt>
              </c:strCache>
            </c:strRef>
          </c:tx>
          <c:spPr>
            <a:solidFill>
              <a:schemeClr val="accent1">
                <a:shade val="76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Munka1!$A$2:$A$3</c:f>
              <c:numCache>
                <c:formatCode>General</c:formatCode>
                <c:ptCount val="2"/>
              </c:numCache>
            </c:numRef>
          </c:cat>
          <c:val>
            <c:numRef>
              <c:f>Munka1!$B$2:$B$3</c:f>
              <c:numCache>
                <c:formatCode>General</c:formatCode>
                <c:ptCount val="2"/>
                <c:pt idx="0">
                  <c:v>108</c:v>
                </c:pt>
                <c:pt idx="1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06-48A2-8335-737CBF21F3F7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2. adatsor</c:v>
                </c:pt>
              </c:strCache>
            </c:strRef>
          </c:tx>
          <c:spPr>
            <a:solidFill>
              <a:schemeClr val="accent1">
                <a:tint val="77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06-48A2-8335-737CBF21F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Munka1!$A$2:$A$3</c:f>
              <c:numCache>
                <c:formatCode>General</c:formatCode>
                <c:ptCount val="2"/>
              </c:numCache>
            </c:numRef>
          </c:cat>
          <c:val>
            <c:numRef>
              <c:f>Munka1!$C$2:$C$3</c:f>
              <c:numCache>
                <c:formatCode>General</c:formatCode>
                <c:ptCount val="2"/>
                <c:pt idx="0">
                  <c:v>-215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06-48A2-8335-737CBF21F3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8"/>
        <c:overlap val="100"/>
        <c:axId val="1640956096"/>
        <c:axId val="1640959360"/>
      </c:barChart>
      <c:dateAx>
        <c:axId val="1640956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640959360"/>
        <c:crossesAt val="0"/>
        <c:auto val="0"/>
        <c:lblOffset val="100"/>
        <c:baseTimeUnit val="days"/>
      </c:dateAx>
      <c:valAx>
        <c:axId val="1640959360"/>
        <c:scaling>
          <c:orientation val="minMax"/>
          <c:max val="350"/>
          <c:min val="-1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  <a:alpha val="17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1640956096"/>
        <c:crossesAt val="4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0.25299</cdr:x>
      <cdr:y>0.8059</cdr:y>
    </cdr:from>
    <cdr:to>
      <cdr:x>0.33076</cdr:x>
      <cdr:y>0.86655</cdr:y>
    </cdr:to>
    <cdr:sp macro="" textlink="">
      <cdr:nvSpPr>
        <cdr:cNvPr id="2" name="Szövegdoboz 1">
          <a:extLst xmlns:a="http://schemas.openxmlformats.org/drawingml/2006/main">
            <a:ext uri="{FF2B5EF4-FFF2-40B4-BE49-F238E27FC236}">
              <a16:creationId xmlns:a16="http://schemas.microsoft.com/office/drawing/2014/main" id="{EF89B99D-C6AE-C6B7-62CE-A02BF225C093}"/>
            </a:ext>
          </a:extLst>
        </cdr:cNvPr>
        <cdr:cNvSpPr txBox="1"/>
      </cdr:nvSpPr>
      <cdr:spPr>
        <a:xfrm xmlns:a="http://schemas.openxmlformats.org/drawingml/2006/main">
          <a:off x="1639531" y="3481880"/>
          <a:ext cx="504056" cy="262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9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215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2024. 10. 23.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2024. 10. 23.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2024. 10. 23.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2024. 10. 23.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2024. 10. 23.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2024. 10. 23.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2024. 10. 23.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2024. 10. 23.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2024. 10. 23.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2024. 10. 23.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2024. 10. 23.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2024. 10. 23.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h.hu/apps/hntr.telepules?p_lang=HU&amp;p_id=14845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d.gorogkatolikus.hu/Felavattak-a-Szent-II-Janos-Pal-paparol-elnevezett-teret-Mariapocson-2019-szeptember-17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rcanum.com/hu/map/firstsurvey-hungary/wmt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ps.arcanum.com/hu/map/thirdsurvey75000/wmt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rcanum.com/hu/map/cadastra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ps.arcanum.com/hu/map/secondsurvey-hungary/wmts/" TargetMode="External"/><Relationship Id="rId4" Type="http://schemas.openxmlformats.org/officeDocument/2006/relationships/hyperlink" Target="https://maps.arcanum.com/hu/map/hungary1941/wmts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nhp.unideb.hu/index.php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nhp.unideb.hu/kutatasi_segedletek/bevhnku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nhp.unideb.hu/kiadvanyok_mnhkotetei.php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0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9AD2AA-921B-615A-D90C-D42667E18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22E04B51-6CB1-9F78-0028-9CE36AC03919}"/>
              </a:ext>
            </a:extLst>
          </p:cNvPr>
          <p:cNvSpPr txBox="1">
            <a:spLocks/>
          </p:cNvSpPr>
          <p:nvPr/>
        </p:nvSpPr>
        <p:spPr>
          <a:xfrm>
            <a:off x="575556" y="1484784"/>
            <a:ext cx="7992888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hu-HU" sz="2400" kern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Első említés: 1280: </a:t>
            </a:r>
            <a:r>
              <a:rPr lang="hu-HU" sz="2400" i="1" kern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t. </a:t>
            </a:r>
            <a:r>
              <a:rPr lang="hu-HU" sz="2400" i="1" kern="0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polch</a:t>
            </a:r>
            <a:r>
              <a:rPr lang="hu-HU" sz="2400" kern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és </a:t>
            </a:r>
            <a:r>
              <a:rPr lang="hu-HU" sz="2400" i="1" kern="0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Pouch</a:t>
            </a:r>
            <a:r>
              <a:rPr lang="hu-HU" sz="2400" i="1" kern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hu-HU" sz="2400" i="1" kern="0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Powch</a:t>
            </a:r>
            <a:r>
              <a:rPr lang="hu-HU" sz="2400" kern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alakban (</a:t>
            </a:r>
            <a:r>
              <a:rPr lang="hu-HU" sz="2400" kern="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Mező–Németh</a:t>
            </a:r>
            <a:r>
              <a:rPr lang="hu-HU" sz="2400" kern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1972)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kern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 falu lakossága a középkorban magyar volt, az 1773. évi összeírás azonban már magyar és rutén lakosságú településként említi (</a:t>
            </a:r>
            <a:r>
              <a:rPr lang="hu-HU" sz="2400" kern="0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Hnt</a:t>
            </a:r>
            <a:r>
              <a:rPr lang="hu-HU" sz="2400" kern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.).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kern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 18. század elején a görögkatolikus Szent Bazil rend és több nemesi család birtokolta a területeket,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kern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1819-ben pedig vásártartási joggal felruházott mezővárosnak nyilvánították, mely jogát később elveszítette.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72322E95-8E2D-08DD-3BD9-F25FA04CDC63}"/>
              </a:ext>
            </a:extLst>
          </p:cNvPr>
          <p:cNvSpPr txBox="1">
            <a:spLocks/>
          </p:cNvSpPr>
          <p:nvPr/>
        </p:nvSpPr>
        <p:spPr>
          <a:xfrm>
            <a:off x="1343847" y="283507"/>
            <a:ext cx="4176464" cy="4133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2400" i="1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C838E3F-20B7-3696-95B3-C8EF1068804F}"/>
              </a:ext>
            </a:extLst>
          </p:cNvPr>
          <p:cNvSpPr txBox="1"/>
          <p:nvPr/>
        </p:nvSpPr>
        <p:spPr>
          <a:xfrm>
            <a:off x="1343847" y="142901"/>
            <a:ext cx="7404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Máriapócs általános demográfiai, településtörténeti és természetföldrajzi körülményei</a:t>
            </a:r>
          </a:p>
        </p:txBody>
      </p:sp>
    </p:spTree>
    <p:extLst>
      <p:ext uri="{BB962C8B-B14F-4D97-AF65-F5344CB8AC3E}">
        <p14:creationId xmlns:p14="http://schemas.microsoft.com/office/powerpoint/2010/main" val="377645441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E4A55D-7D79-0198-AF10-4E0C30B3C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07F3257F-ECE4-3949-F077-78A50EF2E229}"/>
              </a:ext>
            </a:extLst>
          </p:cNvPr>
          <p:cNvSpPr txBox="1">
            <a:spLocks/>
          </p:cNvSpPr>
          <p:nvPr/>
        </p:nvSpPr>
        <p:spPr>
          <a:xfrm>
            <a:off x="449542" y="1268760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Pócs név személynévből vált településnévvé (lat. 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Paulus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),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Paul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tőből alakult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-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cs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kicsinyítő képzővel,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1715: a települést Szűz Mária kegyhelyének nyilvánította az akkori püspök, ekkor kapta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Mária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előtagját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Hírnevét a Mária-kép könnyezései hozta meg</a:t>
            </a:r>
            <a:b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(1696, 1715, 1905)</a:t>
            </a:r>
          </a:p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Kép 4" descr="A képen kültéri, ég, épület, felhő látható&#10;&#10;Automatikusan generált leírás">
            <a:extLst>
              <a:ext uri="{FF2B5EF4-FFF2-40B4-BE49-F238E27FC236}">
                <a16:creationId xmlns:a16="http://schemas.microsoft.com/office/drawing/2014/main" id="{CE0ADD78-FAA3-589C-6D50-4CE6957B3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46848" y="1889955"/>
            <a:ext cx="4617132" cy="3078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687771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A87084-1F06-953F-C22C-FAA1CAABC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162305A4-9C52-67E0-A375-EB305ECE184A}"/>
              </a:ext>
            </a:extLst>
          </p:cNvPr>
          <p:cNvSpPr txBox="1">
            <a:spLocks/>
          </p:cNvSpPr>
          <p:nvPr/>
        </p:nvSpPr>
        <p:spPr>
          <a:xfrm>
            <a:off x="449541" y="921221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1991. augusztus 18.: ellátogatott a településre II. János Pál pápa, melynek emlékét a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Pápa tér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helynév is őrzi,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1993: városi rangot kap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Meghatározó a turizmus, emellett többek megélhetését a mezőgazdaság biztosítja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Lassú, de egyenletes népességcsökkenés jellemzi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1984: 2131 fő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2024: 1822 fő</a:t>
            </a:r>
          </a:p>
          <a:p>
            <a:pPr marL="0" indent="0">
              <a:buNone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0409E9-8309-CCC0-DA48-F8DE4F7C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310" y="921221"/>
            <a:ext cx="3335576" cy="5015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71233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B0AFD3-CA84-72B0-4E31-E5ACBB279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1B33594D-831A-3214-4160-71C7FB9E135B}"/>
              </a:ext>
            </a:extLst>
          </p:cNvPr>
          <p:cNvSpPr txBox="1">
            <a:spLocks/>
          </p:cNvSpPr>
          <p:nvPr/>
        </p:nvSpPr>
        <p:spPr>
          <a:xfrm>
            <a:off x="1408820" y="2636912"/>
            <a:ext cx="6326360" cy="24129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III. A vizsgált korpuszok bemutatása</a:t>
            </a:r>
          </a:p>
        </p:txBody>
      </p:sp>
    </p:spTree>
    <p:extLst>
      <p:ext uri="{BB962C8B-B14F-4D97-AF65-F5344CB8AC3E}">
        <p14:creationId xmlns:p14="http://schemas.microsoft.com/office/powerpoint/2010/main" val="134640591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B3AF0D-DFF9-98F1-C4F5-411ADB313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6C2EC83F-5F1F-1BCE-BDB4-364112AE4D60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312D03EB-D8B1-B11C-1E36-8A002E903779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vizsgálat első metszetét adó korpusz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52EC463E-3D3B-BD80-FD74-672CD15C4862}"/>
              </a:ext>
            </a:extLst>
          </p:cNvPr>
          <p:cNvSpPr txBox="1">
            <a:spLocks/>
          </p:cNvSpPr>
          <p:nvPr/>
        </p:nvSpPr>
        <p:spPr>
          <a:xfrm>
            <a:off x="449541" y="1340768"/>
            <a:ext cx="8010891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vizsgálat előtt: térképes források (EKFT., MKFT., HKFT., </a:t>
            </a:r>
            <a:r>
              <a:rPr lang="hu-HU" sz="26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MaKF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., Kat.) feldolgozása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600" cap="small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Jakab László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–</a:t>
            </a:r>
            <a:r>
              <a:rPr lang="hu-HU" sz="2600" cap="small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Kálnási</a:t>
            </a:r>
            <a:r>
              <a:rPr lang="hu-HU" sz="2600" cap="small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Árpád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1987.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Nyírbátori járás földrajzi nevei.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Nyírbátor.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Frigyes kéziratos munkája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kataszteri térképek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helységnévtárak </a:t>
            </a:r>
          </a:p>
          <a:p>
            <a:pPr marL="457200" lvl="1" indent="0">
              <a:buNone/>
            </a:pPr>
            <a:endParaRPr lang="hu-HU" sz="26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457200" lvl="1" indent="0">
              <a:buNone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 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vizsgálataim körébe kizárólag az 1987-es élőnyelvi gyűjtés adatait vontam be</a:t>
            </a:r>
          </a:p>
        </p:txBody>
      </p:sp>
    </p:spTree>
    <p:extLst>
      <p:ext uri="{BB962C8B-B14F-4D97-AF65-F5344CB8AC3E}">
        <p14:creationId xmlns:p14="http://schemas.microsoft.com/office/powerpoint/2010/main" val="134516252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E03A83-69D1-0FA8-A3CA-B85E29D5B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951F2BBC-1F81-2615-6D49-2FD9C3699FB2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03CE67BD-2D6C-6C49-E304-EB7C45638DD8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Az aktualizáló gyűjtés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1E18CE2D-9A40-3071-3172-49D2909C3A27}"/>
              </a:ext>
            </a:extLst>
          </p:cNvPr>
          <p:cNvSpPr txBox="1">
            <a:spLocks/>
          </p:cNvSpPr>
          <p:nvPr/>
        </p:nvSpPr>
        <p:spPr>
          <a:xfrm>
            <a:off x="449541" y="1340768"/>
            <a:ext cx="8010891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hely- és népességtörténeti vonatkozások feltárása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az élőnyelvi interjúk előkészítése, lefolytatása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valós nyelvhasználatból származó nyelvi adatok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félig strukturált egyéni, illetve csoportos interjúk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legalább 4-5 fő adatközlő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nemek aránya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megfelelő adatközlők felderítése (helybeli értelmiségi réteg segítségül hívása)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Google </a:t>
            </a:r>
            <a:r>
              <a:rPr lang="hu-HU" sz="22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Earth</a:t>
            </a: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felvételek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emléklapok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hu-HU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8792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8FDD4-7B90-6A5F-7E5F-F530654DE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561D3A33-FFF3-E9D1-D8A6-AF86ED9D7A1A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Kép 11" descr="A képen térkép, szöveg látható&#10;&#10;Automatikusan generált leírás">
            <a:extLst>
              <a:ext uri="{FF2B5EF4-FFF2-40B4-BE49-F238E27FC236}">
                <a16:creationId xmlns:a16="http://schemas.microsoft.com/office/drawing/2014/main" id="{D55E7782-11E4-447B-AD4A-2B6D5989B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587948" cy="56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5743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910590-39D3-6A27-1385-DE806DB80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6FE78827-BDFA-A9F2-9C56-00A7E2E404AB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Kép 3" descr="A képen szöveg, CD, Adattároló eszköz, kör látható&#10;&#10;Automatikusan generált leírás">
            <a:extLst>
              <a:ext uri="{FF2B5EF4-FFF2-40B4-BE49-F238E27FC236}">
                <a16:creationId xmlns:a16="http://schemas.microsoft.com/office/drawing/2014/main" id="{FEFDFCAB-919E-4355-7456-244AF3364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t="4458" r="9082" b="5790"/>
          <a:stretch/>
        </p:blipFill>
        <p:spPr>
          <a:xfrm rot="16200000">
            <a:off x="1991325" y="-207406"/>
            <a:ext cx="5161350" cy="72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4194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51E0A5-B134-E763-CDA9-D8921CF11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2C7C9476-EABC-4A2E-44B3-DFB1B492F8FF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742E6DA0-0BD6-484E-240A-F18CFA877DC2}"/>
              </a:ext>
            </a:extLst>
          </p:cNvPr>
          <p:cNvSpPr txBox="1">
            <a:spLocks/>
          </p:cNvSpPr>
          <p:nvPr/>
        </p:nvSpPr>
        <p:spPr>
          <a:xfrm>
            <a:off x="566554" y="2420888"/>
            <a:ext cx="8010891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III. </a:t>
            </a:r>
          </a:p>
          <a:p>
            <a:pPr marL="457200" lvl="1" indent="0" algn="ctr">
              <a:buNone/>
            </a:pPr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lokális helynévkészlet változásai és a helynévkontinuitás-vizsgálat eredményei</a:t>
            </a:r>
          </a:p>
          <a:p>
            <a:pPr lvl="1" algn="ctr">
              <a:buFont typeface="Wingdings" panose="05000000000000000000" pitchFamily="2" charset="2"/>
              <a:buChar char="v"/>
            </a:pPr>
            <a:endParaRPr lang="hu-HU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7395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239B3D-CF84-FD2B-448F-544EBBD68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9C570934-C22D-0EE1-3761-D4FE427D4D8A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7EECCD90-67AA-95DF-D27A-A666EDFD2AB3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vizsgálat elméleti keretei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E8D573BD-10EE-9954-289B-F8AB458786E0}"/>
              </a:ext>
            </a:extLst>
          </p:cNvPr>
          <p:cNvSpPr txBox="1">
            <a:spLocks/>
          </p:cNvSpPr>
          <p:nvPr/>
        </p:nvSpPr>
        <p:spPr>
          <a:xfrm>
            <a:off x="449541" y="1555318"/>
            <a:ext cx="8010891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Hoffmann István-féle helynévelemzési modell (1993/2007)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E. Nagy Katalin 2023-ban publikált hasonló tárgyú tanulmánya (Hajdú-Bihar megye, Hencida)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az azonos módszertannal végzett különböző vizsgálatok a tudományág nagy hasznára válhatnak, hiszen azok révén a későbbiekben általános névelméleti megállapításokat is tehetünk</a:t>
            </a:r>
          </a:p>
        </p:txBody>
      </p:sp>
    </p:spTree>
    <p:extLst>
      <p:ext uri="{BB962C8B-B14F-4D97-AF65-F5344CB8AC3E}">
        <p14:creationId xmlns:p14="http://schemas.microsoft.com/office/powerpoint/2010/main" val="337407878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491880" y="2060848"/>
            <a:ext cx="468051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Névkontinuitás-vizsgálatok Máriapócs helyneveinek körében</a:t>
            </a:r>
          </a:p>
          <a:p>
            <a:endParaRPr lang="hu-HU" sz="25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25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Szalatyán Erzsébet</a:t>
            </a:r>
          </a:p>
          <a:p>
            <a:r>
              <a:rPr lang="hu-HU" sz="15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Debreceni Egyetem</a:t>
            </a:r>
          </a:p>
          <a:p>
            <a:r>
              <a:rPr lang="hu-HU" sz="15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Nyelvtudományok Doktori Iskola</a:t>
            </a:r>
          </a:p>
          <a:p>
            <a:r>
              <a:rPr lang="hu-HU" sz="15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Magyar Nyelvészet Alprogram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563888" y="5301208"/>
            <a:ext cx="2999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2024. október 25.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XX. Félúton Konferencia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2DBD1C-EA2F-DAA3-10B7-35B31656B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41A7D3FD-3D61-8FC1-851E-49FE9CAAAC44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307B9277-3718-4C75-CCFB-5F38BFF8521F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Névsűrűségi viszonyok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587A19BE-C5F9-36AB-242B-1953274730E5}"/>
              </a:ext>
            </a:extLst>
          </p:cNvPr>
          <p:cNvSpPr txBox="1">
            <a:spLocks/>
          </p:cNvSpPr>
          <p:nvPr/>
        </p:nvSpPr>
        <p:spPr>
          <a:xfrm>
            <a:off x="350530" y="1005096"/>
            <a:ext cx="8442939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névsűrűség=helynév/km</a:t>
            </a:r>
            <a:r>
              <a:rPr lang="hu-HU" sz="2400" baseline="30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abszolút névsűrűség: a párhuzamosan használt összes névalakra vonatkozik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objektumsűrűség: csak a helynévvel jelölt objektumok számát veszi figyelembe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2024: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190 helynévi adat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(50 belterületi, 140 külterületi), összesen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135 objektumot jelölnek</a:t>
            </a:r>
            <a:b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(45 belterületi, 90 külterületi),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1987: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323 helynévi adat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(264 külterületi, 59 belterületi), összesen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191 objektumot jelölnek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b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(31 belterületi és 160 külterületi).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Hangalaki variánsokat nem tekintjük két különböző névnek (például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Dögtér ~ 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Döktér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3996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DAC086-EEB8-EC2B-3488-2CC2EA737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990E455A-A854-79C7-3A1C-E0E2863973BB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7B6E6199-BEEA-E2A5-369C-FA41386AD819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Névsűrűségi viszonyok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167AC82C-E479-3FDA-C30E-48C9B8F4762A}"/>
              </a:ext>
            </a:extLst>
          </p:cNvPr>
          <p:cNvSpPr txBox="1">
            <a:spLocks/>
          </p:cNvSpPr>
          <p:nvPr/>
        </p:nvSpPr>
        <p:spPr>
          <a:xfrm>
            <a:off x="350530" y="1340768"/>
            <a:ext cx="8442939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1987-ben: 8,6 helynévadat/km</a:t>
            </a:r>
            <a:r>
              <a:rPr lang="hu-HU" sz="2400" baseline="30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2024-re 6,1 helynévadat/km</a:t>
            </a:r>
            <a:r>
              <a:rPr lang="hu-HU" sz="2400" baseline="30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2">
              <a:buFont typeface="Wingdings" panose="05000000000000000000" pitchFamily="2" charset="2"/>
              <a:buChar char="à"/>
            </a:pP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j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elentős csökkenés </a:t>
            </a:r>
          </a:p>
          <a:p>
            <a:pPr marL="457200" lvl="1" indent="0">
              <a:buNone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jelenség magyarázatát nyelven kívüli okokban találjuk, mint például: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visszaszoruló magángazdálkodás,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mérsékelt külterületi állattartás,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korábban kisebb táblákra osztott külterületi szántók és kaszálók nagyobb táblákra osztása,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illetve a területek egy művelési ág alá vonása.</a:t>
            </a:r>
          </a:p>
        </p:txBody>
      </p:sp>
    </p:spTree>
    <p:extLst>
      <p:ext uri="{BB962C8B-B14F-4D97-AF65-F5344CB8AC3E}">
        <p14:creationId xmlns:p14="http://schemas.microsoft.com/office/powerpoint/2010/main" val="22092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8C00E-8D43-B7BD-621D-301BFC456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1B0425B4-A69B-DB5E-24DE-BCF206874CCA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51DEF6B6-07CD-CC45-0D7E-8C8B263E0499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Földrajzi köznevek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F5C702EC-EFDD-FE72-7612-573933A024EA}"/>
              </a:ext>
            </a:extLst>
          </p:cNvPr>
          <p:cNvSpPr txBox="1">
            <a:spLocks/>
          </p:cNvSpPr>
          <p:nvPr/>
        </p:nvSpPr>
        <p:spPr>
          <a:xfrm>
            <a:off x="350530" y="1340768"/>
            <a:ext cx="8442939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hu-HU" sz="26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10 leggyakoribb földrajzi köznév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1987-ben: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dűlő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(’szántóföld’ jelentésben, 31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utca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(29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út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(27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tanya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(11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tag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(11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híd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(10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föld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(9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dűlő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(’út’ jelentésben, 9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kert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(8 adat) és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szőlő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(8 adat)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hu-HU" sz="26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2024-ben: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utca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(24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út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(11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tanya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(8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tag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(6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rét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(6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dűlő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(6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hegy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(4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erdő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(4 adat),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kert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(4 adat) és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szőlő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(3 adat)</a:t>
            </a:r>
          </a:p>
          <a:p>
            <a:pPr marL="457200" lvl="1" indent="0">
              <a:buNone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 kisebb változások figyelhetők meg</a:t>
            </a:r>
            <a:endParaRPr lang="hu-HU" sz="26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502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40B626-5DE1-A492-1029-B81665503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2D7E04E9-D586-E77B-87B4-1EF04F31D412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10F2D7BA-5404-F582-687E-EC4E5305C424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Földrajzi köznevek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5160A235-2F10-5E9D-6EB0-B96DE886BDC7}"/>
              </a:ext>
            </a:extLst>
          </p:cNvPr>
          <p:cNvSpPr txBox="1">
            <a:spLocks/>
          </p:cNvSpPr>
          <p:nvPr/>
        </p:nvSpPr>
        <p:spPr>
          <a:xfrm>
            <a:off x="539552" y="1340768"/>
            <a:ext cx="8253917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 indent="-514350">
              <a:buAutoNum type="arabicPeriod"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dűlő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földrajzi köznév használatának változása</a:t>
            </a:r>
          </a:p>
          <a:p>
            <a:pPr marL="514350" lvl="1" indent="-514350">
              <a:buAutoNum type="arabicPeriod"/>
            </a:pPr>
            <a:endParaRPr lang="hu-HU" sz="26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lvl="1" indent="0">
              <a:buNone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1987: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Bák Matyi-dűlő, Becsaló-dűlő, Barátszer-dűlő, Görcsös-dűlő</a:t>
            </a:r>
          </a:p>
          <a:p>
            <a:pPr marL="0" lvl="1" indent="0">
              <a:buNone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2024: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Bák Matyi, Becsaló, Barát-szer, Görcsös</a:t>
            </a:r>
          </a:p>
          <a:p>
            <a:pPr marL="0" lvl="1" indent="0">
              <a:buNone/>
            </a:pPr>
            <a:endParaRPr lang="hu-HU" sz="2600" i="1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lvl="1" indent="0">
              <a:buNone/>
            </a:pPr>
            <a:endParaRPr lang="hu-HU" sz="2600" i="1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lvl="1" indent="0">
              <a:buNone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 ez magyarázza a 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dűlő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 földrajzi köznév gyakorisági skálán való elmozdulását</a:t>
            </a:r>
            <a:endParaRPr lang="hu-HU" sz="26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EC379F-BD07-A6CC-89F3-E1D7C8E1D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C71DFA7A-FD56-FF9E-FBA4-9BBF77A46409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3579F1E0-7818-DF0C-FF98-AEEF2CC73DDA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Földrajzi köznevek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FB843187-8B8F-2789-F3E1-B38A64F23265}"/>
              </a:ext>
            </a:extLst>
          </p:cNvPr>
          <p:cNvSpPr txBox="1">
            <a:spLocks/>
          </p:cNvSpPr>
          <p:nvPr/>
        </p:nvSpPr>
        <p:spPr>
          <a:xfrm>
            <a:off x="551759" y="1196752"/>
            <a:ext cx="8253917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2. Az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út ~ utca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földrajzi köznevek használatának változása</a:t>
            </a:r>
          </a:p>
          <a:p>
            <a:pPr marL="514350" lvl="1" indent="-514350">
              <a:buAutoNum type="arabicPeriod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1987: szinonim megnevezések</a:t>
            </a:r>
          </a:p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2024: </a:t>
            </a:r>
          </a:p>
          <a:p>
            <a:pPr marL="457200" lvl="1" indent="-457200">
              <a:buFont typeface="Wingdings" panose="05000000000000000000" pitchFamily="2" charset="2"/>
              <a:buChar char="v"/>
            </a:pP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út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’járművek közlekedése számára épített egyenletes szélességű sáv’ (</a:t>
            </a:r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FKnT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.) </a:t>
            </a:r>
          </a:p>
          <a:p>
            <a:pPr marL="457200" lvl="1" indent="-457200">
              <a:buFont typeface="Wingdings" panose="05000000000000000000" pitchFamily="2" charset="2"/>
              <a:buChar char="v"/>
            </a:pP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utca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’városban, faluban házakkal szegélyezett (az útnál általában kisebb és rövidebb) közlekedési útvonal’ (i.h.)</a:t>
            </a:r>
          </a:p>
          <a:p>
            <a:pPr marL="0" lvl="1" indent="0">
              <a:buNone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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ez magyarázhatja az út földrajzi köznév gyakoriságának visszaszorulását</a:t>
            </a:r>
          </a:p>
        </p:txBody>
      </p:sp>
    </p:spTree>
    <p:extLst>
      <p:ext uri="{BB962C8B-B14F-4D97-AF65-F5344CB8AC3E}">
        <p14:creationId xmlns:p14="http://schemas.microsoft.com/office/powerpoint/2010/main" val="2950016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E23CBB-06E5-5162-F438-21A7743AA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CA631968-AE95-3C68-0485-6FBAEFB09B90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750D8318-80BD-3629-60B9-9A5C2FF37A07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Földrajzi köznevek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0E0B83FA-9D58-DF31-EE82-9E9EC65E9327}"/>
              </a:ext>
            </a:extLst>
          </p:cNvPr>
          <p:cNvSpPr txBox="1">
            <a:spLocks/>
          </p:cNvSpPr>
          <p:nvPr/>
        </p:nvSpPr>
        <p:spPr>
          <a:xfrm>
            <a:off x="551759" y="1196752"/>
            <a:ext cx="8253917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3. A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dűlő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földrajzi köznév ’földút, dűlőút’ jelentésben való használata</a:t>
            </a:r>
          </a:p>
          <a:p>
            <a:pPr marL="0" lvl="1" indent="0">
              <a:buNone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egyre elhomályosulni látszik;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részben az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út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földrajzi köznevet, részben pedig a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földút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’szilárd burkolat nélküli út a </a:t>
            </a:r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kül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- és belterületen’ jelentésű (</a:t>
            </a:r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FKnT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.) földrajzi köznevet használják helyette,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például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Petri magán út, Bátori földút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(2024, </a:t>
            </a:r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ÉGy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675440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4172F6-47B2-FBB9-29F9-67A0DE4F4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E09BA526-502F-55E1-3769-2000C27218B9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AFC5110F-C8BA-4D12-8E85-FB3DC2068D2A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Mennyiségi változások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DE5EB37C-2BFE-9037-30CF-89D8DDE58E33}"/>
              </a:ext>
            </a:extLst>
          </p:cNvPr>
          <p:cNvSpPr txBox="1">
            <a:spLocks/>
          </p:cNvSpPr>
          <p:nvPr/>
        </p:nvSpPr>
        <p:spPr>
          <a:xfrm>
            <a:off x="551759" y="1196752"/>
            <a:ext cx="8253917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9090E8-E651-84FD-EFB4-73302BAE2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2376285"/>
              </p:ext>
            </p:extLst>
          </p:nvPr>
        </p:nvGraphicFramePr>
        <p:xfrm>
          <a:off x="1331640" y="1225254"/>
          <a:ext cx="6480720" cy="432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zövegdoboz 8">
            <a:extLst>
              <a:ext uri="{FF2B5EF4-FFF2-40B4-BE49-F238E27FC236}">
                <a16:creationId xmlns:a16="http://schemas.microsoft.com/office/drawing/2014/main" id="{42662882-2F02-747A-4860-3C50A2953780}"/>
              </a:ext>
            </a:extLst>
          </p:cNvPr>
          <p:cNvSpPr txBox="1"/>
          <p:nvPr/>
        </p:nvSpPr>
        <p:spPr>
          <a:xfrm>
            <a:off x="1525596" y="5805265"/>
            <a:ext cx="6306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1. ábra: A </a:t>
            </a:r>
            <a:r>
              <a:rPr lang="hu-HU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máriapócsi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helynévkészlet változása (1987, 2024)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3527B09-0C5B-CFCE-2E77-D09F8BEB48D8}"/>
              </a:ext>
            </a:extLst>
          </p:cNvPr>
          <p:cNvSpPr txBox="1"/>
          <p:nvPr/>
        </p:nvSpPr>
        <p:spPr>
          <a:xfrm>
            <a:off x="1525596" y="1026843"/>
            <a:ext cx="3766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1987: 323 adat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2024: 190 adat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FB6DB32-6B23-5180-1A57-5FF263D510E0}"/>
              </a:ext>
            </a:extLst>
          </p:cNvPr>
          <p:cNvSpPr txBox="1"/>
          <p:nvPr/>
        </p:nvSpPr>
        <p:spPr>
          <a:xfrm>
            <a:off x="5522042" y="1196341"/>
            <a:ext cx="317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58%-os csökkenés!?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4729345-9043-2B8D-ECA1-1908B131C5A6}"/>
              </a:ext>
            </a:extLst>
          </p:cNvPr>
          <p:cNvSpPr txBox="1"/>
          <p:nvPr/>
        </p:nvSpPr>
        <p:spPr>
          <a:xfrm>
            <a:off x="4349848" y="1152305"/>
            <a:ext cx="856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</a:t>
            </a:r>
            <a:endParaRPr lang="hu-HU" sz="26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12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EE66B5-7DD9-E7FE-83F3-3A0B15E43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23964002-98B3-3161-892C-B51A91AA2295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17F82DC4-3B46-34A1-8F0F-D54176F2FC29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Mennyiségi változások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F03A9FA9-A34E-0376-E094-8A750C0642E6}"/>
              </a:ext>
            </a:extLst>
          </p:cNvPr>
          <p:cNvSpPr txBox="1">
            <a:spLocks/>
          </p:cNvSpPr>
          <p:nvPr/>
        </p:nvSpPr>
        <p:spPr>
          <a:xfrm>
            <a:off x="553165" y="999493"/>
            <a:ext cx="8253917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Utcanevek jelensége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1987: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Ady Endre út, Ady Endre utca, Kis utca, Első köz, Kutyaszorító, Selyem út első köz, Selyem utca első köz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2024: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Ady Endre utca</a:t>
            </a:r>
          </a:p>
          <a:p>
            <a:pPr marL="0" lvl="1" indent="0">
              <a:buNone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1987: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József Attila út, József Attila utca, Második köz, 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Pinaperkelő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, Selyem utca második köz, Selyem út második köz, Zug </a:t>
            </a: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2024: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József Attila utca</a:t>
            </a:r>
          </a:p>
          <a:p>
            <a:pPr marL="0" lvl="1" indent="0">
              <a:buNone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2E8B906-EB9E-39F5-0C2E-D0D2D0839614}"/>
              </a:ext>
            </a:extLst>
          </p:cNvPr>
          <p:cNvSpPr txBox="1"/>
          <p:nvPr/>
        </p:nvSpPr>
        <p:spPr>
          <a:xfrm>
            <a:off x="1145516" y="5033194"/>
            <a:ext cx="7488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  <a:tabLst>
                <a:tab pos="2970530" algn="ctr"/>
              </a:tabLst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generációs rés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tabLst>
                <a:tab pos="2970530" algn="ctr"/>
              </a:tabLst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(adatközlők születési évei 1987-ben: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1909, 1921, 1950; 2024-ben: 1948, 1956, 1963, 1981)</a:t>
            </a:r>
          </a:p>
        </p:txBody>
      </p:sp>
    </p:spTree>
    <p:extLst>
      <p:ext uri="{BB962C8B-B14F-4D97-AF65-F5344CB8AC3E}">
        <p14:creationId xmlns:p14="http://schemas.microsoft.com/office/powerpoint/2010/main" val="462991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EAE228-34E3-01EC-53A0-D83816EDD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47CA5518-59AD-EFB9-0604-B72432ECF524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A9C95E0F-D2B2-03C6-3BF5-91E6D53BB750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Mikrotoponimák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minőségi változásai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523532D0-6607-6B37-0B0F-940FB9ECD056}"/>
              </a:ext>
            </a:extLst>
          </p:cNvPr>
          <p:cNvSpPr txBox="1">
            <a:spLocks/>
          </p:cNvSpPr>
          <p:nvPr/>
        </p:nvSpPr>
        <p:spPr>
          <a:xfrm>
            <a:off x="553165" y="999493"/>
            <a:ext cx="8253917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AutoNum type="arabicPeriod"/>
            </a:pP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Névbokrok </a:t>
            </a:r>
          </a:p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névbokor alaptagja a mai napig használatos, a belőle alakult megnevezések azonban kivesztek a használatból.</a:t>
            </a:r>
          </a:p>
          <a:p>
            <a:pPr marL="0" lvl="1" indent="0">
              <a:buNone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Például: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Bák Matyi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helynévből alakult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Bák Matyi-dűlő, Bák Matyi-dűlő(út), Bák Matyi 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hídja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, Bák Matyi-erdő</a:t>
            </a:r>
          </a:p>
          <a:p>
            <a:pPr marL="0" lvl="1" indent="0">
              <a:buNone/>
            </a:pPr>
            <a:endParaRPr lang="hu-HU" sz="2400" i="1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lvl="1" indent="0">
              <a:buNone/>
            </a:pPr>
            <a:endParaRPr lang="hu-HU" sz="2400" i="1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 oka: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erdősítés ment végbe, így a továbbiakban nem releváns például a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dűlő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utótagú elnevezés, ugyanis az egész területet fák borítják</a:t>
            </a:r>
          </a:p>
        </p:txBody>
      </p:sp>
    </p:spTree>
    <p:extLst>
      <p:ext uri="{BB962C8B-B14F-4D97-AF65-F5344CB8AC3E}">
        <p14:creationId xmlns:p14="http://schemas.microsoft.com/office/powerpoint/2010/main" val="151218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1C8FDE-05BF-351D-04AF-74D3FF43D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5D46B13F-17AF-1029-185D-4A1C5922CDE4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C5752194-FF0B-C473-D406-3C6950F43F9B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Mikrotoponimák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minőségi változásai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2B4967DF-705D-A8D4-4AB6-13361C96AC54}"/>
              </a:ext>
            </a:extLst>
          </p:cNvPr>
          <p:cNvSpPr txBox="1">
            <a:spLocks/>
          </p:cNvSpPr>
          <p:nvPr/>
        </p:nvSpPr>
        <p:spPr>
          <a:xfrm>
            <a:off x="510854" y="1029877"/>
            <a:ext cx="8253917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AutoNum type="arabicPeriod"/>
            </a:pP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Névbokrok </a:t>
            </a:r>
          </a:p>
          <a:p>
            <a:pPr marL="0" lvl="1" indent="0">
              <a:buNone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2024: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File, File-major és File-szőlők </a:t>
            </a:r>
          </a:p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1987: ezek mellett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File-alj, 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Filei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-dűlő, 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Filei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kút </a:t>
            </a:r>
          </a:p>
          <a:p>
            <a:pPr marL="0" lvl="1" indent="0">
              <a:buNone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 oka: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területek egybeszántása, egy művelési ág alá vonása, nagyobb táblára osztása magyarázza a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File-alj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megnevezés elhalványulását, illetve, a kút betemetése szükségszerűen maga után vonja a név eltűnését is</a:t>
            </a:r>
          </a:p>
        </p:txBody>
      </p:sp>
    </p:spTree>
    <p:extLst>
      <p:ext uri="{BB962C8B-B14F-4D97-AF65-F5344CB8AC3E}">
        <p14:creationId xmlns:p14="http://schemas.microsoft.com/office/powerpoint/2010/main" val="3684886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307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Tartalmi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hu-HU" sz="2400" b="1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áttekintés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AAF7A9A-1276-4067-CFCD-572F08FDE4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576" y="1700808"/>
            <a:ext cx="7776864" cy="371440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Bevezetés</a:t>
            </a:r>
          </a:p>
          <a:p>
            <a:pPr marL="457200" indent="-457200">
              <a:buAutoNum type="arabicPeriod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település általános demográfiai, településtörténeti és természetföldrajzi körülményeinek felvázolása</a:t>
            </a:r>
          </a:p>
          <a:p>
            <a:pPr marL="457200" indent="-457200">
              <a:buAutoNum type="arabicPeriod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vizsgált korpuszok bemutatása</a:t>
            </a:r>
          </a:p>
          <a:p>
            <a:pPr marL="457200" indent="-457200">
              <a:buAutoNum type="arabicPeriod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lokális helynévkészlet változásainak és a helynévkontinuitás-vizsgálat eredményeinek ismertetése</a:t>
            </a:r>
          </a:p>
          <a:p>
            <a:pPr marL="457200" indent="-457200">
              <a:buAutoNum type="arabicPeriod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Összegzés</a:t>
            </a:r>
          </a:p>
          <a:p>
            <a:pPr marL="457200" indent="-457200">
              <a:buAutoNum type="arabicPeriod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457200" indent="-457200">
              <a:buAutoNum type="arabicPeriod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789123-F5FE-F913-BB8D-3B3F76712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BD6D68AC-F347-B9D8-5188-2A300016763F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CE0F4D7C-E7E7-4BFA-2F84-A956895B23D3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Mikrotoponimák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minőségi változásai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886825C8-F355-EA19-F50E-A5933D443A3A}"/>
              </a:ext>
            </a:extLst>
          </p:cNvPr>
          <p:cNvSpPr txBox="1">
            <a:spLocks/>
          </p:cNvSpPr>
          <p:nvPr/>
        </p:nvSpPr>
        <p:spPr>
          <a:xfrm>
            <a:off x="510854" y="1029877"/>
            <a:ext cx="8253917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AutoNum type="arabicPeriod"/>
            </a:pP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Névbokrok </a:t>
            </a:r>
          </a:p>
          <a:p>
            <a:pPr marL="0" lvl="1" indent="0">
              <a:buNone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2024: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Görcsös, Görcsös-lapos </a:t>
            </a:r>
          </a:p>
          <a:p>
            <a:pPr marL="0" lvl="1" indent="0">
              <a:buNone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1987: 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Görcsös, Görcsös-lapos, Görcsös-dűlő, 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Görcsösi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-erdő, 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Görcsösi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-folyó, 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Görcsösi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-szőlő, Papok Görcsöse </a:t>
            </a:r>
          </a:p>
          <a:p>
            <a:pPr marL="0" lvl="1" indent="0">
              <a:buNone/>
            </a:pPr>
            <a:endParaRPr lang="hu-HU" sz="2400" i="1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lvl="1" indent="0">
              <a:buNone/>
            </a:pP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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okok: mezőgazdasági érdekeltségűek lehetnek (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Görcsösi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-erdő, 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Görcsösi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-szőlő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), esetleg tulajdonosváltás (Papok Görcsöse), illetve más elnevezés használatának preferálása (2024: </a:t>
            </a:r>
            <a:r>
              <a:rPr lang="hu-HU" sz="24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Bogáti</a:t>
            </a: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folyás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4293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7985CD-BB1E-41E0-72D4-D4FBCF864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5744EEE6-E314-23E6-90C5-EEE9A797F20B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9E596AFB-AA8C-DCD6-235E-5A8778054CD7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Mikrotoponimák</a:t>
            </a: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minőségi változásai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654B1CE6-6A35-9478-2F5E-161DE3A02361}"/>
              </a:ext>
            </a:extLst>
          </p:cNvPr>
          <p:cNvSpPr txBox="1">
            <a:spLocks/>
          </p:cNvSpPr>
          <p:nvPr/>
        </p:nvSpPr>
        <p:spPr>
          <a:xfrm>
            <a:off x="510854" y="1029877"/>
            <a:ext cx="8253917" cy="32948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hu-HU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2. Helyfajták </a:t>
            </a:r>
            <a:endParaRPr lang="hu-HU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kiveszett </a:t>
            </a:r>
            <a:r>
              <a:rPr lang="hu-HU" sz="22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mikrotoponimák</a:t>
            </a: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: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szántók: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Kislétai-dűlő, Közép-dűlő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;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legelők: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Nagy-legelő, Páskomi-legelő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;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kutak: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Páskomi kút, Csordakút, </a:t>
            </a:r>
            <a:r>
              <a:rPr lang="hu-HU" sz="1800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Filei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kút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újonnan keletkezett </a:t>
            </a:r>
            <a:r>
              <a:rPr lang="hu-HU" sz="2200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mikrotoponimák</a:t>
            </a: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: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belterületi építménynév: pl.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Idősek otthona, Éden, Szociális otthon, Zarándokház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;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hivatalos utcanevek, pl.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Dr. Bacsóka Pál utca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;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új víztározó: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Halastó ~ Horgásztó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pPr marL="0" indent="0">
              <a:buNone/>
            </a:pPr>
            <a:endParaRPr lang="hu-HU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 okok: </a:t>
            </a: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határ struktúrájának megváltozása, kulturális hagyományok és turisztikai lehetőségek fellendülése, a helybeliek élettere a belterületre korlátozódott</a:t>
            </a:r>
          </a:p>
        </p:txBody>
      </p:sp>
    </p:spTree>
    <p:extLst>
      <p:ext uri="{BB962C8B-B14F-4D97-AF65-F5344CB8AC3E}">
        <p14:creationId xmlns:p14="http://schemas.microsoft.com/office/powerpoint/2010/main" val="1557855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709919-FFC4-D3A4-C036-E9F8EA033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40DB136F-6AC8-F982-BA2D-0E567D22CE41}"/>
              </a:ext>
            </a:extLst>
          </p:cNvPr>
          <p:cNvSpPr txBox="1">
            <a:spLocks/>
          </p:cNvSpPr>
          <p:nvPr/>
        </p:nvSpPr>
        <p:spPr>
          <a:xfrm>
            <a:off x="449541" y="1571798"/>
            <a:ext cx="5070769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2F44A19D-2F33-D26D-CFA9-874F40424F64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7404617" cy="7692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6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Összegzés</a:t>
            </a:r>
          </a:p>
        </p:txBody>
      </p:sp>
      <p:sp>
        <p:nvSpPr>
          <p:cNvPr id="2" name="Tartalom helye 5">
            <a:extLst>
              <a:ext uri="{FF2B5EF4-FFF2-40B4-BE49-F238E27FC236}">
                <a16:creationId xmlns:a16="http://schemas.microsoft.com/office/drawing/2014/main" id="{7BB8079B-A477-0894-892F-CEE4D7D7CF4D}"/>
              </a:ext>
            </a:extLst>
          </p:cNvPr>
          <p:cNvSpPr txBox="1">
            <a:spLocks/>
          </p:cNvSpPr>
          <p:nvPr/>
        </p:nvSpPr>
        <p:spPr>
          <a:xfrm>
            <a:off x="510854" y="1412775"/>
            <a:ext cx="8253917" cy="29119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Wingdings" panose="05000000000000000000" pitchFamily="2" charset="2"/>
              <a:buChar char="v"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közel négy évtized leforgása alatt a helynévkincs igen jelentős hányada, akár csaknem a fele is elhalványulhat</a:t>
            </a:r>
          </a:p>
          <a:p>
            <a:pPr marL="457200" lvl="1" indent="-457200">
              <a:buFont typeface="Wingdings" panose="05000000000000000000" pitchFamily="2" charset="2"/>
              <a:buChar char="v"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 jelenségben kulcsfontosságú szerepet játszanak a nyelven kívüli tényezők</a:t>
            </a:r>
          </a:p>
          <a:p>
            <a:pPr marL="457200" lvl="1" indent="-457200">
              <a:buFont typeface="Wingdings" panose="05000000000000000000" pitchFamily="2" charset="2"/>
              <a:buChar char="v"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Magyar Nemzeti Helynévtár Program célkitűzésének relevanciája 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 </a:t>
            </a: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minél hamarabb szükségszerű felgyűjteni és közreadni minden település lokális névkincsét, megelőzve azok elveszítését</a:t>
            </a:r>
          </a:p>
        </p:txBody>
      </p:sp>
    </p:spTree>
    <p:extLst>
      <p:ext uri="{BB962C8B-B14F-4D97-AF65-F5344CB8AC3E}">
        <p14:creationId xmlns:p14="http://schemas.microsoft.com/office/powerpoint/2010/main" val="88400050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81974B-A3F0-A8AF-DF0E-AD030EF45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34C1A5D6-631F-F3ED-033F-1ED71AAD9915}"/>
              </a:ext>
            </a:extLst>
          </p:cNvPr>
          <p:cNvSpPr txBox="1"/>
          <p:nvPr/>
        </p:nvSpPr>
        <p:spPr>
          <a:xfrm>
            <a:off x="1351550" y="260648"/>
            <a:ext cx="20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Hivatkozások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16CC90B-DEE0-F7B4-62A8-E612F05A7A2A}"/>
              </a:ext>
            </a:extLst>
          </p:cNvPr>
          <p:cNvSpPr txBox="1"/>
          <p:nvPr/>
        </p:nvSpPr>
        <p:spPr>
          <a:xfrm>
            <a:off x="611560" y="1124744"/>
            <a:ext cx="7920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3. dia, ábra: </a:t>
            </a: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https://www.ksh.hu/apps/hntr.telepules?p_lang=HU&amp;p_id=14845</a:t>
            </a:r>
            <a:endParaRPr lang="hu-HU" sz="20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10. dia, fotó: </a:t>
            </a: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https://hd.gorogkatolikus.hu/Felavattak-a-Szent-II-Janos-Pal-paparol-elnevezett-teret-Mariapocson-2019-szeptember-17</a:t>
            </a:r>
            <a:endParaRPr lang="hu-HU" sz="20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sz="20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sz="20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sz="20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sz="20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73642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FE4F3F-3A94-DED4-ED2D-233386A5C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DD39903-EB07-B360-A279-9B81C40385EC}"/>
              </a:ext>
            </a:extLst>
          </p:cNvPr>
          <p:cNvSpPr txBox="1"/>
          <p:nvPr/>
        </p:nvSpPr>
        <p:spPr>
          <a:xfrm>
            <a:off x="1351550" y="260648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Irodalom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E19344D-6B29-86D3-D438-DC81D7707E20}"/>
              </a:ext>
            </a:extLst>
          </p:cNvPr>
          <p:cNvSpPr txBox="1"/>
          <p:nvPr/>
        </p:nvSpPr>
        <p:spPr>
          <a:xfrm>
            <a:off x="395536" y="1196752"/>
            <a:ext cx="8424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215" indent="-450215" algn="just"/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EKFT. = Első Katonai Felmérés. 1763–1787. URL: </a:t>
            </a:r>
            <a:r>
              <a:rPr lang="hu-HU" sz="1800" u="sng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https://maps.arcanum.com/hu/map/firstsurvey-hungary/wmts/</a:t>
            </a:r>
            <a:endParaRPr lang="hu-HU" sz="1800" dirty="0">
              <a:solidFill>
                <a:schemeClr val="bg2">
                  <a:lumMod val="50000"/>
                </a:schemeClr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450215" indent="-450215" algn="just"/>
            <a:r>
              <a:rPr lang="hu-HU" sz="1800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FKnT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. = </a:t>
            </a:r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Bába Barbara–Nemes Magdolna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2014.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Magyar földrajzi köznevek tára.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A Magyar Névarchívum Kiadványai 32. Debrecen. Debreceni Egyetemi Kiadó.</a:t>
            </a:r>
          </a:p>
          <a:p>
            <a:pPr marL="450215" indent="-450215" algn="just"/>
            <a:r>
              <a:rPr lang="hu-HU" sz="1800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FNESz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. = </a:t>
            </a:r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Kiss Lajos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1988.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Földrajzi nevek etimológiai szótára 1–2.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Negyedik, bővített és javított kiadás. Akadémiai Kiadó, Budapest.</a:t>
            </a:r>
          </a:p>
          <a:p>
            <a:pPr marL="450215" indent="-450215" algn="just"/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HKFT. = Harmadik Katonai Felmérés (1:25000). 1869–1887. URL: </a:t>
            </a:r>
            <a:r>
              <a:rPr lang="hu-HU" sz="1800" u="sng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https://maps.arcanum.com/hu/map/thirdsurvey75000/wmts/</a:t>
            </a:r>
            <a:endParaRPr lang="hu-HU" sz="1800" dirty="0">
              <a:solidFill>
                <a:schemeClr val="bg2">
                  <a:lumMod val="50000"/>
                </a:schemeClr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450215" indent="-450215" algn="just"/>
            <a:r>
              <a:rPr lang="hu-HU" sz="1800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Hnt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. = Magyarország helységnévtára a megfelelő évből. Központi Statisztikai Hivatal, Budapest. </a:t>
            </a:r>
          </a:p>
          <a:p>
            <a:pPr marL="450215" indent="-450215" algn="just"/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Hoffmann István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2022. Elindult a Magyar Nemzeti Helynévtár Program.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Névtani Értesítő 44: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125–129.</a:t>
            </a:r>
          </a:p>
          <a:p>
            <a:pPr marL="450215" indent="-450215" algn="just"/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Hoffmann István–Rácz Anita–Tóth Valéria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2018.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Régi magyar helynévadás. A korai ómagyar kor helynevei mint a magyar nyelvtörténet forrásai. 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Budapest, Gondolat Kiadó.</a:t>
            </a:r>
          </a:p>
          <a:p>
            <a:endParaRPr lang="hu-HU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949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BDDAB8-01E8-0856-8991-2BAE0FA80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8ACF6C0-11D5-25E9-3F95-ABA72952756B}"/>
              </a:ext>
            </a:extLst>
          </p:cNvPr>
          <p:cNvSpPr txBox="1"/>
          <p:nvPr/>
        </p:nvSpPr>
        <p:spPr>
          <a:xfrm>
            <a:off x="1351550" y="260648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Irodalom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8D3A597-BD10-A54F-AA22-24F7BF2BA8A6}"/>
              </a:ext>
            </a:extLst>
          </p:cNvPr>
          <p:cNvSpPr txBox="1"/>
          <p:nvPr/>
        </p:nvSpPr>
        <p:spPr>
          <a:xfrm>
            <a:off x="359532" y="1340768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215" indent="-450215" algn="just"/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Jakab László–</a:t>
            </a:r>
            <a:r>
              <a:rPr lang="hu-HU" sz="1800" cap="small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Kálnási</a:t>
            </a:r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Árpád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1987.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 Nyírbátori járás földrajzi nevei.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Nyírbátor.</a:t>
            </a:r>
          </a:p>
          <a:p>
            <a:pPr marL="450215" indent="-450215" algn="just"/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Kat. = Kataszteri térképek. 19. század. URL: </a:t>
            </a:r>
            <a:r>
              <a:rPr lang="hu-HU" sz="1800" u="sng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https://maps.arcanum.com/hu/map/cadastral</a:t>
            </a:r>
            <a:endParaRPr lang="hu-HU" sz="1800" dirty="0">
              <a:solidFill>
                <a:schemeClr val="bg2">
                  <a:lumMod val="50000"/>
                </a:schemeClr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450215" indent="-450215" algn="just"/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KSH. = www.ksh.hu. A Központi Statisztikai Hivatal Helységnévtára. 2024-es népszámlálási adatok alapján. 2024. október 10.</a:t>
            </a:r>
          </a:p>
          <a:p>
            <a:pPr marL="450215" indent="-450215" algn="just"/>
            <a:r>
              <a:rPr lang="hu-HU" sz="1800" cap="small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Ladányi</a:t>
            </a:r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Mária–</a:t>
            </a:r>
            <a:r>
              <a:rPr lang="hu-HU" sz="1800" cap="small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Tolcsvai</a:t>
            </a:r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Nagy Gábor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2008. Funkcionális nyelvészet.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Általános Nyelvészeti Tanulmányok 22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: 17–58.</a:t>
            </a:r>
          </a:p>
          <a:p>
            <a:pPr marL="450215" indent="-450215" algn="just"/>
            <a:r>
              <a:rPr lang="hu-HU" sz="1800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MaKF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. = Magyarország Katonai Felmérése. 1941. URL: </a:t>
            </a:r>
            <a:r>
              <a:rPr lang="hu-HU" sz="1800" u="sng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https://maps.arcanum.com/hu/map/hungary1941/wmts/</a:t>
            </a:r>
            <a:endParaRPr lang="hu-HU" sz="1800" dirty="0">
              <a:solidFill>
                <a:schemeClr val="bg2">
                  <a:lumMod val="50000"/>
                </a:schemeClr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450215" indent="-450215" algn="just"/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Mező András–Németh Péter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1972.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Szabolcs-Szatmár megye történeti-etimológiai helységnévtára. 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Nyíregyháza.</a:t>
            </a:r>
          </a:p>
          <a:p>
            <a:pPr marL="450215" indent="-450215" algn="just"/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MKFT. = Második katonai felmérés. 1819– 1869. URL: </a:t>
            </a:r>
            <a:r>
              <a:rPr lang="hu-HU" sz="1800" u="sng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https://maps.arcanum.com/hu/map/secondsurvey-hungary/wmts/</a:t>
            </a:r>
            <a:endParaRPr lang="hu-HU" sz="1800" dirty="0">
              <a:solidFill>
                <a:schemeClr val="bg2">
                  <a:lumMod val="50000"/>
                </a:schemeClr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6208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8603DA-71CB-1CDD-4874-C6D6CF960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F2854BD-81FE-5AA0-3C31-54A075186024}"/>
              </a:ext>
            </a:extLst>
          </p:cNvPr>
          <p:cNvSpPr txBox="1"/>
          <p:nvPr/>
        </p:nvSpPr>
        <p:spPr>
          <a:xfrm>
            <a:off x="1351550" y="260648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Irodalom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DC8D3B7-426A-0697-0743-59FDE1573276}"/>
              </a:ext>
            </a:extLst>
          </p:cNvPr>
          <p:cNvSpPr txBox="1"/>
          <p:nvPr/>
        </p:nvSpPr>
        <p:spPr>
          <a:xfrm>
            <a:off x="359532" y="1484784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215" indent="-450215" algn="just"/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E. Nagy Katalin 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2021.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Empíria és teória a helynév-szociológiában.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A Magyar Névarchívum Kiadványai 53. Debrecen, Debreceni Egyetemi Kiadó.</a:t>
            </a:r>
          </a:p>
          <a:p>
            <a:pPr marL="450215" indent="-450215" algn="just"/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E. </a:t>
            </a:r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Nagy Katalin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2023. Szempontok a </a:t>
            </a:r>
            <a:r>
              <a:rPr lang="hu-HU" sz="1800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mikrotoponimák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kontinuitásának vizsgálatához.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Magyar Nyelvjárások 61: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597–605.</a:t>
            </a:r>
          </a:p>
          <a:p>
            <a:pPr marL="450215" indent="-450215" algn="just"/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E. </a:t>
            </a:r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Nagy Katalin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–</a:t>
            </a:r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Szilágyi-Varga Zsuzsa–Kis Tamás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2022. 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Bevezetés a helynévkutatásba.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Online tananyag. Debrecen, Debreceni Egyetemi Kiadó.</a:t>
            </a:r>
          </a:p>
          <a:p>
            <a:pPr marL="450215" indent="-450215" algn="just"/>
            <a:r>
              <a:rPr lang="hu-HU" sz="1800" cap="small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Szalatyán Erzsébet 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2024. </a:t>
            </a:r>
            <a:r>
              <a:rPr lang="hu-HU" sz="1800" i="1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Görbeháza helynevei. </a:t>
            </a:r>
            <a:r>
              <a:rPr lang="hu-HU" sz="1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Különnyomat A Balmazújvárosi és a Hajdúnánási járás helynevei c. kötetből, Debreceni Egyetemi Kiadó, Debrecen. 42 oldal + térképmelléklet.</a:t>
            </a:r>
          </a:p>
          <a:p>
            <a:pPr marL="450215" indent="-450215" algn="just"/>
            <a:endParaRPr lang="hu-HU" sz="1800" dirty="0">
              <a:solidFill>
                <a:schemeClr val="bg2">
                  <a:lumMod val="50000"/>
                </a:schemeClr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6854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F5038D-0381-2F6A-8703-14490DFAE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65E681D3-7817-FB48-05F2-30280037712E}"/>
              </a:ext>
            </a:extLst>
          </p:cNvPr>
          <p:cNvSpPr txBox="1"/>
          <p:nvPr/>
        </p:nvSpPr>
        <p:spPr>
          <a:xfrm>
            <a:off x="1331640" y="365755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I. Bevezetés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80CE5C6-20E4-F572-C409-240D0AF53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851718"/>
            <a:ext cx="8229600" cy="37144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2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Névrendszertani vizsgálatok a Nyírbátori járásban </a:t>
            </a:r>
          </a:p>
          <a:p>
            <a:pPr marL="0" indent="0" algn="ctr">
              <a:buNone/>
            </a:pPr>
            <a:r>
              <a:rPr lang="hu-HU" sz="2200" kern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Bátorliget, Encsencs, Kisléta, Máriapócs, Nyírbátor, Nyírbéltek, Nyírbogát, Nyírcsászári, Nyírderzs, Nyírgelse, Nyírgyulaj, Nyírlugos, Nyírmihálydi, Nyírpilis, Nyírvasvári, Ömböly, Penészlek, Piricse, Pócspetri és Terem települések</a:t>
            </a:r>
            <a:endParaRPr lang="hu-HU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hu-HU" sz="220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A690F824-CB18-A394-EF51-CAE97878EB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995" t="43866" r="14143" b="18334"/>
          <a:stretch/>
        </p:blipFill>
        <p:spPr>
          <a:xfrm>
            <a:off x="1778356" y="2811972"/>
            <a:ext cx="5587287" cy="350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1796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658D26-D26C-2F60-C65A-606C03529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406C073-BA4F-3E8B-AD3B-75C62C22BDFC}"/>
              </a:ext>
            </a:extLst>
          </p:cNvPr>
          <p:cNvSpPr txBox="1"/>
          <p:nvPr/>
        </p:nvSpPr>
        <p:spPr>
          <a:xfrm>
            <a:off x="1351550" y="260648"/>
            <a:ext cx="6179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Magyar Nemzeti Helynévtár Programról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FB8CE52-9832-8910-286D-59631F560492}"/>
              </a:ext>
            </a:extLst>
          </p:cNvPr>
          <p:cNvSpPr txBox="1"/>
          <p:nvPr/>
        </p:nvSpPr>
        <p:spPr>
          <a:xfrm>
            <a:off x="2555776" y="5951021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https://mnhp.unideb.hu/index.php</a:t>
            </a:r>
            <a:endParaRPr lang="hu-HU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hu-HU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249FE61-BC35-0288-5C3E-01CFC2CDF6C4}"/>
              </a:ext>
            </a:extLst>
          </p:cNvPr>
          <p:cNvSpPr txBox="1"/>
          <p:nvPr/>
        </p:nvSpPr>
        <p:spPr>
          <a:xfrm>
            <a:off x="863588" y="1340768"/>
            <a:ext cx="7416824" cy="362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2022. január 1-jén indult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Célkitűzéseiről és tudományos jelentőségéről bővebben: Hoffmann István (2022)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6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Magyar Nyelvért Program keretén belül indult, mely a Magyar Tudományos Akadémia nemzeti programjainak egyike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618CC47-3867-F9A3-6F09-5DBC73FCD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74" y="1135504"/>
            <a:ext cx="8154652" cy="458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6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94FDE1-ED29-B40F-6878-D546E49C3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A8110C2-0093-B5F4-D855-6008EE891ADC}"/>
              </a:ext>
            </a:extLst>
          </p:cNvPr>
          <p:cNvSpPr txBox="1"/>
          <p:nvPr/>
        </p:nvSpPr>
        <p:spPr>
          <a:xfrm>
            <a:off x="1351550" y="260648"/>
            <a:ext cx="5623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program módszertani iránymutatója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4685912-0F2F-0106-F705-67A215418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4" y="1052736"/>
            <a:ext cx="8154652" cy="458699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49D8F1E-50EB-80FB-8086-34EDD0231001}"/>
              </a:ext>
            </a:extLst>
          </p:cNvPr>
          <p:cNvSpPr txBox="1"/>
          <p:nvPr/>
        </p:nvSpPr>
        <p:spPr>
          <a:xfrm>
            <a:off x="1295636" y="5970151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https://mnhp.unideb.hu/kutatasi_segedletek/bevhnkut/</a:t>
            </a:r>
            <a:endParaRPr lang="hu-HU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hu-HU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1646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414AF9-410E-980B-B622-2BFB43C8D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A0F09F00-03C3-3C95-069F-C9BCA9870D9C}"/>
              </a:ext>
            </a:extLst>
          </p:cNvPr>
          <p:cNvSpPr txBox="1"/>
          <p:nvPr/>
        </p:nvSpPr>
        <p:spPr>
          <a:xfrm>
            <a:off x="1413992" y="5951021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https://mnhp.unideb.hu/kiadvanyok_mnhkotetei.php</a:t>
            </a:r>
            <a:endParaRPr lang="hu-HU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hu-HU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Tartalom helye 5">
            <a:extLst>
              <a:ext uri="{FF2B5EF4-FFF2-40B4-BE49-F238E27FC236}">
                <a16:creationId xmlns:a16="http://schemas.microsoft.com/office/drawing/2014/main" id="{AD626C46-A9EE-D201-68BD-049A579D306F}"/>
              </a:ext>
            </a:extLst>
          </p:cNvPr>
          <p:cNvSpPr txBox="1">
            <a:spLocks/>
          </p:cNvSpPr>
          <p:nvPr/>
        </p:nvSpPr>
        <p:spPr>
          <a:xfrm>
            <a:off x="395536" y="1479465"/>
            <a:ext cx="4176464" cy="37144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helynévetimológiai szótár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élőnyelvi interjúk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mintegy 80 történeti forrás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kiadvány formában és a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Magyar Nemzeti Helynévtár oldalán digitális formátumban is elérhető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94E8BCC-61DC-6D55-F125-8C55D8EE48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062" t="9400" r="24013" b="15001"/>
          <a:stretch/>
        </p:blipFill>
        <p:spPr>
          <a:xfrm>
            <a:off x="5004048" y="870821"/>
            <a:ext cx="3600400" cy="5116358"/>
          </a:xfrm>
          <a:prstGeom prst="rect">
            <a:avLst/>
          </a:prstGeom>
        </p:spPr>
      </p:pic>
      <p:sp>
        <p:nvSpPr>
          <p:cNvPr id="8" name="Tartalom helye 5">
            <a:extLst>
              <a:ext uri="{FF2B5EF4-FFF2-40B4-BE49-F238E27FC236}">
                <a16:creationId xmlns:a16="http://schemas.microsoft.com/office/drawing/2014/main" id="{BBCAA2F2-BD24-6A12-EB56-6047337BEA16}"/>
              </a:ext>
            </a:extLst>
          </p:cNvPr>
          <p:cNvSpPr txBox="1">
            <a:spLocks/>
          </p:cNvSpPr>
          <p:nvPr/>
        </p:nvSpPr>
        <p:spPr>
          <a:xfrm>
            <a:off x="1343847" y="283507"/>
            <a:ext cx="4176464" cy="4133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Görbeháza helynevei</a:t>
            </a:r>
          </a:p>
        </p:txBody>
      </p:sp>
    </p:spTree>
    <p:extLst>
      <p:ext uri="{BB962C8B-B14F-4D97-AF65-F5344CB8AC3E}">
        <p14:creationId xmlns:p14="http://schemas.microsoft.com/office/powerpoint/2010/main" val="389034927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EE2601-476C-656C-1DE5-D03A948F6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5">
            <a:extLst>
              <a:ext uri="{FF2B5EF4-FFF2-40B4-BE49-F238E27FC236}">
                <a16:creationId xmlns:a16="http://schemas.microsoft.com/office/drawing/2014/main" id="{ED4A9C0E-E1A6-5935-A9F3-4CAF32152B7A}"/>
              </a:ext>
            </a:extLst>
          </p:cNvPr>
          <p:cNvSpPr txBox="1">
            <a:spLocks/>
          </p:cNvSpPr>
          <p:nvPr/>
        </p:nvSpPr>
        <p:spPr>
          <a:xfrm>
            <a:off x="1408820" y="2636912"/>
            <a:ext cx="6326360" cy="24129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II. A település általános demográfiai, településtörténeti és természetföldrajzi körülményei</a:t>
            </a:r>
          </a:p>
        </p:txBody>
      </p:sp>
    </p:spTree>
    <p:extLst>
      <p:ext uri="{BB962C8B-B14F-4D97-AF65-F5344CB8AC3E}">
        <p14:creationId xmlns:p14="http://schemas.microsoft.com/office/powerpoint/2010/main" val="406731623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91E6FD-90C1-9EDD-990D-FC12D734E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41F74297-949E-0FA4-6066-E7939762E56E}"/>
              </a:ext>
            </a:extLst>
          </p:cNvPr>
          <p:cNvSpPr txBox="1"/>
          <p:nvPr/>
        </p:nvSpPr>
        <p:spPr>
          <a:xfrm>
            <a:off x="1259632" y="18335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Máriapócs általános demográfiai, településtörténeti és természetföldrajzi körülményei</a:t>
            </a:r>
          </a:p>
        </p:txBody>
      </p:sp>
      <p:sp>
        <p:nvSpPr>
          <p:cNvPr id="3" name="Tartalom helye 5">
            <a:extLst>
              <a:ext uri="{FF2B5EF4-FFF2-40B4-BE49-F238E27FC236}">
                <a16:creationId xmlns:a16="http://schemas.microsoft.com/office/drawing/2014/main" id="{1CD9C924-F662-ED3B-FFAC-B8A7CBE129F0}"/>
              </a:ext>
            </a:extLst>
          </p:cNvPr>
          <p:cNvSpPr txBox="1">
            <a:spLocks/>
          </p:cNvSpPr>
          <p:nvPr/>
        </p:nvSpPr>
        <p:spPr>
          <a:xfrm>
            <a:off x="395536" y="1651360"/>
            <a:ext cx="4320480" cy="371440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Szabolcs-Szatmár-Bereg vármegye déli részén fekszik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Lakosainak száma: 1882 fő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Túlnyomórészt görögkatolikus vallásúak lakják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Nyírbátori járáshoz tartozik, északon Ófehértóval, keleten Nyírgyulajjal, délkeleten Nyírbátorral, délen Kislétával, nyugaton pedig Pócspetrivel határos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Területe 22 km</a:t>
            </a:r>
            <a:r>
              <a:rPr lang="hu-HU" sz="2000" baseline="300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</a:t>
            </a:r>
            <a:r>
              <a:rPr lang="hu-HU" sz="22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80C9420-EE92-8960-8807-44FFFD4B4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0711" t="25157" r="29128" b="7645"/>
          <a:stretch/>
        </p:blipFill>
        <p:spPr>
          <a:xfrm>
            <a:off x="4902979" y="1492680"/>
            <a:ext cx="3946553" cy="37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8344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610</TotalTime>
  <Words>1945</Words>
  <Application>Microsoft Office PowerPoint</Application>
  <PresentationFormat>Diavetítés a képernyőre (4:3 oldalarány)</PresentationFormat>
  <Paragraphs>206</Paragraphs>
  <Slides>38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4" baseType="lpstr">
      <vt:lpstr>Arial</vt:lpstr>
      <vt:lpstr>Calibri</vt:lpstr>
      <vt:lpstr>Georgia</vt:lpstr>
      <vt:lpstr>Times New Roman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Szalatyán Erzsébet</cp:lastModifiedBy>
  <cp:revision>22</cp:revision>
  <dcterms:created xsi:type="dcterms:W3CDTF">2022-04-21T17:56:47Z</dcterms:created>
  <dcterms:modified xsi:type="dcterms:W3CDTF">2024-10-23T16:37:59Z</dcterms:modified>
</cp:coreProperties>
</file>