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5" r:id="rId2"/>
    <p:sldId id="261" r:id="rId3"/>
    <p:sldId id="263" r:id="rId4"/>
    <p:sldId id="320" r:id="rId5"/>
    <p:sldId id="284" r:id="rId6"/>
    <p:sldId id="285" r:id="rId7"/>
    <p:sldId id="286" r:id="rId8"/>
    <p:sldId id="287" r:id="rId9"/>
    <p:sldId id="288" r:id="rId10"/>
    <p:sldId id="290" r:id="rId11"/>
    <p:sldId id="312" r:id="rId12"/>
    <p:sldId id="321" r:id="rId13"/>
    <p:sldId id="291" r:id="rId14"/>
    <p:sldId id="283" r:id="rId15"/>
    <p:sldId id="292" r:id="rId16"/>
    <p:sldId id="293" r:id="rId17"/>
    <p:sldId id="294" r:id="rId18"/>
    <p:sldId id="295" r:id="rId19"/>
    <p:sldId id="296" r:id="rId20"/>
    <p:sldId id="298" r:id="rId21"/>
    <p:sldId id="297" r:id="rId22"/>
    <p:sldId id="300" r:id="rId23"/>
    <p:sldId id="302" r:id="rId24"/>
    <p:sldId id="301" r:id="rId25"/>
    <p:sldId id="319" r:id="rId26"/>
    <p:sldId id="314" r:id="rId27"/>
    <p:sldId id="313" r:id="rId28"/>
    <p:sldId id="305" r:id="rId29"/>
    <p:sldId id="306" r:id="rId30"/>
    <p:sldId id="307" r:id="rId31"/>
    <p:sldId id="308" r:id="rId32"/>
    <p:sldId id="315" r:id="rId33"/>
    <p:sldId id="310" r:id="rId34"/>
    <p:sldId id="316" r:id="rId35"/>
    <p:sldId id="317" r:id="rId36"/>
    <p:sldId id="318" r:id="rId37"/>
    <p:sldId id="311" r:id="rId38"/>
    <p:sldId id="262" r:id="rId39"/>
    <p:sldId id="260" r:id="rId4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FEFE"/>
    <a:srgbClr val="AC5600"/>
    <a:srgbClr val="CC66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58134" autoAdjust="0"/>
  </p:normalViewPr>
  <p:slideViewPr>
    <p:cSldViewPr>
      <p:cViewPr varScale="1">
        <p:scale>
          <a:sx n="71" d="100"/>
          <a:sy n="71" d="100"/>
        </p:scale>
        <p:origin x="114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93855-30A1-4953-A084-2DCB4B7D573A}" type="datetimeFigureOut">
              <a:rPr lang="hu-HU" smtClean="0"/>
              <a:t>2024. 11. 27.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D9B71-1BF2-48C3-BAED-B527F5865E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8907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1787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modul központi része ebből következően a TELEPÜLÉSEK HELYNÉVSZÓTÁRA,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amely a település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összes helynevét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tartalmazza, </a:t>
            </a:r>
          </a:p>
          <a:p>
            <a:pPr lvl="1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és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szócikkekbe rendezve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együttesen megjeleníthető.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szótárban megtalálható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neveknek emellett a térképi megjelenítése is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lehetséges. &gt;&gt; TÉRKÉP DIA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1587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9287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5776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szótári modulban azonban egy-egy településről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további információk is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megtalálhatók:</a:t>
            </a: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ADATBÁZIS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formájában</a:t>
            </a:r>
          </a:p>
          <a:p>
            <a:pPr lvl="2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adatbázis az adott település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teljes helynévanyagát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jeleníti meg (több ismeret)</a:t>
            </a:r>
          </a:p>
          <a:p>
            <a:pPr lvl="2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letölthető </a:t>
            </a:r>
            <a:r>
              <a:rPr lang="hu-HU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excel-állomány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formájában.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4806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adatbázis ezen összetevői között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találhatunk olyan jellegűeket,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amelyek a felhasználók számára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hordozhatnak fontos információkat (pl. </a:t>
            </a:r>
            <a:r>
              <a:rPr lang="hu-H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év, helynévadat, </a:t>
            </a:r>
            <a:r>
              <a:rPr lang="hu-H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denotatív</a:t>
            </a:r>
            <a:r>
              <a:rPr lang="hu-H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jelentés, névmagyarázat, fotó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illetve olyanokat is,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amelyek az adatbázis működtetését szolgálják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(pl. </a:t>
            </a:r>
            <a:r>
              <a:rPr lang="hu-H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standard, táblanév, azonosító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online adatbázisa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helynévgyűjtő és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-feldolgozó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munka nyomán természetesen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folyamatosan épül és gazdagodik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nemcsak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elemeit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tekintve, hanem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szempontrendszerére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vonatkozóan is.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A helynevekre vonatkozó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paraméterek rendszere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 tudományos kutatások céljaihoz igazodva – lényegében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korlátlanul bővíthető.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Ilyen szempontrendszert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hang- és </a:t>
            </a:r>
            <a:r>
              <a:rPr lang="hu-H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helyesírástörténeti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feldolgozás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számára már ki is dolgoztunk.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4801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A </a:t>
            </a:r>
            <a:r>
              <a:rPr lang="hu-HU" sz="1200" b="1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településtörténet</a:t>
            </a:r>
            <a:r>
              <a:rPr lang="hu-HU" sz="1200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tartalmazza </a:t>
            </a:r>
          </a:p>
          <a:p>
            <a:r>
              <a:rPr lang="hu-H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helynevekhez szükséges háttérismereteket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itt olvasható a település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történész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szakemberek által írt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rövid történeti áttekintése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9700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A </a:t>
            </a:r>
            <a:r>
              <a:rPr lang="hu-HU" sz="1200" b="1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képtár</a:t>
            </a:r>
            <a:r>
              <a:rPr lang="hu-HU" sz="1200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szerepe a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szemléltetés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2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Ennek jegyében szerepelnek itt pontos leírással olyan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fotók, képeslapok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amelyek az adott </a:t>
            </a:r>
          </a:p>
          <a:p>
            <a:pPr lvl="2"/>
            <a:r>
              <a:rPr lang="hu-H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település jellegzetes objektumairól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készültek, vagy amelyek </a:t>
            </a:r>
          </a:p>
          <a:p>
            <a:pPr lvl="2"/>
            <a:r>
              <a:rPr lang="hu-H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hely olyan jellemzőit ábrázolják, amelyek a névadáshoz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alapul szolgálhattak.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Emellett ezen a helyen a településre vonatkozó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dokumentumfotók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illetve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térképrészletek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megtalálhatók.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7170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A </a:t>
            </a:r>
            <a:r>
              <a:rPr lang="hu-HU" sz="1200" b="1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gyűjtési napló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tudományos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hitelességet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gyűjtési folyamat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követhetőséget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biztosítja. Itt szerepelnek: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a gyűjtési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folyamat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állomásai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fontosabb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részfeladatai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azok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időbeli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jellemzői, &gt;&gt; KÖVETKEZŐ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a feldolgozott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források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tételei (az irodalomjegyzék) is megtekinthető táblázatos elrendezésben, valamint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a különböző élőnyelvi gyűjtések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adatközlői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0446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a feldolgozott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források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tételei (az irodalomjegyzék) is megtekinthetők, valamint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a különböző élőnyelvi gyűjtések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adatközlői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4265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1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törzslap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egyes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települések legfontosabb adatainak összevethetőségét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teszi lehetővé.</a:t>
            </a:r>
          </a:p>
          <a:p>
            <a:pPr lvl="2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törzslap előhívásával egy olyan adatlap jeleníthető meg, amely </a:t>
            </a:r>
          </a:p>
          <a:p>
            <a:pPr lvl="2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tartalmazza a településsel, az ott folytatott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élőnyelvi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gyűjtéssel és a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névanyaggal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kapcsolatos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összefoglaló információkat számadatok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formájában (pl. névadatok száma, névsűrűség stb.).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7005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4569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IV.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1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Névtári modul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funkciója az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egyedi nevek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keresése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legfontosabb ismeretek az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adatlapon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találhatók (ezek szemléltetése!)</a:t>
            </a:r>
          </a:p>
          <a:p>
            <a:r>
              <a:rPr lang="hu-H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Itt egy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keresőfelületet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kapunk.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A keresőfelületen egyszerűen az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adott helynevet (vagy névelemet) kell beírni a cellába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és a </a:t>
            </a:r>
            <a:r>
              <a:rPr lang="hu-HU" sz="1200" b="1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keres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gombra kattintva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megkapjuk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azokat a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találatokat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amelyek</a:t>
            </a:r>
          </a:p>
          <a:p>
            <a:pPr lvl="0"/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-- azonosak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keresett névvel</a:t>
            </a:r>
          </a:p>
          <a:p>
            <a:pPr lvl="0"/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-- tartalmazzák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keresett nevet (névrészként vagy névelemként)</a:t>
            </a:r>
          </a:p>
          <a:p>
            <a:r>
              <a:rPr lang="hu-HU" dirty="0" smtClean="0">
                <a:effectLst/>
              </a:rPr>
              <a:t/>
            </a:r>
            <a:br>
              <a:rPr lang="hu-HU" dirty="0" smtClean="0">
                <a:effectLst/>
              </a:rPr>
            </a:b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keres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gombra kattintva láthatjuk tehát a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találatokat: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91596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egyrészt egy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listában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szerepeltetve </a:t>
            </a:r>
          </a:p>
          <a:p>
            <a:pPr lvl="1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itt a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név mellett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azt a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települést és járást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feltüntetjük, ahol az adott név található</a:t>
            </a:r>
          </a:p>
          <a:p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másrészt a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térképen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megjelenítve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66728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lista (vagy a térképen szereplő nevek) bármelyik elemére kattintva megnézhető a név </a:t>
            </a:r>
            <a:r>
              <a:rPr lang="hu-HU" sz="1200" b="1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adatlapja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amely a következő információkat, kapcsolati elemeit tartalmazza: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a) névalak,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denotatív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jelentés, első és utolsó adat, névmagyarázat, további </a:t>
            </a:r>
            <a:r>
              <a:rPr lang="hu-H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névváltozatai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b) a név teljes </a:t>
            </a:r>
            <a:r>
              <a:rPr lang="hu-H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szócikke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 KÖVETKEZŐ DIA</a:t>
            </a:r>
          </a:p>
          <a:p>
            <a:pPr lvl="1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c) </a:t>
            </a:r>
            <a:r>
              <a:rPr lang="hu-H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térképi megjelenítése és</a:t>
            </a:r>
            <a:r>
              <a:rPr lang="hu-HU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 KÖVETKEZŐ DIA</a:t>
            </a:r>
            <a:endParaRPr lang="hu-HU" sz="1200" b="1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hu-HU" sz="1200" b="1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hu-HU" sz="12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d) </a:t>
            </a:r>
            <a:r>
              <a:rPr lang="hu-HU" sz="1200" b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fotója</a:t>
            </a:r>
            <a:r>
              <a:rPr lang="hu-HU" sz="12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elérhető.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 KÖVETKEZŐ DIA</a:t>
            </a:r>
            <a:endParaRPr lang="hu-HU" sz="1200" b="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29694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 </a:t>
            </a:r>
            <a:r>
              <a:rPr lang="hu-H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térképi megjelenítése és</a:t>
            </a:r>
            <a:r>
              <a:rPr lang="hu-HU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 KÖVETKEZŐ DIA</a:t>
            </a:r>
            <a:endParaRPr lang="hu-HU" sz="1200" b="1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hu-HU" sz="12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d) </a:t>
            </a:r>
            <a:r>
              <a:rPr lang="hu-HU" sz="1200" b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fotója</a:t>
            </a:r>
            <a:r>
              <a:rPr lang="hu-HU" sz="12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elérhető.</a:t>
            </a:r>
            <a:endParaRPr lang="hu-HU" sz="1200" b="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2041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d) </a:t>
            </a:r>
            <a:r>
              <a:rPr lang="hu-H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térképi megjelenítése és</a:t>
            </a:r>
            <a:r>
              <a:rPr lang="hu-HU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 KÖVETKEZŐ DIA</a:t>
            </a:r>
            <a:endParaRPr lang="hu-HU" sz="1200" b="1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hu-HU" sz="12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e) </a:t>
            </a:r>
            <a:r>
              <a:rPr lang="hu-HU" sz="1200" b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fotója</a:t>
            </a:r>
            <a:r>
              <a:rPr lang="hu-HU" sz="12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elérhető.</a:t>
            </a:r>
            <a:endParaRPr lang="hu-HU" sz="1200" b="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09646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42649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 </a:t>
            </a:r>
            <a:r>
              <a:rPr lang="hu-H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térképi megjelenítése és</a:t>
            </a:r>
            <a:r>
              <a:rPr lang="hu-HU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 KÖVETKEZŐ DIA</a:t>
            </a:r>
            <a:endParaRPr lang="hu-HU" sz="1200" b="1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hu-HU" sz="12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d) </a:t>
            </a:r>
            <a:r>
              <a:rPr lang="hu-HU" sz="1200" b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fotója</a:t>
            </a:r>
            <a:r>
              <a:rPr lang="hu-HU" sz="12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elérhető.</a:t>
            </a:r>
            <a:endParaRPr lang="hu-HU" sz="1200" b="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44159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02682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V. KISEGÍTŐ MODULOK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helynevekkel kapcsolatban közreadott információk kibővítését, értelmezését további segédmodulok segítik:</a:t>
            </a: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1.) A BAL </a:t>
            </a:r>
            <a:r>
              <a:rPr lang="hu-H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OLDALi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menüsor elemei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szótár és a névtár adataihoz további ismereteket adnak: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42627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 Földrajziköznév-tár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szerepe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működése: a nevekben található földrajzi köznevek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értelmezését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adja meg, és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 -- a munka során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folyamatosan bővül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„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Rövidítések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FKnT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forrásait tartalmazza.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„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Beküld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”: ha a munkatársak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FKnT.-ban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nem szereplő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fr.-i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kn.-et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találnak, beküldhetik, mi beemelhetjük azt.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1882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A Magyar Nemzeti Helynévtár Program legfontosabb tudományos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célja és hozadéka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magyar nyelvterület </a:t>
            </a:r>
            <a:r>
              <a:rPr lang="hu-HU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élőnyelvi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történeti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helynévanyagának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teljességre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törekvő összegyűjtése és dokumentálása.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Ez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milliós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nagyságrendű állománynak a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sok szempont szerint jellemzett összességét jelenti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ezért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a programon belül épülő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Magyar Nemzeti Helynévtár elsődlegesen online adatbázis formájában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jön létre, amely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a helynevek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egyedi keresésére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a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névanyag településenként történő szótári elrendezésű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megjelenítésére alkalmas.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A helynévtárban megtalálható egyes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helynevekhez kapcsolódó, alapesetként rögzített adatok jellegét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következő kép mutatja: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5130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 Források jegyzéke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a szótárban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adatokhoz kapcsolódó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(azokat tartalmazó) források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rövidítve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szerepelnek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ezeknek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szakirodalmi rövidítéseknek a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feloldását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találja meg itt a felhasználó,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ezáltal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visszakereshetővé téve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azokat</a:t>
            </a:r>
          </a:p>
          <a:p>
            <a:pPr lvl="0"/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forrásjegyzék a munka során – a földrajziköznév-tárhoz hasonlóan – </a:t>
            </a:r>
            <a:r>
              <a:rPr lang="hu-HU" sz="120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ugyancsak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folyamatosan bővül.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03822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2.) A JOBB </a:t>
            </a:r>
            <a:r>
              <a:rPr lang="hu-H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OLDALi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menüsor szélesebb összefüggésbe helyezi a neveket: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 Településtörténeti háttér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hu-HU" sz="1200" strike="sng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strike="sng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Erről korábban beszéltem, de erről a modulról közvetlenül is elérhető.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03718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 Feldolgozottság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tájékoztat az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aktuális gyűjtési lehetőségekről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mit lehet keresni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mi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szabad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hol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lehet dolgozni, gyűjteni</a:t>
            </a:r>
          </a:p>
          <a:p>
            <a:pPr lvl="0"/>
            <a:endParaRPr lang="hu-HU" sz="1200" i="1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i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hu-HU" i="1" u="sng" dirty="0" smtClean="0"/>
              <a:t>Térképészeti problémák</a:t>
            </a:r>
            <a:r>
              <a:rPr lang="hu-HU" dirty="0" smtClean="0"/>
              <a:t> miatt egyelőre </a:t>
            </a:r>
            <a:r>
              <a:rPr lang="hu-HU" i="1" u="sng" dirty="0" smtClean="0"/>
              <a:t>országonként</a:t>
            </a:r>
            <a:r>
              <a:rPr lang="hu-HU" dirty="0" smtClean="0"/>
              <a:t> áttekinthető.</a:t>
            </a:r>
          </a:p>
          <a:p>
            <a:pPr lvl="0"/>
            <a:endParaRPr lang="hu-HU" sz="1200" i="1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65061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 </a:t>
            </a:r>
            <a:r>
              <a:rPr lang="hu-H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Pesty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1864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Pesty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Frigyes helynévgyűjteménye érhető el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mint legfontosabb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tudománytörténeti előzmény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anyaga természetesen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bekerül a </a:t>
            </a:r>
            <a:r>
              <a:rPr lang="hu-HU" sz="1200" i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MNH-ba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mivel minden településen a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történeti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forrásminimumnak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része ez az állomány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9299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 </a:t>
            </a:r>
            <a:r>
              <a:rPr lang="hu-H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Pesty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1864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Pesty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Frigyes helynévgyűjteménye érhető el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mint legfontosabb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tudománytörténeti előzmény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anyaga természetesen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bekerül a </a:t>
            </a:r>
            <a:r>
              <a:rPr lang="hu-HU" sz="1200" i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MNH-ba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mivel minden településen a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történeti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forrásminimumnak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része ez az állomány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53066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 </a:t>
            </a:r>
            <a:r>
              <a:rPr lang="hu-H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Pesty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1864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Pesty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Frigyes helynévgyűjteménye érhető el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mint legfontosabb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tudománytörténeti előzmény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anyaga természetesen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bekerül a </a:t>
            </a:r>
            <a:r>
              <a:rPr lang="hu-HU" sz="1200" i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MNH-ba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mivel minden településen a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történeti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forrásminimumnak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része ez az állomány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88865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 </a:t>
            </a:r>
            <a:r>
              <a:rPr lang="hu-H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Pesty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1864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Pesty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Frigyes helynévgyűjteménye érhető el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mint legfontosabb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tudománytörténeti előzmény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anyaga természetesen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bekerül a </a:t>
            </a:r>
            <a:r>
              <a:rPr lang="hu-HU" sz="1200" i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MNH-ba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mivel minden településen a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történeti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forrásminimumnak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része ez az állomány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37432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81767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32145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1937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A Magyar Nemzeti Helynévtár Program legfontosabb tudományos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célja és hozadéka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magyar nyelvterület </a:t>
            </a:r>
            <a:r>
              <a:rPr lang="hu-HU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élőnyelvi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történeti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helynévanyagának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teljességre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törekvő összegyűjtése és dokumentálása.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Ez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milliós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nagyságrendű állománynak a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sok szempont szerint jellemzett összességét jelenti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ezért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a programon belül épülő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Magyar Nemzeti Helynévtár elsődlegesen online adatbázis formájában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jön létre, amely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a helynevek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egyedi keresésére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a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névanyag településenként történő szótári elrendezésű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megjelenítésére alkalmas.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A helynévtárban megtalálható egyes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helynevekhez kapcsolódó, alapesetként rögzített adatok jellegét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következő kép mutatja: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8515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 Egyfelől az általános felhasználó,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azaz valójában bárki számára lehetővé teszi az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adatok keresését és megismerését.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Ezt a felhasználói felület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egyszerű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használhatósága, és az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adatok analitikus, átlátható, közérthető elemzése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biztosítja. Ezt a felhasználói szintet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rövidesen nyilvánosan is elérhetővé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tesszük.</a:t>
            </a:r>
          </a:p>
          <a:p>
            <a:r>
              <a:rPr lang="hu-HU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Másfelől azonban, hosszabb távon a szakemberek: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névkutatók, nyelvtörténészek, helytörténészek, régészek stb. tudományos kutatói igényeit is ki kívánja szolgálni. Az összegyűjtött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helynévanyag lehetővé teszi konkrét adatrelációk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megállapítását, és ennek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révén szintetizáló jellegű ismeretek alapjául is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szolgálhat. </a:t>
            </a: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Mindezek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kutatási lehetőségek az adatmennyiség növekedésével és a nagyobb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feldolgozottsági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szintet követően egyre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gazdagodhatnak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 felhasználói szintet a program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szakaszában dolgozzuk ki.</a:t>
            </a:r>
          </a:p>
          <a:p>
            <a:r>
              <a:rPr lang="hu-HU" dirty="0" smtClean="0">
                <a:effectLst/>
              </a:rPr>
              <a:t/>
            </a:r>
            <a:br>
              <a:rPr lang="hu-HU" dirty="0" smtClean="0">
                <a:effectLst/>
              </a:rPr>
            </a:b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0833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felhasználók körét illetően a </a:t>
            </a:r>
            <a:r>
              <a:rPr lang="hu-H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környező országokban élő érdeklődőkre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gondoltunk, tekintve, hogy e térségek magyar nyelvű helynévanyagát is tartalmazza a MNH. A MNH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többnyelvű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adatbázisként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működik: a magyar és az angol nyelven kívül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szomszédos országok hivatalos nyelvén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(összesen 9 nyelven) is elérhető menü- és tájékoztató rendszerrel rendelkezik.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0569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4122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Magyar Nemzeti Helynévtár általános felhasználói változata tehát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két fő modulból áll: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hu-H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Szótár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egyes települések teljes névanyagát jeleníti meg, </a:t>
            </a:r>
          </a:p>
          <a:p>
            <a:r>
              <a:rPr lang="hu-HU" dirty="0" smtClean="0">
                <a:effectLst/>
              </a:rPr>
              <a:t/>
            </a:r>
            <a:br>
              <a:rPr lang="hu-HU" dirty="0" smtClean="0">
                <a:effectLst/>
              </a:rPr>
            </a:b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hu-H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Névtár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egyedi nevek keresését szolgálja.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2208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modul alapegysége a település.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Ezt a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hagyományokon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túl az indokolja, hogy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település helynévanyaga mint </a:t>
            </a:r>
            <a:r>
              <a:rPr lang="hu-H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névrendszerbeli egység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szoros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belső rendszerkapcsolatokkal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rendelkezik.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Ezeknek az összefüggések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azon alapulnak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hogy egy település lakói lényegében egyfajta </a:t>
            </a:r>
            <a:r>
              <a:rPr lang="hu-H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névközösséget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alkotnak. Ez azt is jelenti, hogy egy adott település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neveit más települések lakói ritkán ismerik.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4779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2024. 11. 27.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2024. 11. 27.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429E-D371-46DB-82DF-8D7EA7EB31ED}" type="datetimeFigureOut">
              <a:rPr lang="hu-HU" smtClean="0"/>
              <a:pPr/>
              <a:t>2024. 11. 27.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04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689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1. Szótár 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A település összes helyneve szócikkekben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193"/>
            <a:ext cx="9144000" cy="513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36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268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1. Szótár 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A település összes helyneve 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térképen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16581"/>
            <a:ext cx="8424936" cy="470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10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268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1. Szótár 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A település összes helyneve 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térképen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1052736"/>
            <a:ext cx="8460432" cy="513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62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6420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1. Szótár 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Adatbázis</a:t>
            </a:r>
            <a:endParaRPr lang="hu-HU" sz="2400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043608" y="594928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Georgia" panose="02040502050405020303" pitchFamily="18" charset="0"/>
              </a:rPr>
              <a:t>A település teljes helynévanyaga letölthető </a:t>
            </a:r>
            <a:r>
              <a:rPr lang="hu-HU" dirty="0" err="1" smtClean="0">
                <a:latin typeface="Georgia" panose="02040502050405020303" pitchFamily="18" charset="0"/>
              </a:rPr>
              <a:t>excel-állomány</a:t>
            </a:r>
            <a:r>
              <a:rPr lang="hu-HU" dirty="0" smtClean="0">
                <a:latin typeface="Georgia" panose="02040502050405020303" pitchFamily="18" charset="0"/>
              </a:rPr>
              <a:t> formájában.</a:t>
            </a:r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7704856" cy="502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88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1200" r="18500" b="2002"/>
          <a:stretch/>
        </p:blipFill>
        <p:spPr>
          <a:xfrm>
            <a:off x="717823" y="1027566"/>
            <a:ext cx="7526585" cy="506573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899592" y="594928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Georgia" panose="02040502050405020303" pitchFamily="18" charset="0"/>
              </a:rPr>
              <a:t>Az egyes </a:t>
            </a:r>
            <a:r>
              <a:rPr lang="hu-HU" dirty="0">
                <a:latin typeface="Georgia" panose="02040502050405020303" pitchFamily="18" charset="0"/>
              </a:rPr>
              <a:t>helynevekhez kapcsolódó, alapesetként rögzített adatok </a:t>
            </a:r>
            <a:r>
              <a:rPr lang="hu-HU" dirty="0" smtClean="0">
                <a:latin typeface="Georgia" panose="02040502050405020303" pitchFamily="18" charset="0"/>
              </a:rPr>
              <a:t>jellege</a:t>
            </a:r>
            <a:endParaRPr lang="hu-HU" dirty="0">
              <a:latin typeface="Georgia" panose="02040502050405020303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351550" y="260648"/>
            <a:ext cx="26420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1. Szótár 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Adatbázis</a:t>
            </a:r>
            <a:endParaRPr lang="hu-HU" sz="2400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641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4980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1. Szótár 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Településtörténet</a:t>
            </a:r>
            <a:endParaRPr lang="hu-HU" sz="2400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9249"/>
            <a:ext cx="7215361" cy="510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46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6420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1. Szótár 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Képtár</a:t>
            </a:r>
            <a:endParaRPr lang="hu-HU" sz="2400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1028" name="Picture 4" descr="Katolikus templ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53" y="486250"/>
            <a:ext cx="1824137" cy="273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zázéves fűzf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25918" y="869250"/>
            <a:ext cx="2736206" cy="205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4406" y="4242516"/>
            <a:ext cx="3055147" cy="200911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438" y="1130574"/>
            <a:ext cx="2843808" cy="2132856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323257" y="3257691"/>
            <a:ext cx="264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Petőfi utca telepes ház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3999720" y="3257691"/>
            <a:ext cx="2052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Százéves fűzfa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6882090" y="3179279"/>
            <a:ext cx="2076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Katolikus templom</a:t>
            </a:r>
            <a:endParaRPr lang="hu-HU" dirty="0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57" y="4277602"/>
            <a:ext cx="3380986" cy="1974030"/>
          </a:xfrm>
          <a:prstGeom prst="rect">
            <a:avLst/>
          </a:prstGeom>
        </p:spPr>
      </p:pic>
      <p:sp>
        <p:nvSpPr>
          <p:cNvPr id="19" name="Szövegdoboz 18"/>
          <p:cNvSpPr txBox="1"/>
          <p:nvPr/>
        </p:nvSpPr>
        <p:spPr>
          <a:xfrm>
            <a:off x="343438" y="390827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Kőrös tava</a:t>
            </a:r>
            <a:endParaRPr lang="hu-HU" dirty="0"/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5504" y="3820682"/>
            <a:ext cx="1637928" cy="2456892"/>
          </a:xfrm>
          <a:prstGeom prst="rect">
            <a:avLst/>
          </a:prstGeom>
        </p:spPr>
      </p:pic>
      <p:sp>
        <p:nvSpPr>
          <p:cNvPr id="21" name="Szövegdoboz 20"/>
          <p:cNvSpPr txBox="1"/>
          <p:nvPr/>
        </p:nvSpPr>
        <p:spPr>
          <a:xfrm>
            <a:off x="7084695" y="3523117"/>
            <a:ext cx="1839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Csordakút</a:t>
            </a:r>
            <a:endParaRPr lang="hu-HU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3899504" y="3911817"/>
            <a:ext cx="1746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Újtikos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96202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85179"/>
            <a:ext cx="8784976" cy="5380125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351550" y="260648"/>
            <a:ext cx="3068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1. Szótár 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Gyűjtési napló</a:t>
            </a:r>
            <a:endParaRPr lang="hu-HU" sz="2400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836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4415"/>
            <a:ext cx="9144000" cy="4989169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351550" y="251023"/>
            <a:ext cx="3068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1. Szótár 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Gyűjtési napló</a:t>
            </a:r>
            <a:endParaRPr lang="hu-HU" sz="2400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627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1096945"/>
            <a:ext cx="8172400" cy="5068359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351550" y="251023"/>
            <a:ext cx="26420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1. Szótár 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Törzslap</a:t>
            </a:r>
            <a:endParaRPr lang="hu-HU" sz="2400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872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491880" y="2060848"/>
            <a:ext cx="459132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Magyar Nemzeti Helynévtár</a:t>
            </a:r>
          </a:p>
          <a:p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mint digitális adatbázis</a:t>
            </a:r>
          </a:p>
          <a:p>
            <a:endParaRPr lang="hu-HU" sz="2400" dirty="0" smtClean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pPr algn="r"/>
            <a:r>
              <a:rPr lang="hu-HU" sz="20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Rácz Anita</a:t>
            </a:r>
            <a:endParaRPr lang="hu-HU" sz="20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488019" y="4797152"/>
            <a:ext cx="42274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 Magyar Tudomány Ünnepe</a:t>
            </a:r>
            <a:endParaRPr lang="hu-HU" sz="2000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hu-H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MTA Debreceni Területi Bizottsága </a:t>
            </a:r>
          </a:p>
          <a:p>
            <a:r>
              <a:rPr lang="hu-H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2024</a:t>
            </a:r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. </a:t>
            </a:r>
            <a:r>
              <a:rPr lang="hu-H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november 28.</a:t>
            </a:r>
            <a:endParaRPr lang="hu-HU" sz="2000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707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2. Névtár 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Egyedi nevek keresése (teljes név)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9" r="10866" b="22400"/>
          <a:stretch/>
        </p:blipFill>
        <p:spPr>
          <a:xfrm>
            <a:off x="260388" y="1083797"/>
            <a:ext cx="8776108" cy="463944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3909360"/>
            <a:ext cx="1969179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20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79993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2. Névtár 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Egyedi nevek keresése (névelem, névrész listában)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143500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1547664" y="3429000"/>
            <a:ext cx="194421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1547664" y="5085184"/>
            <a:ext cx="194421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3422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8200" r="14563" b="10401"/>
          <a:stretch/>
        </p:blipFill>
        <p:spPr>
          <a:xfrm>
            <a:off x="611560" y="1108194"/>
            <a:ext cx="8191078" cy="4641611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351550" y="260648"/>
            <a:ext cx="5984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2. Névtár 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Egyedi nevek keresése (névváltozat)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3203848" y="1988840"/>
            <a:ext cx="187220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899592" y="3356992"/>
            <a:ext cx="2376264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3203848" y="4509120"/>
            <a:ext cx="2727920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0" name="Egyenes összekötő nyíllal 9"/>
          <p:cNvCxnSpPr/>
          <p:nvPr/>
        </p:nvCxnSpPr>
        <p:spPr>
          <a:xfrm flipH="1" flipV="1">
            <a:off x="2123728" y="4365104"/>
            <a:ext cx="1080120" cy="2880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Ellipszis 10"/>
          <p:cNvSpPr/>
          <p:nvPr/>
        </p:nvSpPr>
        <p:spPr>
          <a:xfrm>
            <a:off x="3356248" y="4941168"/>
            <a:ext cx="85571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9370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4312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2. Névtár 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Egyedi nevek keresése (szócikk)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973"/>
            <a:ext cx="9144000" cy="4938323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5496" y="1268760"/>
            <a:ext cx="49054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Az Álom-zug helynév szócikke</a:t>
            </a:r>
            <a:endParaRPr lang="hu-HU" dirty="0">
              <a:solidFill>
                <a:srgbClr val="AC56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153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407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2. Névtár 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Egyedi nevek keresése (térkép)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79071"/>
            <a:ext cx="8928992" cy="5014226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6568" y="1079071"/>
            <a:ext cx="48965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Az Álom-zug helynév térképi megjelenítése</a:t>
            </a:r>
            <a:endParaRPr lang="hu-HU" dirty="0">
              <a:solidFill>
                <a:srgbClr val="AC56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417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3078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2. Névtár 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Egyedi nevek keresése 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(térkép)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51520" y="1091645"/>
            <a:ext cx="86409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Lánc-fok-csatorna</a:t>
            </a:r>
            <a:r>
              <a:rPr lang="hu-HU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helynév adatlapja a térképen megjelenő helyjelölő pontra kattintva is elérhető </a:t>
            </a:r>
            <a:endParaRPr lang="hu-HU" dirty="0">
              <a:solidFill>
                <a:srgbClr val="AC560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348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7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0035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2. Névtár 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Egyedi nevek keresése (térkép, fotó)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3203848" y="1988840"/>
            <a:ext cx="187220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899592" y="3284984"/>
            <a:ext cx="187220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3356248" y="4509120"/>
            <a:ext cx="2727920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0" name="Egyenes összekötő nyíllal 9"/>
          <p:cNvCxnSpPr/>
          <p:nvPr/>
        </p:nvCxnSpPr>
        <p:spPr>
          <a:xfrm flipH="1" flipV="1">
            <a:off x="2195736" y="4365104"/>
            <a:ext cx="1080120" cy="2880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Ellipszis 10"/>
          <p:cNvSpPr/>
          <p:nvPr/>
        </p:nvSpPr>
        <p:spPr>
          <a:xfrm>
            <a:off x="3356248" y="4941168"/>
            <a:ext cx="85571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3203848" y="4869160"/>
            <a:ext cx="115212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r="14951" b="33379"/>
          <a:stretch/>
        </p:blipFill>
        <p:spPr>
          <a:xfrm>
            <a:off x="395536" y="1196751"/>
            <a:ext cx="8748464" cy="4574898"/>
          </a:xfrm>
          <a:prstGeom prst="rect">
            <a:avLst/>
          </a:prstGeom>
        </p:spPr>
      </p:pic>
      <p:sp>
        <p:nvSpPr>
          <p:cNvPr id="12" name="Ellipszis 11"/>
          <p:cNvSpPr/>
          <p:nvPr/>
        </p:nvSpPr>
        <p:spPr>
          <a:xfrm>
            <a:off x="3491880" y="5301208"/>
            <a:ext cx="8724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539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057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2. Névtár 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Egyedi nevek keresése (fotó)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076056" y="1268760"/>
            <a:ext cx="39604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Lánc-fok-csatorna</a:t>
            </a:r>
            <a:r>
              <a:rPr lang="hu-HU" dirty="0" smtClean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</a:rPr>
              <a:t> helynévadat fotója</a:t>
            </a:r>
            <a:endParaRPr lang="hu-HU" dirty="0">
              <a:solidFill>
                <a:srgbClr val="AC5600"/>
              </a:solidFill>
              <a:latin typeface="Georgia" panose="02040502050405020303" pitchFamily="18" charset="0"/>
            </a:endParaRPr>
          </a:p>
        </p:txBody>
      </p:sp>
      <p:pic>
        <p:nvPicPr>
          <p:cNvPr id="2050" name="Picture 2" descr="https://mnh.unideb.hu/keptar/Ujtikos/Lanc-fok-csator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81" y="1098872"/>
            <a:ext cx="3912259" cy="52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060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22548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III. Kisegítő modulok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" b="2001"/>
          <a:stretch/>
        </p:blipFill>
        <p:spPr>
          <a:xfrm>
            <a:off x="-9526" y="1124744"/>
            <a:ext cx="9117013" cy="4824536"/>
          </a:xfrm>
          <a:prstGeom prst="rect">
            <a:avLst/>
          </a:prstGeom>
        </p:spPr>
      </p:pic>
      <p:sp>
        <p:nvSpPr>
          <p:cNvPr id="8" name="Ellipszis 7"/>
          <p:cNvSpPr/>
          <p:nvPr/>
        </p:nvSpPr>
        <p:spPr>
          <a:xfrm>
            <a:off x="1691680" y="1124744"/>
            <a:ext cx="604867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9735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9036496" cy="5013931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351550" y="222548"/>
            <a:ext cx="53399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Földrajziköznév-tár</a:t>
            </a:r>
          </a:p>
          <a:p>
            <a:pPr lvl="1"/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Földrajzi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köznevek értelmezése</a:t>
            </a:r>
          </a:p>
        </p:txBody>
      </p:sp>
      <p:sp>
        <p:nvSpPr>
          <p:cNvPr id="5" name="Ellipszis 4"/>
          <p:cNvSpPr/>
          <p:nvPr/>
        </p:nvSpPr>
        <p:spPr>
          <a:xfrm>
            <a:off x="1763688" y="980728"/>
            <a:ext cx="338437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7092280" y="1532409"/>
            <a:ext cx="1728192" cy="6004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7236296" y="4797152"/>
            <a:ext cx="1728192" cy="6004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1259632" y="604277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>
                <a:latin typeface="Georgia" panose="02040502050405020303" pitchFamily="18" charset="0"/>
              </a:rPr>
              <a:t>f</a:t>
            </a:r>
            <a:r>
              <a:rPr lang="hu-HU" dirty="0" smtClean="0">
                <a:latin typeface="Georgia" panose="02040502050405020303" pitchFamily="18" charset="0"/>
              </a:rPr>
              <a:t>olyamatosan bővül</a:t>
            </a:r>
            <a:endParaRPr lang="hu-H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916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7218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romanUcPeriod"/>
            </a:pPr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MNH honlapja, </a:t>
            </a:r>
          </a:p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	a helynévanyag közzététele</a:t>
            </a:r>
            <a:endParaRPr lang="hu-HU" sz="2400" b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403648" y="1563757"/>
            <a:ext cx="65527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dirty="0" smtClean="0">
                <a:latin typeface="Georgia" panose="02040502050405020303" pitchFamily="18" charset="0"/>
              </a:rPr>
              <a:t>MNHP célja:</a:t>
            </a:r>
            <a:r>
              <a:rPr lang="hu-HU" dirty="0" smtClean="0">
                <a:latin typeface="Georgia" panose="02040502050405020303" pitchFamily="18" charset="0"/>
              </a:rPr>
              <a:t> </a:t>
            </a:r>
            <a:r>
              <a:rPr lang="hu-HU" dirty="0">
                <a:latin typeface="Georgia" panose="02040502050405020303" pitchFamily="18" charset="0"/>
              </a:rPr>
              <a:t>a magyar nyelvterület </a:t>
            </a:r>
            <a:r>
              <a:rPr lang="hu-HU" b="1" dirty="0">
                <a:latin typeface="Georgia" panose="02040502050405020303" pitchFamily="18" charset="0"/>
              </a:rPr>
              <a:t>élőnyelvi</a:t>
            </a:r>
            <a:r>
              <a:rPr lang="hu-HU" dirty="0">
                <a:latin typeface="Georgia" panose="02040502050405020303" pitchFamily="18" charset="0"/>
              </a:rPr>
              <a:t> és </a:t>
            </a:r>
            <a:r>
              <a:rPr lang="hu-HU" b="1" dirty="0">
                <a:latin typeface="Georgia" panose="02040502050405020303" pitchFamily="18" charset="0"/>
              </a:rPr>
              <a:t>történeti</a:t>
            </a:r>
            <a:r>
              <a:rPr lang="hu-HU" dirty="0">
                <a:latin typeface="Georgia" panose="02040502050405020303" pitchFamily="18" charset="0"/>
              </a:rPr>
              <a:t> helynévanyagának </a:t>
            </a:r>
            <a:r>
              <a:rPr lang="hu-HU" b="1" dirty="0">
                <a:latin typeface="Georgia" panose="02040502050405020303" pitchFamily="18" charset="0"/>
              </a:rPr>
              <a:t>teljességre</a:t>
            </a:r>
            <a:r>
              <a:rPr lang="hu-HU" dirty="0">
                <a:latin typeface="Georgia" panose="02040502050405020303" pitchFamily="18" charset="0"/>
              </a:rPr>
              <a:t> törekvő összegyűjtése és dokumentálása</a:t>
            </a:r>
            <a:r>
              <a:rPr lang="hu-HU" dirty="0" smtClean="0">
                <a:latin typeface="Georgia" panose="02040502050405020303" pitchFamily="18" charset="0"/>
              </a:rPr>
              <a:t>.</a:t>
            </a:r>
          </a:p>
          <a:p>
            <a:pPr algn="just"/>
            <a:endParaRPr lang="hu-HU" dirty="0" smtClean="0">
              <a:latin typeface="Georgia" panose="02040502050405020303" pitchFamily="18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hu-HU" dirty="0" smtClean="0">
                <a:latin typeface="Georgia" panose="02040502050405020303" pitchFamily="18" charset="0"/>
              </a:rPr>
              <a:t>milliós névállomány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hu-HU" dirty="0" err="1" smtClean="0">
                <a:latin typeface="Georgia" panose="02040502050405020303" pitchFamily="18" charset="0"/>
              </a:rPr>
              <a:t>sokszempontú</a:t>
            </a:r>
            <a:r>
              <a:rPr lang="hu-HU" dirty="0" smtClean="0">
                <a:latin typeface="Georgia" panose="02040502050405020303" pitchFamily="18" charset="0"/>
              </a:rPr>
              <a:t> jellemzés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hu-HU" dirty="0" smtClean="0">
                <a:latin typeface="Georgia" panose="02040502050405020303" pitchFamily="18" charset="0"/>
              </a:rPr>
              <a:t>online adatbázis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hu-HU" dirty="0" smtClean="0">
                <a:latin typeface="Georgia" panose="02040502050405020303" pitchFamily="18" charset="0"/>
              </a:rPr>
              <a:t>helynevek egyedi keresése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hu-HU" dirty="0" smtClean="0">
                <a:latin typeface="Georgia" panose="02040502050405020303" pitchFamily="18" charset="0"/>
              </a:rPr>
              <a:t>a névanyag  településenként, </a:t>
            </a:r>
            <a:r>
              <a:rPr lang="hu-HU" dirty="0">
                <a:latin typeface="Georgia" panose="02040502050405020303" pitchFamily="18" charset="0"/>
              </a:rPr>
              <a:t>szótári </a:t>
            </a:r>
            <a:r>
              <a:rPr lang="hu-HU" dirty="0" smtClean="0">
                <a:latin typeface="Georgia" panose="02040502050405020303" pitchFamily="18" charset="0"/>
              </a:rPr>
              <a:t>formában való közlése</a:t>
            </a:r>
          </a:p>
          <a:p>
            <a:pPr algn="just"/>
            <a:r>
              <a:rPr lang="hu-HU" dirty="0"/>
              <a:t>	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22548"/>
            <a:ext cx="65325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2. Források jegyzéke</a:t>
            </a:r>
          </a:p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Szakirodalmi forrásrövidítések feloldása</a:t>
            </a:r>
            <a:endParaRPr lang="hu-HU" sz="2400" b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305591" y="5590981"/>
            <a:ext cx="6532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smtClean="0">
                <a:latin typeface="Georgia" panose="02040502050405020303" pitchFamily="18" charset="0"/>
              </a:rPr>
              <a:t>visszakereshetőség biztosítása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smtClean="0">
                <a:latin typeface="Georgia" panose="02040502050405020303" pitchFamily="18" charset="0"/>
              </a:rPr>
              <a:t>folyamatosan bővül</a:t>
            </a:r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t="20601" r="15350" b="27600"/>
          <a:stretch/>
        </p:blipFill>
        <p:spPr>
          <a:xfrm>
            <a:off x="89990" y="1412776"/>
            <a:ext cx="9018514" cy="374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22548"/>
            <a:ext cx="4992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3. Településtörténet</a:t>
            </a:r>
          </a:p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Enciklopédikus jellegű leírás</a:t>
            </a:r>
            <a:endParaRPr lang="hu-HU" sz="2400" b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7241"/>
            <a:ext cx="7215361" cy="510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88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9555"/>
            <a:ext cx="9144000" cy="4950573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351550" y="222548"/>
            <a:ext cx="3751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4. Feldolgozottság</a:t>
            </a:r>
          </a:p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Gyűjtési helyzetkép</a:t>
            </a:r>
            <a:endParaRPr lang="hu-HU" sz="2400" b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23528" y="1340768"/>
            <a:ext cx="36724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smtClean="0">
                <a:latin typeface="Georgia" panose="02040502050405020303" pitchFamily="18" charset="0"/>
              </a:rPr>
              <a:t>Térképészeti problémák miatt egyelőre országonként áttekinthető.</a:t>
            </a:r>
            <a:endParaRPr lang="hu-HU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76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22548"/>
            <a:ext cx="2230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5. </a:t>
            </a:r>
            <a:r>
              <a:rPr lang="hu-HU" sz="2400" b="1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1864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396"/>
            <a:ext cx="9144000" cy="3715208"/>
          </a:xfrm>
          <a:prstGeom prst="rect">
            <a:avLst/>
          </a:prstGeom>
        </p:spPr>
      </p:pic>
      <p:sp>
        <p:nvSpPr>
          <p:cNvPr id="4" name="Ellipszis 3"/>
          <p:cNvSpPr/>
          <p:nvPr/>
        </p:nvSpPr>
        <p:spPr>
          <a:xfrm>
            <a:off x="1619672" y="4365104"/>
            <a:ext cx="129614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3131840" y="4365104"/>
            <a:ext cx="1323619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351550" y="5589240"/>
            <a:ext cx="3652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Georgia" panose="02040502050405020303" pitchFamily="18" charset="0"/>
              </a:rPr>
              <a:t>- tudománytörténeti előzmény</a:t>
            </a:r>
          </a:p>
          <a:p>
            <a:r>
              <a:rPr lang="hu-HU" dirty="0" smtClean="0">
                <a:latin typeface="Georgia" panose="02040502050405020303" pitchFamily="18" charset="0"/>
              </a:rPr>
              <a:t>- történeti forrásminimum</a:t>
            </a:r>
            <a:endParaRPr lang="hu-H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438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22548"/>
            <a:ext cx="2230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5. </a:t>
            </a:r>
            <a:r>
              <a:rPr lang="hu-HU" sz="2400" b="1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1864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5496" y="1115452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smtClean="0">
                <a:latin typeface="Georgia" panose="02040502050405020303" pitchFamily="18" charset="0"/>
              </a:rPr>
              <a:t>a település kézirata</a:t>
            </a:r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20" y="980728"/>
            <a:ext cx="7074628" cy="508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43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76" y="260648"/>
            <a:ext cx="4558332" cy="6077776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351550" y="222548"/>
            <a:ext cx="2230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5. </a:t>
            </a:r>
            <a:r>
              <a:rPr lang="hu-HU" sz="2400" b="1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1864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5496" y="111545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smtClean="0">
                <a:latin typeface="Georgia" panose="02040502050405020303" pitchFamily="18" charset="0"/>
              </a:rPr>
              <a:t>a település kiadott szövege</a:t>
            </a:r>
            <a:endParaRPr lang="hu-H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27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64705"/>
            <a:ext cx="7353009" cy="553789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351550" y="222548"/>
            <a:ext cx="2230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5. </a:t>
            </a:r>
            <a:r>
              <a:rPr lang="hu-HU" sz="2400" b="1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1864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5496" y="111545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smtClean="0">
                <a:latin typeface="Georgia" panose="02040502050405020303" pitchFamily="18" charset="0"/>
              </a:rPr>
              <a:t>vármegye kiadott kötete</a:t>
            </a:r>
            <a:endParaRPr lang="hu-H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203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785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Magyar Nemzeti Helynévtár jelentősége</a:t>
            </a:r>
            <a:endParaRPr lang="hu-HU" sz="2400" b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403648" y="1268760"/>
            <a:ext cx="65527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hu-HU" dirty="0" smtClean="0">
                <a:latin typeface="Georgia" panose="02040502050405020303" pitchFamily="18" charset="0"/>
              </a:rPr>
              <a:t>A </a:t>
            </a:r>
            <a:r>
              <a:rPr lang="hu-HU" dirty="0">
                <a:latin typeface="Georgia" panose="02040502050405020303" pitchFamily="18" charset="0"/>
              </a:rPr>
              <a:t>MNH online változata egyfelől tudományos forrásként szolgál elsősorban történeti irányú kutatások számára.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hu-HU" dirty="0" smtClean="0">
              <a:latin typeface="Georgia" panose="020405020504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hu-HU" dirty="0" smtClean="0">
                <a:latin typeface="Georgia" panose="02040502050405020303" pitchFamily="18" charset="0"/>
              </a:rPr>
              <a:t>Másfelől </a:t>
            </a:r>
            <a:r>
              <a:rPr lang="hu-HU" dirty="0">
                <a:latin typeface="Georgia" panose="02040502050405020303" pitchFamily="18" charset="0"/>
              </a:rPr>
              <a:t>a mindennapi használatot is szolgálja, a helynevek fennmaradását segíti elő.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hu-HU" dirty="0" smtClean="0">
              <a:latin typeface="Georgia" panose="020405020504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hu-HU" dirty="0" smtClean="0">
                <a:latin typeface="Georgia" panose="02040502050405020303" pitchFamily="18" charset="0"/>
              </a:rPr>
              <a:t>Munkánk </a:t>
            </a:r>
            <a:r>
              <a:rPr lang="hu-HU" dirty="0">
                <a:latin typeface="Georgia" panose="02040502050405020303" pitchFamily="18" charset="0"/>
              </a:rPr>
              <a:t>eredményét igyekszünk népszerűsíteni is, így pl. felajánljuk a települési önkormányzatoknak, hogy településük helynévanyagát a saját honlapjukon is közzétegyék</a:t>
            </a:r>
            <a:r>
              <a:rPr lang="hu-HU" dirty="0" smtClean="0">
                <a:latin typeface="Georgia" panose="02040502050405020303" pitchFamily="18" charset="0"/>
              </a:rPr>
              <a:t>.</a:t>
            </a:r>
          </a:p>
          <a:p>
            <a:pPr algn="just"/>
            <a:endParaRPr lang="hu-HU" dirty="0" smtClean="0">
              <a:latin typeface="Georgia" panose="02040502050405020303" pitchFamily="18" charset="0"/>
            </a:endParaRPr>
          </a:p>
          <a:p>
            <a:pPr algn="just"/>
            <a:endParaRPr lang="hu-HU" dirty="0">
              <a:latin typeface="Georgia" panose="02040502050405020303" pitchFamily="18" charset="0"/>
            </a:endParaRPr>
          </a:p>
          <a:p>
            <a:pPr algn="just"/>
            <a:endParaRPr lang="hu-HU" dirty="0">
              <a:latin typeface="Georgia" panose="0204050205040502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hu-HU" dirty="0">
                <a:latin typeface="Georgia" panose="02040502050405020303" pitchFamily="18" charset="0"/>
              </a:rPr>
              <a:t>Az MNH online adattárát VARGA IMRE informatikus, az MNHP munkatársa fejleszti. A térképezési feladatokat TÚRI ZOLTÁN, a DE </a:t>
            </a:r>
            <a:r>
              <a:rPr lang="hu-HU" dirty="0" smtClean="0">
                <a:latin typeface="Georgia" panose="02040502050405020303" pitchFamily="18" charset="0"/>
              </a:rPr>
              <a:t>Földtudományi </a:t>
            </a:r>
            <a:r>
              <a:rPr lang="hu-HU" dirty="0">
                <a:latin typeface="Georgia" panose="02040502050405020303" pitchFamily="18" charset="0"/>
              </a:rPr>
              <a:t>Intézetének adjunktusa végzi</a:t>
            </a:r>
            <a:r>
              <a:rPr lang="hu-HU" dirty="0" smtClean="0">
                <a:latin typeface="Georgia" panose="02040502050405020303" pitchFamily="18" charset="0"/>
              </a:rPr>
              <a:t>. A honlap arculattervét GACSÁLYI GÁBOR készítette.</a:t>
            </a:r>
            <a:endParaRPr lang="hu-HU" dirty="0">
              <a:latin typeface="Georgia" panose="02040502050405020303" pitchFamily="18" charset="0"/>
            </a:endParaRPr>
          </a:p>
          <a:p>
            <a:pPr algn="just"/>
            <a:endParaRPr lang="hu-HU" dirty="0" smtClean="0"/>
          </a:p>
          <a:p>
            <a:pPr algn="just"/>
            <a:endParaRPr lang="hu-HU" dirty="0"/>
          </a:p>
          <a:p>
            <a:pPr algn="just"/>
            <a:r>
              <a:rPr lang="hu-HU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65342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2702530"/>
            <a:ext cx="4057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Köszönöm</a:t>
            </a:r>
          </a:p>
          <a:p>
            <a:r>
              <a:rPr lang="hu-HU" sz="4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  a figyelmet!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7118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romanUcPeriod"/>
            </a:pPr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MNH honlapja</a:t>
            </a:r>
          </a:p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https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://</a:t>
            </a:r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mnh.unideb.hu</a:t>
            </a:r>
            <a:endParaRPr lang="hu-HU" sz="2400" b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403648" y="1563757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/>
              <a:t>	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107573"/>
            <a:ext cx="8676456" cy="490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64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7172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II. A 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MNH online </a:t>
            </a:r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változatának</a:t>
            </a:r>
          </a:p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		felhasználási 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szintjei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8" y="1268760"/>
            <a:ext cx="66967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u-HU" b="1" dirty="0" smtClean="0">
                <a:latin typeface="Georgia" panose="02040502050405020303" pitchFamily="18" charset="0"/>
              </a:rPr>
              <a:t>Az </a:t>
            </a:r>
            <a:r>
              <a:rPr lang="hu-HU" b="1" dirty="0">
                <a:latin typeface="Georgia" panose="02040502050405020303" pitchFamily="18" charset="0"/>
              </a:rPr>
              <a:t>általános felhasználók számára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u-HU" dirty="0">
                <a:latin typeface="Georgia" panose="02040502050405020303" pitchFamily="18" charset="0"/>
              </a:rPr>
              <a:t>az adatok keresése és megismerése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u-HU" dirty="0">
                <a:latin typeface="Georgia" panose="02040502050405020303" pitchFamily="18" charset="0"/>
              </a:rPr>
              <a:t>a felhasználói felület egyszerű </a:t>
            </a:r>
            <a:r>
              <a:rPr lang="hu-HU" dirty="0" smtClean="0">
                <a:latin typeface="Georgia" panose="02040502050405020303" pitchFamily="18" charset="0"/>
              </a:rPr>
              <a:t>kezelése</a:t>
            </a:r>
            <a:endParaRPr lang="hu-HU" dirty="0">
              <a:latin typeface="Georgia" panose="02040502050405020303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u-HU" dirty="0">
                <a:latin typeface="Georgia" panose="02040502050405020303" pitchFamily="18" charset="0"/>
              </a:rPr>
              <a:t>az adatok analitikus, átlátható, közérthető </a:t>
            </a:r>
            <a:r>
              <a:rPr lang="hu-HU" dirty="0" smtClean="0">
                <a:latin typeface="Georgia" panose="02040502050405020303" pitchFamily="18" charset="0"/>
              </a:rPr>
              <a:t>elemzése</a:t>
            </a:r>
            <a:endParaRPr lang="hu-HU" dirty="0">
              <a:latin typeface="Georgia" panose="02040502050405020303" pitchFamily="18" charset="0"/>
            </a:endParaRPr>
          </a:p>
          <a:p>
            <a:pPr marL="800100" lvl="1" indent="-342900">
              <a:buAutoNum type="arabicPeriod"/>
            </a:pPr>
            <a:endParaRPr lang="hu-HU" dirty="0">
              <a:latin typeface="Georgia" panose="02040502050405020303" pitchFamily="18" charset="0"/>
            </a:endParaRPr>
          </a:p>
          <a:p>
            <a:pPr marL="342900" indent="-342900">
              <a:buAutoNum type="arabicPeriod"/>
            </a:pPr>
            <a:r>
              <a:rPr lang="hu-HU" b="1" dirty="0">
                <a:latin typeface="Georgia" panose="02040502050405020303" pitchFamily="18" charset="0"/>
              </a:rPr>
              <a:t>A szakemberek számára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u-HU" dirty="0">
                <a:latin typeface="Georgia" panose="02040502050405020303" pitchFamily="18" charset="0"/>
              </a:rPr>
              <a:t>névkutatók, nyelvtörténészek, helytörténészek, régészek stb. tudományos kutatói igényeit is ki kívánja </a:t>
            </a:r>
            <a:r>
              <a:rPr lang="hu-HU" dirty="0" smtClean="0">
                <a:latin typeface="Georgia" panose="02040502050405020303" pitchFamily="18" charset="0"/>
              </a:rPr>
              <a:t>szolgálni </a:t>
            </a:r>
            <a:endParaRPr lang="hu-HU" dirty="0">
              <a:latin typeface="Georgia" panose="02040502050405020303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u-HU" dirty="0" smtClean="0">
                <a:latin typeface="Georgia" panose="02040502050405020303" pitchFamily="18" charset="0"/>
              </a:rPr>
              <a:t>különböző adatrelációk megállapítása</a:t>
            </a:r>
            <a:endParaRPr lang="hu-HU" dirty="0">
              <a:latin typeface="Georgia" panose="02040502050405020303" pitchFamily="18" charset="0"/>
            </a:endParaRP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hu-HU" dirty="0" smtClean="0">
                <a:latin typeface="Georgia" panose="02040502050405020303" pitchFamily="18" charset="0"/>
              </a:rPr>
              <a:t>szintetizáló </a:t>
            </a:r>
            <a:r>
              <a:rPr lang="hu-HU" dirty="0">
                <a:latin typeface="Georgia" panose="02040502050405020303" pitchFamily="18" charset="0"/>
              </a:rPr>
              <a:t>jellegű ismeretek alapja </a:t>
            </a:r>
          </a:p>
          <a:p>
            <a:pPr lvl="2"/>
            <a:endParaRPr lang="hu-HU" dirty="0" smtClean="0">
              <a:latin typeface="Georgia" panose="02040502050405020303" pitchFamily="18" charset="0"/>
            </a:endParaRPr>
          </a:p>
          <a:p>
            <a:pPr marL="540000" lvl="2"/>
            <a:r>
              <a:rPr lang="hu-HU" dirty="0" smtClean="0">
                <a:latin typeface="Georgia" panose="02040502050405020303" pitchFamily="18" charset="0"/>
              </a:rPr>
              <a:t>A </a:t>
            </a:r>
            <a:r>
              <a:rPr lang="hu-HU" dirty="0">
                <a:latin typeface="Georgia" panose="02040502050405020303" pitchFamily="18" charset="0"/>
              </a:rPr>
              <a:t>lehetőségek az adatmennyiség növekedésével és a nagyobb </a:t>
            </a:r>
            <a:r>
              <a:rPr lang="hu-HU" dirty="0" err="1">
                <a:latin typeface="Georgia" panose="02040502050405020303" pitchFamily="18" charset="0"/>
              </a:rPr>
              <a:t>feldolgozottsági</a:t>
            </a:r>
            <a:r>
              <a:rPr lang="hu-HU" dirty="0">
                <a:latin typeface="Georgia" panose="02040502050405020303" pitchFamily="18" charset="0"/>
              </a:rPr>
              <a:t> szintet követően egyre gazdagodhatnak</a:t>
            </a:r>
            <a:r>
              <a:rPr lang="hu-HU" dirty="0" smtClean="0">
                <a:latin typeface="Georgia" panose="02040502050405020303" pitchFamily="18" charset="0"/>
              </a:rPr>
              <a:t>.</a:t>
            </a:r>
          </a:p>
          <a:p>
            <a:pPr algn="just"/>
            <a:r>
              <a:rPr lang="hu-HU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2874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7172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II. A MNH online változatának</a:t>
            </a:r>
          </a:p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			felhasználási szintjei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0192"/>
            <a:ext cx="9144000" cy="502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29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7172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II. A MNH online változatának</a:t>
            </a:r>
          </a:p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			felhasználási szintjei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497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66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75200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II. A MNH online </a:t>
            </a:r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változatának </a:t>
            </a:r>
          </a:p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		általános felhasználói szintje</a:t>
            </a:r>
            <a:endParaRPr lang="hu-HU" sz="2400" b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2 fő modul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497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26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299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1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. Szótár 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Alapegysége a település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496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59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2402</TotalTime>
  <Words>1246</Words>
  <Application>Microsoft Office PowerPoint</Application>
  <PresentationFormat>Diavetítés a képernyőre (4:3 oldalarány)</PresentationFormat>
  <Paragraphs>287</Paragraphs>
  <Slides>39</Slides>
  <Notes>39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4" baseType="lpstr">
      <vt:lpstr>Arial</vt:lpstr>
      <vt:lpstr>Calibri</vt:lpstr>
      <vt:lpstr>Georgia</vt:lpstr>
      <vt:lpstr>Wingdings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Anita Rácz</cp:lastModifiedBy>
  <cp:revision>182</cp:revision>
  <cp:lastPrinted>2024-05-12T12:32:41Z</cp:lastPrinted>
  <dcterms:created xsi:type="dcterms:W3CDTF">2022-04-21T17:56:47Z</dcterms:created>
  <dcterms:modified xsi:type="dcterms:W3CDTF">2024-11-27T22:39:28Z</dcterms:modified>
</cp:coreProperties>
</file>