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63" r:id="rId4"/>
    <p:sldId id="266" r:id="rId5"/>
    <p:sldId id="264" r:id="rId6"/>
    <p:sldId id="267" r:id="rId7"/>
    <p:sldId id="268" r:id="rId8"/>
    <p:sldId id="269" r:id="rId9"/>
    <p:sldId id="270" r:id="rId10"/>
    <p:sldId id="272" r:id="rId11"/>
    <p:sldId id="271" r:id="rId12"/>
    <p:sldId id="273" r:id="rId13"/>
    <p:sldId id="274" r:id="rId14"/>
    <p:sldId id="262" r:id="rId15"/>
    <p:sldId id="260" r:id="rId1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2025. 05. 17.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125CC-8EF9-24FD-791E-97651BF37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E44B250-FF52-EAFC-4859-48472F394A19}"/>
              </a:ext>
            </a:extLst>
          </p:cNvPr>
          <p:cNvSpPr txBox="1"/>
          <p:nvPr/>
        </p:nvSpPr>
        <p:spPr>
          <a:xfrm>
            <a:off x="1340431" y="0"/>
            <a:ext cx="545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Hangtani jellegzetességek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32050C3-6B9A-FEEC-CADC-0DBCC1403107}"/>
              </a:ext>
            </a:extLst>
          </p:cNvPr>
          <p:cNvSpPr txBox="1"/>
          <p:nvPr/>
        </p:nvSpPr>
        <p:spPr>
          <a:xfrm>
            <a:off x="1043608" y="1278440"/>
            <a:ext cx="65541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</a:t>
            </a:r>
            <a:r>
              <a:rPr lang="hu-HU" sz="2400" dirty="0" err="1"/>
              <a:t>što</a:t>
            </a:r>
            <a:r>
              <a:rPr lang="hu-HU" sz="2400" dirty="0"/>
              <a:t> nyelvjárásokra jellemző </a:t>
            </a:r>
            <a:r>
              <a:rPr lang="hu-HU" sz="2400" i="1" dirty="0" err="1"/>
              <a:t>čr</a:t>
            </a:r>
            <a:r>
              <a:rPr lang="hu-HU" sz="2400" i="1" dirty="0"/>
              <a:t>- &gt; </a:t>
            </a:r>
            <a:r>
              <a:rPr lang="hu-HU" sz="2400" i="1" dirty="0" err="1"/>
              <a:t>cr</a:t>
            </a:r>
            <a:r>
              <a:rPr lang="hu-HU" sz="2400" i="1" dirty="0"/>
              <a:t>- </a:t>
            </a:r>
            <a:r>
              <a:rPr lang="hu-HU" sz="2400" dirty="0"/>
              <a:t>változás – Bátya: </a:t>
            </a:r>
            <a:r>
              <a:rPr lang="hu-HU" sz="2400" i="1" dirty="0" err="1"/>
              <a:t>Carna</a:t>
            </a:r>
            <a:r>
              <a:rPr lang="hu-HU" sz="2400" i="1" dirty="0"/>
              <a:t> </a:t>
            </a:r>
            <a:r>
              <a:rPr lang="hu-HU" sz="2400" i="1" dirty="0" err="1"/>
              <a:t>jama</a:t>
            </a:r>
            <a:r>
              <a:rPr lang="hu-HU" sz="2400" dirty="0"/>
              <a:t>; Dusnok: </a:t>
            </a:r>
            <a:r>
              <a:rPr lang="hu-HU" sz="2400" i="1" dirty="0" err="1"/>
              <a:t>Crno</a:t>
            </a:r>
            <a:r>
              <a:rPr lang="hu-HU" sz="2400" i="1" dirty="0"/>
              <a:t> </a:t>
            </a:r>
            <a:r>
              <a:rPr lang="hu-HU" sz="2400" i="1" dirty="0" err="1"/>
              <a:t>voće</a:t>
            </a:r>
            <a:r>
              <a:rPr lang="hu-HU" sz="2400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palatális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lj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delateralizálódik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Bátya: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Groubje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Staro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groubje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Dusnok: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Malo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grobje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Nazarenuško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grobje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Veliko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grobje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Protetikus</a:t>
            </a:r>
            <a:r>
              <a:rPr lang="hu-HU" sz="2400" dirty="0"/>
              <a:t> </a:t>
            </a:r>
            <a:r>
              <a:rPr lang="hu-HU" sz="2400" i="1" dirty="0"/>
              <a:t>j-</a:t>
            </a:r>
            <a:r>
              <a:rPr lang="hu-HU" sz="2400" dirty="0"/>
              <a:t> – Dusnok: </a:t>
            </a:r>
            <a:r>
              <a:rPr lang="hu-HU" sz="2400" i="1" dirty="0" err="1"/>
              <a:t>Jovoda</a:t>
            </a:r>
            <a:r>
              <a:rPr lang="hu-HU" sz="2400" i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Protetikus</a:t>
            </a:r>
            <a:r>
              <a:rPr lang="hu-HU" sz="2400" dirty="0"/>
              <a:t> </a:t>
            </a:r>
            <a:r>
              <a:rPr lang="hu-HU" sz="2400" i="1" dirty="0"/>
              <a:t>h-</a:t>
            </a:r>
            <a:r>
              <a:rPr lang="hu-HU" sz="2400" dirty="0"/>
              <a:t> – Bátya: </a:t>
            </a:r>
            <a:r>
              <a:rPr lang="hu-HU" sz="2400" i="1" dirty="0" err="1"/>
              <a:t>Hargatov</a:t>
            </a:r>
            <a:r>
              <a:rPr lang="hu-HU" sz="2400" i="1" dirty="0"/>
              <a:t> fok,</a:t>
            </a:r>
            <a:r>
              <a:rPr lang="hu-HU" sz="2400" dirty="0"/>
              <a:t> </a:t>
            </a:r>
            <a:r>
              <a:rPr lang="hu-HU" sz="2400" i="1" dirty="0" err="1"/>
              <a:t>Horoz</a:t>
            </a:r>
            <a:r>
              <a:rPr lang="hu-HU" sz="2400" i="1" dirty="0"/>
              <a:t>, </a:t>
            </a:r>
            <a:r>
              <a:rPr lang="hu-HU" sz="2400" i="1" dirty="0" err="1"/>
              <a:t>Horoski</a:t>
            </a:r>
            <a:r>
              <a:rPr lang="hu-HU" sz="2400" i="1" dirty="0"/>
              <a:t> </a:t>
            </a:r>
            <a:r>
              <a:rPr lang="hu-HU" sz="2400" i="1" dirty="0" err="1"/>
              <a:t>bunar</a:t>
            </a:r>
            <a:r>
              <a:rPr lang="hu-HU" sz="2400" i="1" dirty="0"/>
              <a:t>, </a:t>
            </a:r>
            <a:r>
              <a:rPr lang="hu-HU" sz="2400" i="1" dirty="0" err="1"/>
              <a:t>Horoski</a:t>
            </a:r>
            <a:r>
              <a:rPr lang="hu-HU" sz="2400" i="1" dirty="0"/>
              <a:t> </a:t>
            </a:r>
            <a:r>
              <a:rPr lang="hu-HU" sz="2400" i="1" dirty="0" err="1"/>
              <a:t>križ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1" dirty="0" err="1"/>
              <a:t>kr</a:t>
            </a:r>
            <a:r>
              <a:rPr lang="hu-HU" sz="2400" i="1" dirty="0"/>
              <a:t>- &gt; r- </a:t>
            </a:r>
            <a:r>
              <a:rPr lang="hu-HU" sz="2400" dirty="0"/>
              <a:t>változás – Bátya: </a:t>
            </a:r>
            <a:r>
              <a:rPr lang="hu-HU" sz="2400" i="1" dirty="0" err="1"/>
              <a:t>Rušćevje</a:t>
            </a:r>
            <a:r>
              <a:rPr lang="hu-HU" sz="2400" i="1" dirty="0"/>
              <a:t>, </a:t>
            </a:r>
            <a:r>
              <a:rPr lang="hu-HU" sz="2400" i="1" dirty="0" err="1"/>
              <a:t>Rušćevo</a:t>
            </a:r>
            <a:r>
              <a:rPr lang="hu-HU" sz="2400" i="1" dirty="0"/>
              <a:t> </a:t>
            </a:r>
            <a:r>
              <a:rPr lang="hu-HU" sz="2400" i="1" dirty="0" err="1"/>
              <a:t>voće</a:t>
            </a:r>
            <a:r>
              <a:rPr lang="hu-HU" sz="2400" dirty="0"/>
              <a:t>; Dusnok: </a:t>
            </a:r>
            <a:r>
              <a:rPr lang="hu-HU" sz="2400" i="1" dirty="0" err="1"/>
              <a:t>Rušćevje</a:t>
            </a:r>
            <a:r>
              <a:rPr lang="hu-HU" sz="2400" i="1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403460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bátyai és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dusnoki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horvát dialektus közötti különbségek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115616" y="1762322"/>
            <a:ext cx="65541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</a:t>
            </a:r>
            <a:r>
              <a:rPr lang="hu-HU" sz="2400" i="1" dirty="0"/>
              <a:t>e</a:t>
            </a:r>
            <a:r>
              <a:rPr lang="hu-HU" sz="2400" dirty="0"/>
              <a:t> és </a:t>
            </a:r>
            <a:r>
              <a:rPr lang="hu-HU" sz="2400" i="1" dirty="0"/>
              <a:t>u </a:t>
            </a:r>
            <a:r>
              <a:rPr lang="hu-HU" sz="2400" dirty="0"/>
              <a:t>helyén </a:t>
            </a:r>
            <a:r>
              <a:rPr lang="hu-HU" sz="2400" i="1" dirty="0" err="1"/>
              <a:t>ie</a:t>
            </a:r>
            <a:r>
              <a:rPr lang="hu-HU" sz="2400" dirty="0"/>
              <a:t> és </a:t>
            </a:r>
            <a:r>
              <a:rPr lang="hu-HU" sz="2400" i="1" dirty="0" err="1"/>
              <a:t>ou</a:t>
            </a:r>
            <a:r>
              <a:rPr lang="hu-HU" sz="2400" dirty="0"/>
              <a:t> diftongus van Bátyán, míg Dusnokon nincsenek diftongusok – Bátya: </a:t>
            </a:r>
            <a:r>
              <a:rPr lang="hu-HU" sz="2400" i="1" dirty="0" err="1"/>
              <a:t>Biela</a:t>
            </a:r>
            <a:r>
              <a:rPr lang="hu-HU" sz="2400" i="1" dirty="0"/>
              <a:t> </a:t>
            </a:r>
            <a:r>
              <a:rPr lang="hu-HU" sz="2400" i="1" dirty="0" err="1"/>
              <a:t>jama</a:t>
            </a:r>
            <a:r>
              <a:rPr lang="hu-HU" sz="2400" i="1" dirty="0"/>
              <a:t>, </a:t>
            </a:r>
            <a:r>
              <a:rPr lang="hu-HU" sz="2400" i="1" dirty="0" err="1"/>
              <a:t>Bieli</a:t>
            </a:r>
            <a:r>
              <a:rPr lang="hu-HU" sz="2400" i="1" dirty="0"/>
              <a:t> </a:t>
            </a:r>
            <a:r>
              <a:rPr lang="hu-HU" sz="2400" i="1" dirty="0" err="1"/>
              <a:t>križ</a:t>
            </a:r>
            <a:r>
              <a:rPr lang="hu-HU" sz="2400" i="1" dirty="0"/>
              <a:t>, </a:t>
            </a:r>
            <a:r>
              <a:rPr lang="hu-HU" sz="2400" i="1" dirty="0" err="1"/>
              <a:t>Groubje</a:t>
            </a:r>
            <a:r>
              <a:rPr lang="hu-HU" sz="2400" i="1" dirty="0"/>
              <a:t>, </a:t>
            </a:r>
            <a:r>
              <a:rPr lang="hu-HU" sz="2400" i="1" dirty="0" err="1"/>
              <a:t>Lovasevo</a:t>
            </a:r>
            <a:r>
              <a:rPr lang="hu-HU" sz="2400" i="1" dirty="0"/>
              <a:t> </a:t>
            </a:r>
            <a:r>
              <a:rPr lang="hu-HU" sz="2400" i="1" dirty="0" err="1"/>
              <a:t>doule</a:t>
            </a:r>
            <a:r>
              <a:rPr lang="hu-HU" sz="2400" i="1" dirty="0"/>
              <a:t>, </a:t>
            </a:r>
            <a:r>
              <a:rPr lang="hu-HU" sz="2400" i="1" dirty="0" err="1"/>
              <a:t>Veliki</a:t>
            </a:r>
            <a:r>
              <a:rPr lang="hu-HU" sz="2400" i="1" dirty="0"/>
              <a:t> </a:t>
            </a:r>
            <a:r>
              <a:rPr lang="hu-HU" sz="2400" i="1" dirty="0" err="1"/>
              <a:t>dvour</a:t>
            </a:r>
            <a:r>
              <a:rPr lang="hu-HU" sz="2400" i="1" dirty="0"/>
              <a:t>, </a:t>
            </a:r>
            <a:r>
              <a:rPr lang="hu-HU" sz="2400" i="1" dirty="0" err="1"/>
              <a:t>Vouš</a:t>
            </a:r>
            <a:r>
              <a:rPr lang="hu-HU" sz="2400" i="1" dirty="0"/>
              <a:t>; </a:t>
            </a:r>
            <a:r>
              <a:rPr lang="hu-HU" sz="2400" dirty="0"/>
              <a:t>Dusnok: </a:t>
            </a:r>
            <a:r>
              <a:rPr lang="hu-HU" sz="2400" i="1" dirty="0" err="1"/>
              <a:t>Voš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Bátyán a szótagképző </a:t>
            </a:r>
            <a:r>
              <a:rPr lang="hu-HU" sz="2400" i="1" dirty="0"/>
              <a:t>r</a:t>
            </a:r>
            <a:r>
              <a:rPr lang="hu-HU" sz="2400" dirty="0"/>
              <a:t>-t kísérőhanggal ejtik, Dusnokon viszont ugyanúgy, ahogy a horvát nyelvterület legnagyobb részén – Bátya: </a:t>
            </a:r>
            <a:r>
              <a:rPr lang="hu-HU" sz="2400" i="1" dirty="0" err="1"/>
              <a:t>Carkva</a:t>
            </a:r>
            <a:r>
              <a:rPr lang="hu-HU" sz="2400" i="1" dirty="0"/>
              <a:t>, </a:t>
            </a:r>
            <a:r>
              <a:rPr lang="hu-HU" sz="2400" i="1" dirty="0" err="1"/>
              <a:t>Carna</a:t>
            </a:r>
            <a:r>
              <a:rPr lang="hu-HU" sz="2400" i="1" dirty="0"/>
              <a:t> </a:t>
            </a:r>
            <a:r>
              <a:rPr lang="hu-HU" sz="2400" i="1" dirty="0" err="1"/>
              <a:t>jama</a:t>
            </a:r>
            <a:r>
              <a:rPr lang="hu-HU" sz="2400" i="1" dirty="0"/>
              <a:t>, Varbak; </a:t>
            </a:r>
            <a:r>
              <a:rPr lang="hu-HU" sz="2400" dirty="0"/>
              <a:t>Dusnok: </a:t>
            </a:r>
            <a:r>
              <a:rPr lang="hu-HU" sz="2400" i="1" dirty="0" err="1"/>
              <a:t>Crkva</a:t>
            </a:r>
            <a:r>
              <a:rPr lang="hu-HU" sz="2400" i="1" dirty="0"/>
              <a:t>, </a:t>
            </a:r>
            <a:r>
              <a:rPr lang="hu-HU" sz="2400" i="1" dirty="0" err="1"/>
              <a:t>Crno</a:t>
            </a:r>
            <a:r>
              <a:rPr lang="hu-HU" sz="2400" i="1" dirty="0"/>
              <a:t> </a:t>
            </a:r>
            <a:r>
              <a:rPr lang="hu-HU" sz="2400" i="1" dirty="0" err="1"/>
              <a:t>voće</a:t>
            </a:r>
            <a:r>
              <a:rPr lang="hu-HU" sz="2400" i="1" dirty="0"/>
              <a:t>, </a:t>
            </a:r>
            <a:r>
              <a:rPr lang="hu-HU" sz="2400" i="1" dirty="0" err="1"/>
              <a:t>Vrbak</a:t>
            </a:r>
            <a:r>
              <a:rPr lang="hu-H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097251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4E730-1F45-AF64-1E24-BEA57678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AE418A1-6C7E-0DFB-5D23-3BE4FFDECB52}"/>
              </a:ext>
            </a:extLst>
          </p:cNvPr>
          <p:cNvSpPr txBox="1"/>
          <p:nvPr/>
        </p:nvSpPr>
        <p:spPr>
          <a:xfrm>
            <a:off x="1340431" y="0"/>
            <a:ext cx="545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szókincs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9991D3F-7426-312F-F632-80EE4B98AFFB}"/>
              </a:ext>
            </a:extLst>
          </p:cNvPr>
          <p:cNvSpPr txBox="1"/>
          <p:nvPr/>
        </p:nvSpPr>
        <p:spPr>
          <a:xfrm>
            <a:off x="1043608" y="908720"/>
            <a:ext cx="6554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Archaikus horvát elemek – Bátya: </a:t>
            </a:r>
            <a:r>
              <a:rPr lang="hu-HU" sz="2400" i="1" dirty="0" err="1"/>
              <a:t>Dunaj</a:t>
            </a:r>
            <a:r>
              <a:rPr lang="hu-HU" sz="2400" i="1" dirty="0"/>
              <a:t>, </a:t>
            </a:r>
            <a:r>
              <a:rPr lang="hu-HU" sz="2400" i="1" dirty="0" err="1"/>
              <a:t>Prud</a:t>
            </a:r>
            <a:r>
              <a:rPr lang="hu-HU" sz="2400" i="1" dirty="0"/>
              <a:t>; </a:t>
            </a:r>
            <a:r>
              <a:rPr lang="hu-HU" sz="2400" dirty="0"/>
              <a:t>Dusnok: </a:t>
            </a:r>
            <a:r>
              <a:rPr lang="hu-HU" sz="2400" i="1" dirty="0" err="1"/>
              <a:t>Dunaj</a:t>
            </a:r>
            <a:r>
              <a:rPr lang="hu-HU" sz="2400" i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Magyar eredetű elemek – Bátya: </a:t>
            </a:r>
            <a:r>
              <a:rPr lang="hu-HU" sz="2400" i="1" dirty="0" err="1"/>
              <a:t>Arpaš</a:t>
            </a:r>
            <a:r>
              <a:rPr lang="hu-HU" sz="2400" i="1" dirty="0"/>
              <a:t>, </a:t>
            </a:r>
            <a:r>
              <a:rPr lang="hu-HU" sz="2400" i="1" dirty="0" err="1"/>
              <a:t>Bekaš</a:t>
            </a:r>
            <a:r>
              <a:rPr lang="hu-HU" sz="2400" i="1" dirty="0"/>
              <a:t>, </a:t>
            </a:r>
            <a:r>
              <a:rPr lang="hu-HU" sz="2400" i="1" dirty="0" err="1"/>
              <a:t>Bencina</a:t>
            </a:r>
            <a:r>
              <a:rPr lang="hu-HU" sz="2400" i="1" dirty="0"/>
              <a:t> </a:t>
            </a:r>
            <a:r>
              <a:rPr lang="hu-HU" sz="2400" i="1" dirty="0" err="1"/>
              <a:t>čarda</a:t>
            </a:r>
            <a:r>
              <a:rPr lang="hu-HU" sz="2400" i="1" dirty="0"/>
              <a:t>, </a:t>
            </a:r>
            <a:r>
              <a:rPr lang="hu-HU" sz="2400" i="1" dirty="0" err="1"/>
              <a:t>Bencina</a:t>
            </a:r>
            <a:r>
              <a:rPr lang="hu-HU" sz="2400" i="1" dirty="0"/>
              <a:t> </a:t>
            </a:r>
            <a:r>
              <a:rPr lang="hu-HU" sz="2400" i="1" dirty="0" err="1"/>
              <a:t>gudura</a:t>
            </a:r>
            <a:r>
              <a:rPr lang="hu-HU" sz="2400" i="1" dirty="0"/>
              <a:t>, </a:t>
            </a:r>
            <a:r>
              <a:rPr lang="hu-HU" sz="2400" i="1" dirty="0" err="1"/>
              <a:t>Doboš</a:t>
            </a:r>
            <a:r>
              <a:rPr lang="hu-HU" sz="2400" i="1" dirty="0"/>
              <a:t>, </a:t>
            </a:r>
            <a:r>
              <a:rPr lang="hu-HU" sz="2400" i="1" dirty="0" err="1"/>
              <a:t>Dolnji</a:t>
            </a:r>
            <a:r>
              <a:rPr lang="hu-HU" sz="2400" i="1" dirty="0"/>
              <a:t> </a:t>
            </a:r>
            <a:r>
              <a:rPr lang="hu-HU" sz="2400" i="1" dirty="0" err="1"/>
              <a:t>salaši</a:t>
            </a:r>
            <a:r>
              <a:rPr lang="hu-HU" sz="2400" i="1" dirty="0"/>
              <a:t>, </a:t>
            </a:r>
            <a:r>
              <a:rPr lang="hu-HU" sz="2400" i="1" dirty="0" err="1"/>
              <a:t>Gornji</a:t>
            </a:r>
            <a:r>
              <a:rPr lang="hu-HU" sz="2400" i="1" dirty="0"/>
              <a:t> </a:t>
            </a:r>
            <a:r>
              <a:rPr lang="hu-HU" sz="2400" i="1" dirty="0" err="1"/>
              <a:t>salaši</a:t>
            </a:r>
            <a:r>
              <a:rPr lang="hu-HU" sz="2400" i="1" dirty="0"/>
              <a:t>, Holt </a:t>
            </a:r>
            <a:r>
              <a:rPr lang="hu-HU" sz="2400" i="1" dirty="0" err="1"/>
              <a:t>Vouš</a:t>
            </a:r>
            <a:r>
              <a:rPr lang="hu-HU" sz="2400" i="1" dirty="0"/>
              <a:t>, Kerek, Krumplija, </a:t>
            </a:r>
            <a:r>
              <a:rPr lang="hu-HU" sz="2400" i="1" dirty="0" err="1"/>
              <a:t>Kultur</a:t>
            </a:r>
            <a:r>
              <a:rPr lang="hu-HU" sz="2400" i="1" dirty="0"/>
              <a:t>, </a:t>
            </a:r>
            <a:r>
              <a:rPr lang="hu-HU" sz="2400" i="1" dirty="0" err="1"/>
              <a:t>Legelev</a:t>
            </a:r>
            <a:r>
              <a:rPr lang="hu-HU" sz="2400" i="1" dirty="0"/>
              <a:t>, </a:t>
            </a:r>
            <a:r>
              <a:rPr lang="hu-HU" sz="2400" i="1" dirty="0" err="1"/>
              <a:t>Med</a:t>
            </a:r>
            <a:r>
              <a:rPr lang="hu-HU" sz="2400" i="1" dirty="0"/>
              <a:t> </a:t>
            </a:r>
            <a:r>
              <a:rPr lang="hu-HU" sz="2400" i="1" dirty="0" err="1"/>
              <a:t>dva</a:t>
            </a:r>
            <a:r>
              <a:rPr lang="hu-HU" sz="2400" i="1" dirty="0"/>
              <a:t> </a:t>
            </a:r>
            <a:r>
              <a:rPr lang="hu-HU" sz="2400" i="1" dirty="0" err="1"/>
              <a:t>teteša</a:t>
            </a:r>
            <a:r>
              <a:rPr lang="hu-HU" sz="2400" i="1" dirty="0"/>
              <a:t>, </a:t>
            </a:r>
            <a:r>
              <a:rPr lang="hu-HU" sz="2400" i="1" dirty="0" err="1"/>
              <a:t>Merkler</a:t>
            </a:r>
            <a:r>
              <a:rPr lang="hu-HU" sz="2400" i="1" dirty="0"/>
              <a:t> (</a:t>
            </a:r>
            <a:r>
              <a:rPr lang="hu-HU" sz="2400" i="1" dirty="0" err="1"/>
              <a:t>gez</a:t>
            </a:r>
            <a:r>
              <a:rPr lang="hu-HU" sz="2400" i="1" dirty="0"/>
              <a:t>)malom, </a:t>
            </a:r>
            <a:r>
              <a:rPr lang="hu-HU" sz="2400" i="1" dirty="0" err="1"/>
              <a:t>Neđven</a:t>
            </a:r>
            <a:r>
              <a:rPr lang="hu-HU" sz="2400" i="1" dirty="0"/>
              <a:t>, </a:t>
            </a:r>
            <a:r>
              <a:rPr lang="hu-HU" sz="2400" i="1" dirty="0" err="1"/>
              <a:t>Ovoda</a:t>
            </a:r>
            <a:r>
              <a:rPr lang="hu-HU" sz="2400" i="1" dirty="0"/>
              <a:t>, </a:t>
            </a:r>
            <a:r>
              <a:rPr lang="hu-HU" sz="2400" i="1" dirty="0" err="1"/>
              <a:t>Teteš</a:t>
            </a:r>
            <a:r>
              <a:rPr lang="hu-HU" sz="2400" i="1" dirty="0"/>
              <a:t>, </a:t>
            </a:r>
            <a:r>
              <a:rPr lang="hu-HU" sz="2400" i="1" dirty="0" err="1"/>
              <a:t>Vešelina</a:t>
            </a:r>
            <a:r>
              <a:rPr lang="hu-HU" sz="2400" i="1" dirty="0"/>
              <a:t> </a:t>
            </a:r>
            <a:r>
              <a:rPr lang="hu-HU" sz="2400" i="1" dirty="0" err="1"/>
              <a:t>gudura</a:t>
            </a:r>
            <a:r>
              <a:rPr lang="hu-HU" sz="2400" i="1" dirty="0"/>
              <a:t>; </a:t>
            </a:r>
            <a:r>
              <a:rPr lang="hu-HU" sz="2400" dirty="0"/>
              <a:t>Dusnok: </a:t>
            </a:r>
            <a:r>
              <a:rPr lang="hu-HU" sz="2400" i="1" dirty="0"/>
              <a:t>Babin hat, </a:t>
            </a:r>
            <a:r>
              <a:rPr lang="hu-HU" sz="2400" i="1" dirty="0" err="1"/>
              <a:t>Budžačka</a:t>
            </a:r>
            <a:r>
              <a:rPr lang="hu-HU" sz="2400" i="1" dirty="0"/>
              <a:t> </a:t>
            </a:r>
            <a:r>
              <a:rPr lang="hu-HU" sz="2400" i="1" dirty="0" err="1"/>
              <a:t>oškola</a:t>
            </a:r>
            <a:r>
              <a:rPr lang="hu-HU" sz="2400" i="1" dirty="0"/>
              <a:t>, </a:t>
            </a:r>
            <a:r>
              <a:rPr lang="hu-HU" sz="2400" i="1" dirty="0" err="1"/>
              <a:t>Čarnokoš</a:t>
            </a:r>
            <a:r>
              <a:rPr lang="hu-HU" sz="2400" i="1" dirty="0"/>
              <a:t>, </a:t>
            </a:r>
            <a:r>
              <a:rPr lang="hu-HU" sz="2400" i="1" dirty="0" err="1"/>
              <a:t>Daralov</a:t>
            </a:r>
            <a:r>
              <a:rPr lang="hu-HU" sz="2400" i="1" dirty="0"/>
              <a:t>, </a:t>
            </a:r>
            <a:r>
              <a:rPr lang="hu-HU" sz="2400" i="1" dirty="0" err="1"/>
              <a:t>Đurčičina</a:t>
            </a:r>
            <a:r>
              <a:rPr lang="hu-HU" sz="2400" i="1" dirty="0"/>
              <a:t> </a:t>
            </a:r>
            <a:r>
              <a:rPr lang="hu-HU" sz="2400" i="1" dirty="0" err="1"/>
              <a:t>tanja</a:t>
            </a:r>
            <a:r>
              <a:rPr lang="hu-HU" sz="2400" i="1" dirty="0"/>
              <a:t>, </a:t>
            </a:r>
            <a:r>
              <a:rPr lang="hu-HU" sz="2400" i="1" dirty="0" err="1"/>
              <a:t>Feketska</a:t>
            </a:r>
            <a:r>
              <a:rPr lang="hu-HU" sz="2400" i="1" dirty="0"/>
              <a:t> </a:t>
            </a:r>
            <a:r>
              <a:rPr lang="hu-HU" sz="2400" i="1" dirty="0" err="1"/>
              <a:t>kapolna</a:t>
            </a:r>
            <a:r>
              <a:rPr lang="hu-HU" sz="2400" i="1" dirty="0"/>
              <a:t>, </a:t>
            </a:r>
            <a:r>
              <a:rPr lang="hu-HU" sz="2400" i="1" dirty="0" err="1"/>
              <a:t>Garabski</a:t>
            </a:r>
            <a:r>
              <a:rPr lang="hu-HU" sz="2400" i="1" dirty="0"/>
              <a:t> </a:t>
            </a:r>
            <a:r>
              <a:rPr lang="hu-HU" sz="2400" i="1" dirty="0" err="1"/>
              <a:t>teteš</a:t>
            </a:r>
            <a:r>
              <a:rPr lang="hu-HU" sz="2400" i="1" dirty="0"/>
              <a:t>, Halas, Halom, </a:t>
            </a:r>
            <a:r>
              <a:rPr lang="hu-HU" sz="2400" i="1" dirty="0" err="1"/>
              <a:t>Jovoda</a:t>
            </a:r>
            <a:r>
              <a:rPr lang="hu-HU" sz="2400" i="1" dirty="0"/>
              <a:t>, </a:t>
            </a:r>
            <a:r>
              <a:rPr lang="hu-HU" sz="2400" i="1" dirty="0" err="1"/>
              <a:t>Kečkin</a:t>
            </a:r>
            <a:r>
              <a:rPr lang="hu-HU" sz="2400" i="1" dirty="0"/>
              <a:t> fok, Kurta </a:t>
            </a:r>
            <a:r>
              <a:rPr lang="hu-HU" sz="2400" i="1" dirty="0" err="1"/>
              <a:t>šor</a:t>
            </a:r>
            <a:r>
              <a:rPr lang="hu-HU" sz="2400" i="1" dirty="0"/>
              <a:t>, </a:t>
            </a:r>
            <a:r>
              <a:rPr lang="hu-HU" sz="2400" i="1" dirty="0" err="1"/>
              <a:t>Legelev</a:t>
            </a:r>
            <a:r>
              <a:rPr lang="hu-HU" sz="2400" i="1" dirty="0"/>
              <a:t>, </a:t>
            </a:r>
            <a:r>
              <a:rPr lang="hu-HU" sz="2400" i="1" dirty="0" err="1"/>
              <a:t>Lugaš</a:t>
            </a:r>
            <a:r>
              <a:rPr lang="hu-HU" sz="2400" i="1" dirty="0"/>
              <a:t>, </a:t>
            </a:r>
            <a:r>
              <a:rPr lang="hu-HU" sz="2400" i="1" dirty="0" err="1"/>
              <a:t>Lugaški</a:t>
            </a:r>
            <a:r>
              <a:rPr lang="hu-HU" sz="2400" i="1" dirty="0"/>
              <a:t> </a:t>
            </a:r>
            <a:r>
              <a:rPr lang="hu-HU" sz="2400" i="1" dirty="0" err="1"/>
              <a:t>siget</a:t>
            </a:r>
            <a:r>
              <a:rPr lang="hu-HU" sz="2400" i="1" dirty="0"/>
              <a:t>, Mali </a:t>
            </a:r>
            <a:r>
              <a:rPr lang="hu-HU" sz="2400" i="1" dirty="0" err="1"/>
              <a:t>Šebeš</a:t>
            </a:r>
            <a:r>
              <a:rPr lang="hu-HU" sz="2400" i="1" dirty="0"/>
              <a:t>, </a:t>
            </a:r>
            <a:r>
              <a:rPr lang="hu-HU" sz="2400" i="1" dirty="0" err="1"/>
              <a:t>Paprikaševi</a:t>
            </a:r>
            <a:r>
              <a:rPr lang="hu-HU" sz="2400" i="1" dirty="0"/>
              <a:t> sokak, </a:t>
            </a:r>
            <a:r>
              <a:rPr lang="hu-HU" sz="2400" i="1" dirty="0" err="1"/>
              <a:t>Seruškert</a:t>
            </a:r>
            <a:r>
              <a:rPr lang="hu-HU" sz="2400" i="1" dirty="0"/>
              <a:t>, </a:t>
            </a:r>
            <a:r>
              <a:rPr lang="hu-HU" sz="2400" i="1" dirty="0" err="1"/>
              <a:t>Teglara</a:t>
            </a:r>
            <a:r>
              <a:rPr lang="hu-HU" sz="2400" i="1" dirty="0"/>
              <a:t>, </a:t>
            </a:r>
            <a:r>
              <a:rPr lang="hu-HU" sz="2400" i="1" dirty="0" err="1"/>
              <a:t>Varoš</a:t>
            </a:r>
            <a:r>
              <a:rPr lang="hu-HU" sz="2400" i="1" dirty="0"/>
              <a:t>, </a:t>
            </a:r>
            <a:r>
              <a:rPr lang="hu-HU" sz="2400" i="1" dirty="0" err="1"/>
              <a:t>Žilerske</a:t>
            </a:r>
            <a:r>
              <a:rPr lang="hu-HU" sz="2400" i="1" dirty="0"/>
              <a:t> </a:t>
            </a:r>
            <a:r>
              <a:rPr lang="hu-HU" sz="2400" i="1" dirty="0" err="1"/>
              <a:t>čajere</a:t>
            </a:r>
            <a:r>
              <a:rPr lang="hu-HU" sz="2400" i="1" dirty="0"/>
              <a:t>. 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567622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BF1AD8-4AF2-BC69-8D8D-24D5E96A5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0CE8A35-95B7-0B9E-210A-C9218F05339C}"/>
              </a:ext>
            </a:extLst>
          </p:cNvPr>
          <p:cNvSpPr txBox="1"/>
          <p:nvPr/>
        </p:nvSpPr>
        <p:spPr>
          <a:xfrm>
            <a:off x="1340431" y="0"/>
            <a:ext cx="545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szókincs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E33C11A-C9F2-E1E6-29D0-2D2B19EA9B6A}"/>
              </a:ext>
            </a:extLst>
          </p:cNvPr>
          <p:cNvSpPr txBox="1"/>
          <p:nvPr/>
        </p:nvSpPr>
        <p:spPr>
          <a:xfrm>
            <a:off x="1043608" y="908720"/>
            <a:ext cx="65541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Török eredetű elemek: </a:t>
            </a:r>
            <a:r>
              <a:rPr lang="hu-HU" sz="2400" i="1" dirty="0" err="1"/>
              <a:t>bostan</a:t>
            </a:r>
            <a:r>
              <a:rPr lang="hu-HU" sz="2400" i="1" dirty="0"/>
              <a:t> </a:t>
            </a:r>
            <a:r>
              <a:rPr lang="hu-HU" sz="2400" dirty="0">
                <a:cs typeface="Times New Roman" panose="02020603050405020304" pitchFamily="18" charset="0"/>
              </a:rPr>
              <a:t>’kert’ &lt; török </a:t>
            </a:r>
            <a:r>
              <a:rPr lang="hu-HU" sz="2400" i="1" dirty="0" err="1">
                <a:cs typeface="Times New Roman" panose="02020603050405020304" pitchFamily="18" charset="0"/>
              </a:rPr>
              <a:t>bostan</a:t>
            </a:r>
            <a:r>
              <a:rPr lang="hu-HU" sz="2400" i="1" dirty="0">
                <a:cs typeface="Times New Roman" panose="02020603050405020304" pitchFamily="18" charset="0"/>
              </a:rPr>
              <a:t>;</a:t>
            </a:r>
            <a:r>
              <a:rPr lang="hu-HU" sz="2400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budžak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dirty="0">
                <a:cs typeface="Times New Roman" panose="02020603050405020304" pitchFamily="18" charset="0"/>
              </a:rPr>
              <a:t>’sarok, szeglet’ &lt; török </a:t>
            </a:r>
            <a:r>
              <a:rPr lang="hu-HU" sz="2400" i="1" dirty="0" err="1">
                <a:cs typeface="Times New Roman" panose="02020603050405020304" pitchFamily="18" charset="0"/>
              </a:rPr>
              <a:t>bucak</a:t>
            </a:r>
            <a:r>
              <a:rPr lang="hu-HU" sz="2400" i="1" dirty="0">
                <a:cs typeface="Times New Roman" panose="02020603050405020304" pitchFamily="18" charset="0"/>
              </a:rPr>
              <a:t>;</a:t>
            </a:r>
            <a:r>
              <a:rPr lang="hu-HU" sz="2400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bunar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dirty="0">
                <a:cs typeface="Times New Roman" panose="02020603050405020304" pitchFamily="18" charset="0"/>
              </a:rPr>
              <a:t>’kút’ &lt; török </a:t>
            </a:r>
            <a:r>
              <a:rPr lang="hu-HU" sz="2400" i="1" dirty="0" err="1">
                <a:cs typeface="Times New Roman" panose="02020603050405020304" pitchFamily="18" charset="0"/>
              </a:rPr>
              <a:t>punar</a:t>
            </a:r>
            <a:r>
              <a:rPr lang="hu-HU" sz="2400" i="1" dirty="0">
                <a:cs typeface="Times New Roman" panose="02020603050405020304" pitchFamily="18" charset="0"/>
              </a:rPr>
              <a:t>; </a:t>
            </a:r>
            <a:r>
              <a:rPr lang="hu-HU" sz="2400" i="1" dirty="0" err="1">
                <a:cs typeface="Times New Roman" panose="02020603050405020304" pitchFamily="18" charset="0"/>
              </a:rPr>
              <a:t>čajera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dirty="0">
                <a:cs typeface="Times New Roman" panose="02020603050405020304" pitchFamily="18" charset="0"/>
              </a:rPr>
              <a:t>’kaszáló’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dirty="0">
                <a:cs typeface="Times New Roman" panose="02020603050405020304" pitchFamily="18" charset="0"/>
              </a:rPr>
              <a:t>&lt; török </a:t>
            </a:r>
            <a:r>
              <a:rPr lang="hr-HR" sz="2400" i="1" dirty="0">
                <a:effectLst/>
                <a:ea typeface="Calibri" panose="020F0502020204030204" pitchFamily="34" charset="0"/>
              </a:rPr>
              <a:t>çayır; ćuprija </a:t>
            </a:r>
            <a:r>
              <a:rPr lang="hr-H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’híd’ &lt; török </a:t>
            </a:r>
            <a:r>
              <a:rPr lang="hr-HR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köprü;</a:t>
            </a:r>
            <a:r>
              <a:rPr lang="hr-HR" sz="1800" dirty="0">
                <a:effectLst/>
                <a:ea typeface="Calibri" panose="020F0502020204030204" pitchFamily="34" charset="0"/>
              </a:rPr>
              <a:t> 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dućan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dirty="0">
                <a:cs typeface="Times New Roman" panose="02020603050405020304" pitchFamily="18" charset="0"/>
              </a:rPr>
              <a:t>’bolt’ &lt; török </a:t>
            </a:r>
            <a:r>
              <a:rPr lang="hu-HU" sz="2400" i="1" dirty="0" err="1">
                <a:cs typeface="Times New Roman" panose="02020603050405020304" pitchFamily="18" charset="0"/>
              </a:rPr>
              <a:t>dükkan</a:t>
            </a:r>
            <a:r>
              <a:rPr lang="hu-HU" sz="2400" i="1" dirty="0">
                <a:cs typeface="Times New Roman" panose="02020603050405020304" pitchFamily="18" charset="0"/>
              </a:rPr>
              <a:t>;</a:t>
            </a:r>
            <a:r>
              <a:rPr lang="hu-HU" sz="2400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hendek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dirty="0">
                <a:cs typeface="Times New Roman" panose="02020603050405020304" pitchFamily="18" charset="0"/>
              </a:rPr>
              <a:t>’árok’</a:t>
            </a:r>
            <a:r>
              <a:rPr lang="hu-HU" sz="2400" i="1" dirty="0">
                <a:cs typeface="Times New Roman" panose="02020603050405020304" pitchFamily="18" charset="0"/>
              </a:rPr>
              <a:t> &lt; </a:t>
            </a:r>
            <a:r>
              <a:rPr lang="hu-HU" sz="2400" dirty="0">
                <a:cs typeface="Times New Roman" panose="02020603050405020304" pitchFamily="18" charset="0"/>
              </a:rPr>
              <a:t>török </a:t>
            </a:r>
            <a:r>
              <a:rPr lang="hu-HU" sz="2400" i="1" dirty="0" err="1">
                <a:cs typeface="Times New Roman" panose="02020603050405020304" pitchFamily="18" charset="0"/>
              </a:rPr>
              <a:t>hendek</a:t>
            </a:r>
            <a:r>
              <a:rPr lang="hu-HU" sz="2400" i="1" dirty="0">
                <a:cs typeface="Times New Roman" panose="02020603050405020304" pitchFamily="18" charset="0"/>
              </a:rPr>
              <a:t>; sokak </a:t>
            </a:r>
            <a:r>
              <a:rPr lang="hu-HU" sz="2400" dirty="0">
                <a:cs typeface="Times New Roman" panose="02020603050405020304" pitchFamily="18" charset="0"/>
              </a:rPr>
              <a:t>’utca’ &lt; török </a:t>
            </a:r>
            <a:r>
              <a:rPr lang="hu-HU" sz="2400" i="1" dirty="0">
                <a:cs typeface="Times New Roman" panose="02020603050405020304" pitchFamily="18" charset="0"/>
              </a:rPr>
              <a:t>sokak.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cs typeface="Times New Roman" panose="02020603050405020304" pitchFamily="18" charset="0"/>
              </a:rPr>
              <a:t>Bátya: </a:t>
            </a:r>
            <a:r>
              <a:rPr lang="hu-HU" sz="2400" i="1" dirty="0">
                <a:cs typeface="Times New Roman" panose="02020603050405020304" pitchFamily="18" charset="0"/>
              </a:rPr>
              <a:t>Bencin </a:t>
            </a:r>
            <a:r>
              <a:rPr lang="hu-HU" sz="2400" i="1" dirty="0" err="1">
                <a:cs typeface="Times New Roman" panose="02020603050405020304" pitchFamily="18" charset="0"/>
              </a:rPr>
              <a:t>hendek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Bostan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Budžak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Čajera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Horoski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bunar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Kešin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bunar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Miškanski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bunar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Obonjin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sokačić</a:t>
            </a:r>
            <a:r>
              <a:rPr lang="hu-HU" sz="2400" i="1" dirty="0">
                <a:cs typeface="Times New Roman" panose="02020603050405020304" pitchFamily="18" charset="0"/>
              </a:rPr>
              <a:t>, </a:t>
            </a:r>
            <a:r>
              <a:rPr lang="hu-HU" sz="2400" i="1" dirty="0" err="1">
                <a:cs typeface="Times New Roman" panose="02020603050405020304" pitchFamily="18" charset="0"/>
              </a:rPr>
              <a:t>Zečji</a:t>
            </a:r>
            <a:r>
              <a:rPr lang="hu-HU" sz="2400" i="1" dirty="0"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cs typeface="Times New Roman" panose="02020603050405020304" pitchFamily="18" charset="0"/>
              </a:rPr>
              <a:t>bunar</a:t>
            </a:r>
            <a:r>
              <a:rPr lang="hu-HU" sz="2400" i="1" dirty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cs typeface="Times New Roman" panose="02020603050405020304" pitchFamily="18" charset="0"/>
              </a:rPr>
              <a:t>Dusnok: </a:t>
            </a:r>
            <a:r>
              <a:rPr lang="hr-HR" sz="2400" i="1" dirty="0">
                <a:cs typeface="Times New Roman" panose="02020603050405020304" pitchFamily="18" charset="0"/>
              </a:rPr>
              <a:t>Bačikin sokak, Balin bostan, Basin bunar, Budžak, Crkveni sokačić, Čajera, Duvanski dućan, Garabska ćuprija, Jokusev sokak, Krtvejoški bostani, Mala ćuprija, Popova čajera, Srski sokak, Trnokhazi bunar, </a:t>
            </a:r>
            <a:endParaRPr lang="hu-HU" sz="24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2410444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55071" y="836712"/>
            <a:ext cx="620941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Bátya és Dusnok horvát nyelvjárása:</a:t>
            </a:r>
          </a:p>
          <a:p>
            <a:pPr algn="r"/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2024-es élőnyelvi helynévgyűjtések tapasztalatai</a:t>
            </a:r>
          </a:p>
          <a:p>
            <a:pPr algn="r"/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Dudás Előd, ELTE BTK Szláv Filológiai Tanszék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63888" y="530120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2025. május 16.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Baja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45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Bátya és Dusnok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977844"/>
            <a:ext cx="73448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Mindkét településen él a magyarok mellett katolikus déli szláv eredetű lakosság, amely önmagát és nyelvét is rácnak nevezi.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A bátyai és </a:t>
            </a:r>
            <a:r>
              <a:rPr lang="hu-HU" sz="3200" dirty="0" err="1"/>
              <a:t>dusnoki</a:t>
            </a:r>
            <a:r>
              <a:rPr lang="hu-HU" sz="3200" dirty="0"/>
              <a:t> rácok a magyarországi horvát etnikai csoportok közül a Duna menti horvátok csoportjába tartoznak.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u="sng" dirty="0"/>
              <a:t>2022-es népszámlálás: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Bátya: 1830 lakos, 161 horvát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Dusnok: 2722 lakos, 310 horvát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2024-es 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43608" y="908720"/>
            <a:ext cx="65541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Korábban nem zajlott szervezett horvát nyelvű helynévgyűjtés a két településen.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MNHP keretében került sor először célirányosan horvát nyelvű helynévgyűjtésre 2024 nyarán.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Bátyán és Dusnokon is összesen hat adatközlővel (4-4 nő, 2-2 férfi) készült interjú.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Bátyán külön horvát nyelvű gyűjtés zajlott  </a:t>
            </a:r>
            <a:r>
              <a:rPr lang="hu-HU" sz="2400" dirty="0">
                <a:cs typeface="Times New Roman" panose="02020603050405020304" pitchFamily="18" charset="0"/>
              </a:rPr>
              <a:t>̶</a:t>
            </a:r>
            <a:r>
              <a:rPr lang="hu-HU" sz="2400" dirty="0"/>
              <a:t>  a magyar nyelvű gyűjtést </a:t>
            </a:r>
            <a:r>
              <a:rPr lang="hu-HU" sz="2400" dirty="0" err="1"/>
              <a:t>Wendl</a:t>
            </a:r>
            <a:r>
              <a:rPr lang="hu-HU" sz="2400" dirty="0"/>
              <a:t> Dávid végezte 2023-ban.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Dusnokon kétnyelvű gyűjtés zajlott, a horvátra a magyarral egy időben került sor, amelyet </a:t>
            </a:r>
            <a:r>
              <a:rPr lang="hu-HU" sz="2400" dirty="0" err="1"/>
              <a:t>Bárth</a:t>
            </a:r>
            <a:r>
              <a:rPr lang="hu-HU" sz="2400" dirty="0"/>
              <a:t> János vezetett (</a:t>
            </a:r>
            <a:r>
              <a:rPr lang="hu-HU" sz="2400" dirty="0" err="1"/>
              <a:t>Cselovszky</a:t>
            </a:r>
            <a:r>
              <a:rPr lang="hu-HU" sz="2400" dirty="0"/>
              <a:t> Katinka, Kulcsár Virág, Kurucz Réka, </a:t>
            </a:r>
            <a:r>
              <a:rPr lang="hu-HU" sz="2400" dirty="0" err="1"/>
              <a:t>Vieland</a:t>
            </a:r>
            <a:r>
              <a:rPr lang="hu-HU" sz="2400" dirty="0"/>
              <a:t> Anna, </a:t>
            </a:r>
            <a:r>
              <a:rPr lang="hu-HU" sz="2400" dirty="0" err="1"/>
              <a:t>Wendl</a:t>
            </a:r>
            <a:r>
              <a:rPr lang="hu-HU" sz="2400" dirty="0"/>
              <a:t> Dávid).</a:t>
            </a:r>
            <a:endParaRPr lang="en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0699004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325570" y="5415607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Kép címe</a:t>
            </a:r>
          </a:p>
        </p:txBody>
      </p:sp>
      <p:sp>
        <p:nvSpPr>
          <p:cNvPr id="4" name="Szövegdoboz 3"/>
          <p:cNvSpPr txBox="1"/>
          <p:nvPr/>
        </p:nvSpPr>
        <p:spPr>
          <a:xfrm flipH="1">
            <a:off x="7812360" y="535384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Bátyai interjú</a:t>
            </a:r>
          </a:p>
        </p:txBody>
      </p:sp>
      <p:pic>
        <p:nvPicPr>
          <p:cNvPr id="5" name="Kép helye 5">
            <a:extLst>
              <a:ext uri="{FF2B5EF4-FFF2-40B4-BE49-F238E27FC236}">
                <a16:creationId xmlns:a16="http://schemas.microsoft.com/office/drawing/2014/main" id="{90602B51-080D-10AB-3401-52E6B70E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23" r="16623"/>
          <a:stretch>
            <a:fillRect/>
          </a:stretch>
        </p:blipFill>
        <p:spPr>
          <a:xfrm>
            <a:off x="1325570" y="421062"/>
            <a:ext cx="6270766" cy="59074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Dialektológiai kutatások Bátyán és Dusnokon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43608" y="1278440"/>
            <a:ext cx="6554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Ritkán kutatták az itteni horvát dialektust.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Sztepanovics</a:t>
            </a:r>
            <a:r>
              <a:rPr lang="hu-HU" sz="2400" dirty="0"/>
              <a:t> </a:t>
            </a:r>
            <a:r>
              <a:rPr lang="hu-HU" sz="2400" dirty="0" err="1"/>
              <a:t>Predrág</a:t>
            </a:r>
            <a:r>
              <a:rPr lang="hu-HU" sz="2400" dirty="0"/>
              <a:t>, </a:t>
            </a:r>
            <a:r>
              <a:rPr lang="hu-HU" sz="2400" dirty="0" err="1"/>
              <a:t>Gorjánácz</a:t>
            </a:r>
            <a:r>
              <a:rPr lang="hu-HU" sz="2400" dirty="0"/>
              <a:t> </a:t>
            </a:r>
            <a:r>
              <a:rPr lang="hu-HU" sz="2400" dirty="0" err="1"/>
              <a:t>Zsivkó</a:t>
            </a:r>
            <a:r>
              <a:rPr lang="hu-HU" sz="2400" dirty="0"/>
              <a:t>; Dalibor </a:t>
            </a:r>
            <a:r>
              <a:rPr lang="hu-HU" sz="2400" dirty="0" err="1"/>
              <a:t>Brozović</a:t>
            </a:r>
            <a:r>
              <a:rPr lang="hu-HU" sz="2400" dirty="0"/>
              <a:t>, Josip </a:t>
            </a:r>
            <a:r>
              <a:rPr lang="hu-HU" sz="2400" dirty="0" err="1"/>
              <a:t>Lisac</a:t>
            </a:r>
            <a:r>
              <a:rPr lang="hu-HU" sz="2400" dirty="0"/>
              <a:t>, </a:t>
            </a:r>
            <a:r>
              <a:rPr lang="hu-HU" sz="2400" dirty="0" err="1"/>
              <a:t>Sanja</a:t>
            </a:r>
            <a:r>
              <a:rPr lang="hu-HU" sz="2400" dirty="0"/>
              <a:t> </a:t>
            </a:r>
            <a:r>
              <a:rPr lang="hu-HU" sz="2400" dirty="0" err="1"/>
              <a:t>Vulić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Što</a:t>
            </a:r>
            <a:r>
              <a:rPr lang="hu-HU" sz="2400" dirty="0"/>
              <a:t>-horvát nyelvjárás, archaikus szlavóniai dialektus.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OLA (Általános Szláv Nyelvatlasz) 151. számú gyűjtőpontja Dusnok.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HJA (Horvát Nyelvatlasz) 401. számú gyűjtőpontja Bátya, a 401.a gyűjtőpontja Dusnok.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két település nyelvjárása nagyon hasonló, de apróbb különbségek vannak, ezek azonban a kölcsönös megértést nem gátolják.</a:t>
            </a:r>
          </a:p>
        </p:txBody>
      </p:sp>
    </p:spTree>
    <p:extLst>
      <p:ext uri="{BB962C8B-B14F-4D97-AF65-F5344CB8AC3E}">
        <p14:creationId xmlns:p14="http://schemas.microsoft.com/office/powerpoint/2010/main" val="239250177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dialektológia és a helynevek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43608" y="1278440"/>
            <a:ext cx="6554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helynevek a dialektológia szolgálatában is állnak, hiszen tükrözik a helyi nyelvjárási sajátosságokat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Ebből a szempontból a bátyai és </a:t>
            </a:r>
            <a:r>
              <a:rPr lang="hu-HU" sz="2400" dirty="0" err="1"/>
              <a:t>dusnoki</a:t>
            </a:r>
            <a:r>
              <a:rPr lang="hu-HU" sz="2400" dirty="0"/>
              <a:t> helynevek kiváltképp fontosak, mivel nem született eddig részletes dialektológiai leírás a két település nyelvjárásáról.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Bátyán és Dusnokon beszélt horvát dialektus legfontosabb jellemzői a helynevek példáján.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804082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Hangtani jellegzetességek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43608" y="1278440"/>
            <a:ext cx="6554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ősszláv </a:t>
            </a:r>
            <a:r>
              <a:rPr lang="hu-HU" sz="2400" i="1" dirty="0"/>
              <a:t>*ě </a:t>
            </a:r>
            <a:r>
              <a:rPr lang="hu-HU" sz="2400" dirty="0"/>
              <a:t>helyén </a:t>
            </a:r>
            <a:r>
              <a:rPr lang="hu-HU" sz="2400" i="1" dirty="0"/>
              <a:t>e </a:t>
            </a:r>
            <a:r>
              <a:rPr lang="hu-HU" sz="2400" dirty="0"/>
              <a:t>áll – Bátyán ez </a:t>
            </a:r>
            <a:r>
              <a:rPr lang="hu-HU" sz="2400" i="1" dirty="0" err="1"/>
              <a:t>ie</a:t>
            </a:r>
            <a:r>
              <a:rPr lang="hu-HU" sz="2400" i="1" dirty="0"/>
              <a:t> </a:t>
            </a:r>
            <a:r>
              <a:rPr lang="hu-HU" sz="2400" dirty="0"/>
              <a:t>diftongussá válhat – Bátya: </a:t>
            </a:r>
            <a:r>
              <a:rPr lang="hu-HU" sz="2400" i="1" dirty="0" err="1"/>
              <a:t>Breg</a:t>
            </a:r>
            <a:r>
              <a:rPr lang="hu-HU" sz="2400" i="1" dirty="0"/>
              <a:t>, </a:t>
            </a:r>
            <a:r>
              <a:rPr lang="hu-HU" sz="2400" i="1" dirty="0" err="1"/>
              <a:t>Biela</a:t>
            </a:r>
            <a:r>
              <a:rPr lang="hu-HU" sz="2400" i="1" dirty="0"/>
              <a:t> </a:t>
            </a:r>
            <a:r>
              <a:rPr lang="hu-HU" sz="2400" i="1" dirty="0" err="1"/>
              <a:t>jama</a:t>
            </a:r>
            <a:r>
              <a:rPr lang="hu-HU" sz="2400" i="1" dirty="0"/>
              <a:t>, </a:t>
            </a:r>
            <a:r>
              <a:rPr lang="hu-HU" sz="2400" i="1" dirty="0" err="1"/>
              <a:t>Bieli</a:t>
            </a:r>
            <a:r>
              <a:rPr lang="hu-HU" sz="2400" i="1" dirty="0"/>
              <a:t> </a:t>
            </a:r>
            <a:r>
              <a:rPr lang="hu-HU" sz="2400" i="1" dirty="0" err="1"/>
              <a:t>križ</a:t>
            </a:r>
            <a:r>
              <a:rPr lang="hu-HU" sz="2400" dirty="0"/>
              <a:t>; Dusnok: </a:t>
            </a:r>
            <a:r>
              <a:rPr lang="hu-HU" sz="2400" i="1" dirty="0" err="1"/>
              <a:t>Dečinjsko</a:t>
            </a:r>
            <a:r>
              <a:rPr lang="hu-HU" sz="2400" i="1" dirty="0"/>
              <a:t> </a:t>
            </a:r>
            <a:r>
              <a:rPr lang="hu-HU" sz="2400" i="1" dirty="0" err="1"/>
              <a:t>grobje</a:t>
            </a:r>
            <a:r>
              <a:rPr lang="hu-HU" sz="2400" i="1" dirty="0"/>
              <a:t>, </a:t>
            </a:r>
            <a:r>
              <a:rPr lang="hu-HU" sz="2400" i="1" dirty="0" err="1"/>
              <a:t>Devojkin</a:t>
            </a:r>
            <a:r>
              <a:rPr lang="hu-HU" sz="2400" i="1" dirty="0"/>
              <a:t> </a:t>
            </a:r>
            <a:r>
              <a:rPr lang="hu-HU" sz="2400" i="1" dirty="0" err="1"/>
              <a:t>budžak</a:t>
            </a:r>
            <a:r>
              <a:rPr lang="hu-HU" sz="2400" i="1" dirty="0"/>
              <a:t>, </a:t>
            </a:r>
            <a:r>
              <a:rPr lang="hu-HU" sz="2400" i="1" dirty="0" err="1"/>
              <a:t>Lesak</a:t>
            </a:r>
            <a:r>
              <a:rPr lang="hu-HU" sz="2400" i="1" dirty="0"/>
              <a:t>, </a:t>
            </a:r>
            <a:r>
              <a:rPr lang="hu-HU" sz="2400" i="1" dirty="0" err="1"/>
              <a:t>Mlečeta</a:t>
            </a:r>
            <a:r>
              <a:rPr lang="hu-HU" sz="2400" i="1" dirty="0"/>
              <a:t>, </a:t>
            </a:r>
            <a:r>
              <a:rPr lang="hu-HU" sz="2400" i="1" dirty="0" err="1"/>
              <a:t>Mlečeta</a:t>
            </a:r>
            <a:r>
              <a:rPr lang="hu-HU" sz="2400" i="1" dirty="0"/>
              <a:t> bara, </a:t>
            </a:r>
            <a:r>
              <a:rPr lang="hu-HU" sz="2400" i="1" dirty="0" err="1"/>
              <a:t>Senjak</a:t>
            </a:r>
            <a:r>
              <a:rPr lang="hu-HU" sz="2400" i="1" dirty="0"/>
              <a:t>, </a:t>
            </a:r>
            <a:r>
              <a:rPr lang="hu-HU" sz="2400" i="1" dirty="0" err="1"/>
              <a:t>Senokoš</a:t>
            </a:r>
            <a:r>
              <a:rPr lang="hu-HU" sz="2400" i="1" dirty="0"/>
              <a:t>, </a:t>
            </a:r>
            <a:r>
              <a:rPr lang="hu-HU" sz="2400" i="1" dirty="0" err="1"/>
              <a:t>Vetrrnjača</a:t>
            </a:r>
            <a:r>
              <a:rPr lang="hu-HU" sz="2400" i="1" dirty="0"/>
              <a:t>.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ősszláv </a:t>
            </a:r>
            <a:r>
              <a:rPr lang="hu-HU" sz="2400" i="1" dirty="0"/>
              <a:t>*</a:t>
            </a:r>
            <a:r>
              <a:rPr lang="hu-HU" sz="2400" i="1" dirty="0" err="1"/>
              <a:t>skj</a:t>
            </a:r>
            <a:r>
              <a:rPr lang="hu-HU" sz="2400" dirty="0"/>
              <a:t>, </a:t>
            </a:r>
            <a:r>
              <a:rPr lang="hu-HU" sz="2400" i="1" dirty="0"/>
              <a:t>*</a:t>
            </a:r>
            <a:r>
              <a:rPr lang="hu-HU" sz="2400" i="1" dirty="0" err="1"/>
              <a:t>stj</a:t>
            </a:r>
            <a:r>
              <a:rPr lang="hu-HU" sz="2400" i="1" dirty="0"/>
              <a:t> </a:t>
            </a:r>
            <a:r>
              <a:rPr lang="hu-HU" sz="2400" dirty="0"/>
              <a:t>helyén </a:t>
            </a:r>
            <a:r>
              <a:rPr lang="hu-HU" sz="2400" i="1" dirty="0" err="1"/>
              <a:t>šć</a:t>
            </a:r>
            <a:r>
              <a:rPr lang="hu-HU" sz="2400" i="1" dirty="0"/>
              <a:t> </a:t>
            </a:r>
            <a:r>
              <a:rPr lang="hu-HU" sz="2400" dirty="0"/>
              <a:t>áll – Bátya: </a:t>
            </a:r>
            <a:r>
              <a:rPr lang="hu-HU" sz="2400" i="1" dirty="0" err="1"/>
              <a:t>Gušćara</a:t>
            </a:r>
            <a:r>
              <a:rPr lang="hu-HU" sz="2400" i="1" dirty="0"/>
              <a:t>, </a:t>
            </a:r>
            <a:r>
              <a:rPr lang="hu-HU" sz="2400" i="1" dirty="0" err="1"/>
              <a:t>Rušćevje</a:t>
            </a:r>
            <a:r>
              <a:rPr lang="hu-HU" sz="2400" i="1" dirty="0"/>
              <a:t>, </a:t>
            </a:r>
            <a:r>
              <a:rPr lang="hu-HU" sz="2400" i="1" dirty="0" err="1"/>
              <a:t>Zobišće</a:t>
            </a:r>
            <a:r>
              <a:rPr lang="hu-HU" sz="2400" i="1" dirty="0"/>
              <a:t>; </a:t>
            </a:r>
            <a:r>
              <a:rPr lang="hu-HU" sz="2400" dirty="0"/>
              <a:t>Dusnok: </a:t>
            </a:r>
            <a:r>
              <a:rPr lang="hu-HU" sz="2400" i="1" dirty="0" err="1"/>
              <a:t>Duvanišće</a:t>
            </a:r>
            <a:r>
              <a:rPr lang="hu-HU" sz="2400" i="1" dirty="0"/>
              <a:t>, </a:t>
            </a:r>
            <a:r>
              <a:rPr lang="hu-HU" sz="2400" i="1" dirty="0" err="1"/>
              <a:t>Kukruzišće</a:t>
            </a:r>
            <a:r>
              <a:rPr lang="hu-HU" sz="2400" i="1" dirty="0"/>
              <a:t>, </a:t>
            </a:r>
            <a:r>
              <a:rPr lang="hu-HU" sz="2400" i="1" dirty="0" err="1"/>
              <a:t>Lanišće</a:t>
            </a:r>
            <a:r>
              <a:rPr lang="hu-HU" sz="2400" i="1" dirty="0"/>
              <a:t>/</a:t>
            </a:r>
            <a:r>
              <a:rPr lang="hu-HU" sz="2400" i="1" dirty="0" err="1"/>
              <a:t>Lenišće</a:t>
            </a:r>
            <a:r>
              <a:rPr lang="hu-HU" sz="2400" i="1" dirty="0"/>
              <a:t>, </a:t>
            </a:r>
            <a:r>
              <a:rPr lang="hu-HU" sz="2400" i="1" dirty="0" err="1"/>
              <a:t>Plandišće</a:t>
            </a:r>
            <a:r>
              <a:rPr lang="hu-HU" sz="2400" i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magyarországi horvát nyelvjárások közös jellemzője, hogy magyar hatásra a horvát </a:t>
            </a:r>
            <a:r>
              <a:rPr lang="hu-HU" sz="2400" i="1" dirty="0"/>
              <a:t>ć </a:t>
            </a:r>
            <a:r>
              <a:rPr lang="hu-HU" sz="2400" dirty="0"/>
              <a:t>és </a:t>
            </a:r>
            <a:r>
              <a:rPr lang="hu-HU" sz="2400" i="1" dirty="0"/>
              <a:t>đ </a:t>
            </a:r>
            <a:r>
              <a:rPr lang="hu-HU" sz="2400" dirty="0"/>
              <a:t>hangot lágyabban </a:t>
            </a:r>
            <a:r>
              <a:rPr lang="hu-HU" sz="2400" i="1" dirty="0" err="1"/>
              <a:t>ty</a:t>
            </a:r>
            <a:r>
              <a:rPr lang="hu-HU" sz="2400" dirty="0" err="1"/>
              <a:t>-nek</a:t>
            </a:r>
            <a:r>
              <a:rPr lang="hu-HU" sz="2400" dirty="0"/>
              <a:t> és </a:t>
            </a:r>
            <a:r>
              <a:rPr lang="hu-HU" sz="2400" i="1" dirty="0" err="1"/>
              <a:t>gy</a:t>
            </a:r>
            <a:r>
              <a:rPr lang="hu-HU" sz="2400" dirty="0" err="1"/>
              <a:t>-nek</a:t>
            </a:r>
            <a:r>
              <a:rPr lang="hu-HU" sz="2400" dirty="0"/>
              <a:t> ejtik: </a:t>
            </a:r>
            <a:r>
              <a:rPr lang="hu-HU" sz="2400" i="1" dirty="0" err="1"/>
              <a:t>Đurina</a:t>
            </a:r>
            <a:r>
              <a:rPr lang="hu-HU" sz="2400" i="1" dirty="0"/>
              <a:t> bara, </a:t>
            </a:r>
            <a:r>
              <a:rPr lang="hu-HU" sz="2400" i="1" dirty="0" err="1"/>
              <a:t>Đurđev</a:t>
            </a:r>
            <a:r>
              <a:rPr lang="hu-HU" sz="2400" i="1" dirty="0"/>
              <a:t> </a:t>
            </a:r>
            <a:r>
              <a:rPr lang="hu-HU" sz="2400" i="1" dirty="0" err="1"/>
              <a:t>tanja</a:t>
            </a:r>
            <a:r>
              <a:rPr lang="hu-HU" sz="2400" i="1" dirty="0"/>
              <a:t>.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922687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Hangtani jellegzetességek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43608" y="1278440"/>
            <a:ext cx="65541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ősszláv 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*-l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megmarad – Dusnok: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Košaraševi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ugal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ősszláv redukált magánhangzók *</a:t>
            </a:r>
            <a:r>
              <a:rPr lang="sr-Cyrl-CS" sz="2400" dirty="0"/>
              <a:t>Ъ</a:t>
            </a:r>
            <a:r>
              <a:rPr lang="hu-HU" sz="2400" dirty="0"/>
              <a:t>, *</a:t>
            </a:r>
            <a:r>
              <a:rPr lang="sr-Cyrl-CS" sz="2400" dirty="0"/>
              <a:t>Ь</a:t>
            </a:r>
            <a:r>
              <a:rPr lang="hu-HU" sz="2400" dirty="0"/>
              <a:t> helyén </a:t>
            </a:r>
            <a:r>
              <a:rPr lang="hu-HU" sz="2400" i="1" dirty="0"/>
              <a:t>a</a:t>
            </a:r>
            <a:r>
              <a:rPr lang="hu-HU" sz="2400" dirty="0"/>
              <a:t> fejlődött – Bátya: </a:t>
            </a:r>
            <a:r>
              <a:rPr lang="hu-HU" sz="2400" i="1" dirty="0" err="1"/>
              <a:t>Dunajac</a:t>
            </a:r>
            <a:r>
              <a:rPr lang="hu-HU" sz="2400" dirty="0"/>
              <a:t>; Dusnok: </a:t>
            </a:r>
            <a:r>
              <a:rPr lang="hu-HU" sz="2400" i="1" dirty="0" err="1"/>
              <a:t>Bazovac</a:t>
            </a:r>
            <a:r>
              <a:rPr lang="hu-HU" sz="2400" i="1" dirty="0"/>
              <a:t>, </a:t>
            </a:r>
            <a:r>
              <a:rPr lang="hu-HU" sz="2400" i="1" dirty="0" err="1"/>
              <a:t>Grbavac</a:t>
            </a:r>
            <a:r>
              <a:rPr lang="hu-HU" sz="2400" i="1" dirty="0"/>
              <a:t>, Panjak.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ősszláv *</a:t>
            </a:r>
            <a:r>
              <a:rPr lang="hu-HU" sz="2400" i="1" dirty="0"/>
              <a:t>ǫ</a:t>
            </a:r>
            <a:r>
              <a:rPr lang="hu-HU" sz="2400" dirty="0"/>
              <a:t> helyén </a:t>
            </a:r>
            <a:r>
              <a:rPr lang="hu-HU" sz="2400" i="1" dirty="0"/>
              <a:t>u </a:t>
            </a:r>
            <a:r>
              <a:rPr lang="hu-HU" sz="2400" dirty="0"/>
              <a:t>fejlődött – Bátya: </a:t>
            </a:r>
            <a:r>
              <a:rPr lang="hu-HU" sz="2400" i="1" dirty="0" err="1"/>
              <a:t>Gušćara</a:t>
            </a:r>
            <a:r>
              <a:rPr lang="hu-HU" sz="2400" i="1" dirty="0"/>
              <a:t>; </a:t>
            </a:r>
            <a:r>
              <a:rPr lang="hu-HU" sz="2400" dirty="0"/>
              <a:t>Dusnok:</a:t>
            </a:r>
            <a:r>
              <a:rPr lang="hu-HU" sz="2400" i="1" dirty="0"/>
              <a:t> </a:t>
            </a:r>
            <a:r>
              <a:rPr lang="hu-HU" sz="2400" i="1" dirty="0" err="1"/>
              <a:t>Pruće</a:t>
            </a:r>
            <a:r>
              <a:rPr lang="hu-HU" sz="2400" i="1" dirty="0"/>
              <a:t>, </a:t>
            </a:r>
            <a:r>
              <a:rPr lang="hu-HU" sz="2400" i="1" dirty="0" err="1"/>
              <a:t>Velika</a:t>
            </a:r>
            <a:r>
              <a:rPr lang="hu-HU" sz="2400" i="1" dirty="0"/>
              <a:t> </a:t>
            </a:r>
            <a:r>
              <a:rPr lang="hu-HU" sz="2400" i="1" dirty="0" err="1"/>
              <a:t>gušćara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ősszláv *</a:t>
            </a:r>
            <a:r>
              <a:rPr lang="sr-Cyrl-CS" sz="2400" i="1" dirty="0"/>
              <a:t>Ъ</a:t>
            </a:r>
            <a:r>
              <a:rPr lang="hu-HU" sz="2400" i="1" dirty="0"/>
              <a:t>l</a:t>
            </a:r>
            <a:r>
              <a:rPr lang="hu-HU" sz="2400" dirty="0"/>
              <a:t> *</a:t>
            </a:r>
            <a:r>
              <a:rPr lang="sr-Cyrl-CS" sz="2400" i="1" dirty="0"/>
              <a:t>Ь</a:t>
            </a:r>
            <a:r>
              <a:rPr lang="hu-HU" sz="2400" i="1" dirty="0"/>
              <a:t>l </a:t>
            </a:r>
            <a:r>
              <a:rPr lang="hu-HU" sz="2400" dirty="0"/>
              <a:t>helyén </a:t>
            </a:r>
            <a:r>
              <a:rPr lang="hu-HU" sz="2400" i="1" dirty="0"/>
              <a:t>u </a:t>
            </a:r>
            <a:r>
              <a:rPr lang="hu-HU" sz="2400" dirty="0"/>
              <a:t>fejlődött – Bátya: </a:t>
            </a:r>
            <a:r>
              <a:rPr lang="hu-HU" sz="2400" i="1" dirty="0"/>
              <a:t>Duboka </a:t>
            </a:r>
            <a:r>
              <a:rPr lang="hu-HU" sz="2400" i="1" dirty="0" err="1"/>
              <a:t>jama</a:t>
            </a:r>
            <a:r>
              <a:rPr lang="hu-HU" sz="2400" i="1" dirty="0"/>
              <a:t>, </a:t>
            </a:r>
            <a:r>
              <a:rPr lang="hu-HU" sz="2400" i="1" dirty="0" err="1"/>
              <a:t>Dugački</a:t>
            </a:r>
            <a:r>
              <a:rPr lang="hu-HU" sz="2400" i="1" dirty="0"/>
              <a:t> </a:t>
            </a:r>
            <a:r>
              <a:rPr lang="hu-HU" sz="2400" i="1" dirty="0" err="1"/>
              <a:t>kamen</a:t>
            </a:r>
            <a:r>
              <a:rPr lang="hu-HU" sz="2400" i="1" dirty="0"/>
              <a:t>; </a:t>
            </a:r>
            <a:r>
              <a:rPr lang="hu-HU" sz="2400" dirty="0"/>
              <a:t>Dusnok: </a:t>
            </a:r>
            <a:r>
              <a:rPr lang="hu-HU" sz="2400" i="1" dirty="0" err="1"/>
              <a:t>Duga</a:t>
            </a:r>
            <a:r>
              <a:rPr lang="hu-HU" sz="2400" i="1" dirty="0"/>
              <a:t> bara.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7630757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459</TotalTime>
  <Words>939</Words>
  <Application>Microsoft Office PowerPoint</Application>
  <PresentationFormat>Diavetítés a képernyőre (4:3 oldalarány)</PresentationFormat>
  <Paragraphs>58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Hoffmann István Nándor</cp:lastModifiedBy>
  <cp:revision>36</cp:revision>
  <dcterms:created xsi:type="dcterms:W3CDTF">2022-04-21T17:56:47Z</dcterms:created>
  <dcterms:modified xsi:type="dcterms:W3CDTF">2025-05-17T09:11:24Z</dcterms:modified>
</cp:coreProperties>
</file>