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008" r:id="rId1"/>
  </p:sldMasterIdLst>
  <p:sldIdLst>
    <p:sldId id="256" r:id="rId2"/>
    <p:sldId id="266" r:id="rId3"/>
    <p:sldId id="267" r:id="rId4"/>
    <p:sldId id="268" r:id="rId5"/>
    <p:sldId id="269" r:id="rId6"/>
    <p:sldId id="270" r:id="rId7"/>
    <p:sldId id="271" r:id="rId8"/>
    <p:sldId id="273" r:id="rId9"/>
    <p:sldId id="274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6" r:id="rId18"/>
    <p:sldId id="287" r:id="rId19"/>
    <p:sldId id="292" r:id="rId20"/>
    <p:sldId id="293" r:id="rId21"/>
    <p:sldId id="295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99"/>
    <p:restoredTop sz="94719"/>
  </p:normalViewPr>
  <p:slideViewPr>
    <p:cSldViewPr snapToGrid="0">
      <p:cViewPr varScale="1">
        <p:scale>
          <a:sx n="123" d="100"/>
          <a:sy n="123" d="100"/>
        </p:scale>
        <p:origin x="50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munkalap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munkalap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munkalap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munkalap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munkalap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munkalap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munkalap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munkalap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822892421466186E-2"/>
          <c:y val="4.2543895838016044E-2"/>
          <c:w val="0.92578682381683441"/>
          <c:h val="0.88648775443558125"/>
        </c:manualLayout>
      </c:layout>
      <c:pieChart>
        <c:varyColors val="1"/>
        <c:ser>
          <c:idx val="0"/>
          <c:order val="0"/>
          <c:tx>
            <c:strRef>
              <c:f>Munka1!$B$1</c:f>
              <c:strCache>
                <c:ptCount val="1"/>
                <c:pt idx="0">
                  <c:v>FÉ 14/2, 1,2részes</c:v>
                </c:pt>
              </c:strCache>
            </c:strRef>
          </c:tx>
          <c:dPt>
            <c:idx val="0"/>
            <c:bubble3D val="0"/>
            <c:spPr>
              <a:solidFill>
                <a:srgbClr val="0070C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F4A-134B-8122-F70B632A52E8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F4A-134B-8122-F70B632A52E8}"/>
              </c:ext>
            </c:extLst>
          </c:dPt>
          <c:dLbls>
            <c:dLbl>
              <c:idx val="0"/>
              <c:layout>
                <c:manualLayout>
                  <c:x val="-0.18852431681333953"/>
                  <c:y val="-6.256589096279399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hu-H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80064844835572"/>
                      <c:h val="0.2030136205119206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F4A-134B-8122-F70B632A52E8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hu-H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411764705882354"/>
                      <c:h val="0.2199628597957288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0F4A-134B-8122-F70B632A52E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hu-H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Munka1!$A$2:$A$3</c:f>
              <c:strCache>
                <c:ptCount val="2"/>
                <c:pt idx="0">
                  <c:v>egyrészes</c:v>
                </c:pt>
                <c:pt idx="1">
                  <c:v>kétrészes</c:v>
                </c:pt>
              </c:strCache>
            </c:strRef>
          </c:cat>
          <c:val>
            <c:numRef>
              <c:f>Munka1!$B$2:$B$3</c:f>
              <c:numCache>
                <c:formatCode>0%</c:formatCode>
                <c:ptCount val="2"/>
                <c:pt idx="0">
                  <c:v>0.65</c:v>
                </c:pt>
                <c:pt idx="1">
                  <c:v>0.35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F4A-134B-8122-F70B632A52E8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chemeClr val="bg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hu-H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1493218043693555E-2"/>
          <c:y val="9.3159757063315932E-2"/>
          <c:w val="0.69605876142814338"/>
          <c:h val="0.87236349176706773"/>
        </c:manualLayout>
      </c:layout>
      <c:pieChart>
        <c:varyColors val="1"/>
        <c:ser>
          <c:idx val="0"/>
          <c:order val="0"/>
          <c:tx>
            <c:strRef>
              <c:f>Munka1!$B$1</c:f>
              <c:strCache>
                <c:ptCount val="1"/>
                <c:pt idx="0">
                  <c:v>FD 14/2, 1,2részes</c:v>
                </c:pt>
              </c:strCache>
            </c:strRef>
          </c:tx>
          <c:dPt>
            <c:idx val="0"/>
            <c:bubble3D val="0"/>
            <c:spPr>
              <a:solidFill>
                <a:srgbClr val="0070C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AF0-1946-86EE-967C65C90F3D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AF0-1946-86EE-967C65C90F3D}"/>
              </c:ext>
            </c:extLst>
          </c:dPt>
          <c:dLbls>
            <c:dLbl>
              <c:idx val="0"/>
              <c:layout>
                <c:manualLayout>
                  <c:x val="-0.15274293654469662"/>
                  <c:y val="-0.2789726493102011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2941176470588235"/>
                      <c:h val="0.2199628597957288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5AF0-1946-86EE-967C65C90F3D}"/>
                </c:ext>
              </c:extLst>
            </c:dLbl>
            <c:dLbl>
              <c:idx val="1"/>
              <c:layout>
                <c:manualLayout>
                  <c:x val="0.17497956962945857"/>
                  <c:y val="0.1342098032305774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2927281148679943"/>
                      <c:h val="0.1980040795736187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5AF0-1946-86EE-967C65C90F3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1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hu-H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Munka1!$A$2:$A$3</c:f>
              <c:strCache>
                <c:ptCount val="2"/>
                <c:pt idx="0">
                  <c:v>egyrészes</c:v>
                </c:pt>
                <c:pt idx="1">
                  <c:v>kétrészes</c:v>
                </c:pt>
              </c:strCache>
            </c:strRef>
          </c:cat>
          <c:val>
            <c:numRef>
              <c:f>Munka1!$B$2:$B$3</c:f>
              <c:numCache>
                <c:formatCode>0%</c:formatCode>
                <c:ptCount val="2"/>
                <c:pt idx="0">
                  <c:v>0.88</c:v>
                </c:pt>
                <c:pt idx="1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AF0-1946-86EE-967C65C90F3D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chemeClr val="bg1"/>
          </a:solidFill>
        </a:defRPr>
      </a:pPr>
      <a:endParaRPr lang="hu-H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1350028199044078E-2"/>
          <c:y val="9.7041413607620766E-2"/>
          <c:w val="0.78526227597925014"/>
          <c:h val="0.8685738335392853"/>
        </c:manualLayout>
      </c:layout>
      <c:pieChart>
        <c:varyColors val="1"/>
        <c:ser>
          <c:idx val="0"/>
          <c:order val="0"/>
          <c:tx>
            <c:strRef>
              <c:f>Munka1!$B$1</c:f>
              <c:strCache>
                <c:ptCount val="1"/>
                <c:pt idx="0">
                  <c:v>AD 14/2, 1,2részes</c:v>
                </c:pt>
              </c:strCache>
            </c:strRef>
          </c:tx>
          <c:dPt>
            <c:idx val="0"/>
            <c:bubble3D val="0"/>
            <c:spPr>
              <a:solidFill>
                <a:srgbClr val="0070C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BDB-7A42-987C-5C688EA7AC75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BDB-7A42-987C-5C688EA7AC75}"/>
              </c:ext>
            </c:extLst>
          </c:dPt>
          <c:dLbls>
            <c:dLbl>
              <c:idx val="0"/>
              <c:layout>
                <c:manualLayout>
                  <c:x val="-0.12439462714219546"/>
                  <c:y val="-0.2696101009657915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hu-H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36470588235294116"/>
                      <c:h val="0.2199628597957288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BDB-7A42-987C-5C688EA7AC75}"/>
                </c:ext>
              </c:extLst>
            </c:dLbl>
            <c:dLbl>
              <c:idx val="1"/>
              <c:layout>
                <c:manualLayout>
                  <c:x val="0.19210871650275482"/>
                  <c:y val="0.1499563390049327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hu-H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5646595646132467"/>
                      <c:h val="0.1872838666754399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BDB-7A42-987C-5C688EA7AC7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hu-H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Munka1!$A$2:$A$3</c:f>
              <c:strCache>
                <c:ptCount val="2"/>
                <c:pt idx="0">
                  <c:v>egyrészes</c:v>
                </c:pt>
                <c:pt idx="1">
                  <c:v>kétrészes</c:v>
                </c:pt>
              </c:strCache>
            </c:strRef>
          </c:cat>
          <c:val>
            <c:numRef>
              <c:f>Munka1!$B$2:$B$3</c:f>
              <c:numCache>
                <c:formatCode>0%</c:formatCode>
                <c:ptCount val="2"/>
                <c:pt idx="0">
                  <c:v>0.88</c:v>
                </c:pt>
                <c:pt idx="1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BDB-7A42-987C-5C688EA7AC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hu-H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4888464515019491E-2"/>
          <c:y val="4.7441830059255591E-2"/>
          <c:w val="0.86412323005044733"/>
          <c:h val="0.90094743575974645"/>
        </c:manualLayout>
      </c:layout>
      <c:pieChart>
        <c:varyColors val="1"/>
        <c:ser>
          <c:idx val="0"/>
          <c:order val="0"/>
          <c:tx>
            <c:strRef>
              <c:f>Munka1!$B$1</c:f>
              <c:strCache>
                <c:ptCount val="1"/>
                <c:pt idx="0">
                  <c:v>AÉ, 14/2., 1,2részes</c:v>
                </c:pt>
              </c:strCache>
            </c:strRef>
          </c:tx>
          <c:dPt>
            <c:idx val="0"/>
            <c:bubble3D val="0"/>
            <c:spPr>
              <a:solidFill>
                <a:srgbClr val="0070C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A37-AC42-8DFA-A0221EB9BA62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A37-AC42-8DFA-A0221EB9BA62}"/>
              </c:ext>
            </c:extLst>
          </c:dPt>
          <c:dLbls>
            <c:dLbl>
              <c:idx val="0"/>
              <c:layout>
                <c:manualLayout>
                  <c:x val="4.929464763433463E-2"/>
                  <c:y val="-0.1394582790507277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hu-H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7058823529411763"/>
                      <c:h val="0.2695918233062092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A37-AC42-8DFA-A0221EB9BA6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hu-H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Munka1!$A$2:$A$3</c:f>
              <c:strCache>
                <c:ptCount val="2"/>
                <c:pt idx="0">
                  <c:v>egyrészes</c:v>
                </c:pt>
                <c:pt idx="1">
                  <c:v>kétrészes</c:v>
                </c:pt>
              </c:strCache>
            </c:strRef>
          </c:cat>
          <c:val>
            <c:numRef>
              <c:f>Munka1!$B$2:$B$3</c:f>
              <c:numCache>
                <c:formatCode>General</c:formatCode>
                <c:ptCount val="2"/>
                <c:pt idx="0" formatCode="0%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A37-AC42-8DFA-A0221EB9BA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hu-H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9816313690262958E-2"/>
          <c:y val="0"/>
          <c:w val="0.94358341999702855"/>
          <c:h val="0.96138116759663017"/>
        </c:manualLayout>
      </c:layout>
      <c:pieChart>
        <c:varyColors val="1"/>
        <c:ser>
          <c:idx val="0"/>
          <c:order val="0"/>
          <c:tx>
            <c:strRef>
              <c:f>Munka1!$B$1</c:f>
              <c:strCache>
                <c:ptCount val="1"/>
                <c:pt idx="0">
                  <c:v>AÉ, 14/2., 1részes szemantikai típusok</c:v>
                </c:pt>
              </c:strCache>
            </c:strRef>
          </c:tx>
          <c:dPt>
            <c:idx val="0"/>
            <c:bubble3D val="0"/>
            <c:spPr>
              <a:solidFill>
                <a:srgbClr val="00206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BAD-6A4B-AD4F-E33F280D95B3}"/>
              </c:ext>
            </c:extLst>
          </c:dPt>
          <c:dPt>
            <c:idx val="1"/>
            <c:bubble3D val="0"/>
            <c:spPr>
              <a:solidFill>
                <a:srgbClr val="0070C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BAD-6A4B-AD4F-E33F280D95B3}"/>
              </c:ext>
            </c:extLst>
          </c:dPt>
          <c:dPt>
            <c:idx val="2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BAD-6A4B-AD4F-E33F280D95B3}"/>
              </c:ext>
            </c:extLst>
          </c:dPt>
          <c:dPt>
            <c:idx val="3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BAD-6A4B-AD4F-E33F280D95B3}"/>
              </c:ext>
            </c:extLst>
          </c:dPt>
          <c:dLbls>
            <c:dLbl>
              <c:idx val="0"/>
              <c:layout>
                <c:manualLayout>
                  <c:x val="-0.14506380098714075"/>
                  <c:y val="-0.287331694964741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hu-H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493553871803763"/>
                      <c:h val="0.1669571822033613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BAD-6A4B-AD4F-E33F280D95B3}"/>
                </c:ext>
              </c:extLst>
            </c:dLbl>
            <c:dLbl>
              <c:idx val="1"/>
              <c:layout>
                <c:manualLayout>
                  <c:x val="8.7983789762128797E-2"/>
                  <c:y val="-1.748441576439784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hu-H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992867068087074"/>
                      <c:h val="9.331945178043128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BAD-6A4B-AD4F-E33F280D95B3}"/>
                </c:ext>
              </c:extLst>
            </c:dLbl>
            <c:dLbl>
              <c:idx val="3"/>
              <c:layout>
                <c:manualLayout>
                  <c:x val="0.16954448690513532"/>
                  <c:y val="0.1846702623423191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hu-H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396692913385827"/>
                      <c:h val="0.1028662169018848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EBAD-6A4B-AD4F-E33F280D95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hu-HU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Munka1!$A$2:$A$5</c:f>
              <c:strCache>
                <c:ptCount val="4"/>
                <c:pt idx="0">
                  <c:v>személynév</c:v>
                </c:pt>
                <c:pt idx="1">
                  <c:v>társ.csop.</c:v>
                </c:pt>
                <c:pt idx="2">
                  <c:v>ép.körny.</c:v>
                </c:pt>
                <c:pt idx="3">
                  <c:v>term.körny.</c:v>
                </c:pt>
              </c:strCache>
            </c:strRef>
          </c:cat>
          <c:val>
            <c:numRef>
              <c:f>Munka1!$B$2:$B$5</c:f>
              <c:numCache>
                <c:formatCode>General</c:formatCode>
                <c:ptCount val="4"/>
                <c:pt idx="0">
                  <c:v>68</c:v>
                </c:pt>
                <c:pt idx="1">
                  <c:v>14</c:v>
                </c:pt>
                <c:pt idx="3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BAD-6A4B-AD4F-E33F280D95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0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hu-H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8585496190413245E-3"/>
          <c:y val="2.0315008093173076E-2"/>
          <c:w val="0.98976269089784519"/>
          <c:h val="0.9796849919068269"/>
        </c:manualLayout>
      </c:layout>
      <c:pieChart>
        <c:varyColors val="1"/>
        <c:ser>
          <c:idx val="0"/>
          <c:order val="0"/>
          <c:tx>
            <c:strRef>
              <c:f>Munka1!$B$1</c:f>
              <c:strCache>
                <c:ptCount val="1"/>
                <c:pt idx="0">
                  <c:v>AD egyrészes szemantikai 14/2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</c:spPr>
          <c:dPt>
            <c:idx val="0"/>
            <c:bubble3D val="0"/>
            <c:spPr>
              <a:solidFill>
                <a:srgbClr val="00206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27F-FA43-87F7-D29336168A7E}"/>
              </c:ext>
            </c:extLst>
          </c:dPt>
          <c:dPt>
            <c:idx val="1"/>
            <c:bubble3D val="0"/>
            <c:spPr>
              <a:solidFill>
                <a:srgbClr val="0070C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27F-FA43-87F7-D29336168A7E}"/>
              </c:ext>
            </c:extLst>
          </c:dPt>
          <c:dPt>
            <c:idx val="2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27F-FA43-87F7-D29336168A7E}"/>
              </c:ext>
            </c:extLst>
          </c:dPt>
          <c:dPt>
            <c:idx val="3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27F-FA43-87F7-D29336168A7E}"/>
              </c:ext>
            </c:extLst>
          </c:dPt>
          <c:dLbls>
            <c:dLbl>
              <c:idx val="0"/>
              <c:layout>
                <c:manualLayout>
                  <c:x val="-0.11658193590548226"/>
                  <c:y val="-0.1291485080440623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hu-H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554791276160008"/>
                      <c:h val="0.192075956077549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27F-FA43-87F7-D29336168A7E}"/>
                </c:ext>
              </c:extLst>
            </c:dLbl>
            <c:dLbl>
              <c:idx val="1"/>
              <c:layout>
                <c:manualLayout>
                  <c:x val="4.8872367206746557E-2"/>
                  <c:y val="-0.140974598335080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hu-H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3411764705882353"/>
                      <c:h val="0.1604497867390461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027F-FA43-87F7-D29336168A7E}"/>
                </c:ext>
              </c:extLst>
            </c:dLbl>
            <c:dLbl>
              <c:idx val="2"/>
              <c:layout>
                <c:manualLayout>
                  <c:x val="2.8879475914703901E-2"/>
                  <c:y val="7.262344611749700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hu-H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4556108066354471"/>
                      <c:h val="0.1666268623380187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027F-FA43-87F7-D29336168A7E}"/>
                </c:ext>
              </c:extLst>
            </c:dLbl>
            <c:dLbl>
              <c:idx val="3"/>
              <c:layout>
                <c:manualLayout>
                  <c:x val="0.19054783229886241"/>
                  <c:y val="0.1067991063199406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hu-H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649745252431679"/>
                      <c:h val="0.1163058378850375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027F-FA43-87F7-D29336168A7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hu-HU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Munka1!$A$2:$B$5</c:f>
              <c:strCache>
                <c:ptCount val="4"/>
                <c:pt idx="0">
                  <c:v>személynév</c:v>
                </c:pt>
                <c:pt idx="1">
                  <c:v>társ.csop.</c:v>
                </c:pt>
                <c:pt idx="2">
                  <c:v>ép.körny.</c:v>
                </c:pt>
                <c:pt idx="3">
                  <c:v>term.körny.</c:v>
                </c:pt>
              </c:strCache>
              <c:extLst/>
            </c:strRef>
          </c:cat>
          <c:val>
            <c:numRef>
              <c:f>Munka1!$B$2:$B$5</c:f>
              <c:numCache>
                <c:formatCode>General</c:formatCode>
                <c:ptCount val="4"/>
                <c:pt idx="0">
                  <c:v>56</c:v>
                </c:pt>
                <c:pt idx="1">
                  <c:v>23</c:v>
                </c:pt>
                <c:pt idx="2">
                  <c:v>5</c:v>
                </c:pt>
                <c:pt idx="3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27F-FA43-87F7-D29336168A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hu-H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8560603740715411E-2"/>
          <c:y val="0"/>
          <c:w val="0.85425398348423454"/>
          <c:h val="1"/>
        </c:manualLayout>
      </c:layout>
      <c:pieChart>
        <c:varyColors val="1"/>
        <c:ser>
          <c:idx val="0"/>
          <c:order val="0"/>
          <c:tx>
            <c:strRef>
              <c:f>Munka1!$B$1</c:f>
              <c:strCache>
                <c:ptCount val="1"/>
                <c:pt idx="0">
                  <c:v>FD 14/2, egyrészes szemantikai típus</c:v>
                </c:pt>
              </c:strCache>
            </c:strRef>
          </c:tx>
          <c:spPr>
            <a:solidFill>
              <a:schemeClr val="accent6"/>
            </a:solidFill>
          </c:spPr>
          <c:dPt>
            <c:idx val="0"/>
            <c:bubble3D val="0"/>
            <c:spPr>
              <a:solidFill>
                <a:srgbClr val="00206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9B1-AE45-8A66-93FC1388F58E}"/>
              </c:ext>
            </c:extLst>
          </c:dPt>
          <c:dPt>
            <c:idx val="1"/>
            <c:bubble3D val="0"/>
            <c:spPr>
              <a:solidFill>
                <a:srgbClr val="0070C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9B1-AE45-8A66-93FC1388F58E}"/>
              </c:ext>
            </c:extLst>
          </c:dPt>
          <c:dPt>
            <c:idx val="2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9B1-AE45-8A66-93FC1388F58E}"/>
              </c:ext>
            </c:extLst>
          </c:dPt>
          <c:dPt>
            <c:idx val="3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9B1-AE45-8A66-93FC1388F58E}"/>
              </c:ext>
            </c:extLst>
          </c:dPt>
          <c:dLbls>
            <c:dLbl>
              <c:idx val="0"/>
              <c:layout>
                <c:manualLayout>
                  <c:x val="-0.19174737196638322"/>
                  <c:y val="0.1461873830589176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044928207503471"/>
                      <c:h val="0.1604461229860807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59B1-AE45-8A66-93FC1388F58E}"/>
                </c:ext>
              </c:extLst>
            </c:dLbl>
            <c:dLbl>
              <c:idx val="1"/>
              <c:layout>
                <c:manualLayout>
                  <c:x val="-7.0500549488039743E-2"/>
                  <c:y val="-0.1467651659688802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hu-H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935022494893462"/>
                      <c:h val="8.508214463867343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59B1-AE45-8A66-93FC1388F58E}"/>
                </c:ext>
              </c:extLst>
            </c:dLbl>
            <c:dLbl>
              <c:idx val="2"/>
              <c:layout>
                <c:manualLayout>
                  <c:x val="0.10588220776600084"/>
                  <c:y val="-0.18516732366770464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99499768411301"/>
                      <c:h val="9.724210995533275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59B1-AE45-8A66-93FC1388F58E}"/>
                </c:ext>
              </c:extLst>
            </c:dLbl>
            <c:dLbl>
              <c:idx val="3"/>
              <c:layout>
                <c:manualLayout>
                  <c:x val="0.12537328167032749"/>
                  <c:y val="0.1213190683971395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544919376966217"/>
                      <c:h val="0.1350197460476390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59B1-AE45-8A66-93FC1388F58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hu-HU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Munka1!$A$2:$A$7</c:f>
              <c:strCache>
                <c:ptCount val="4"/>
                <c:pt idx="0">
                  <c:v>személynév</c:v>
                </c:pt>
                <c:pt idx="1">
                  <c:v>társ.csop.</c:v>
                </c:pt>
                <c:pt idx="2">
                  <c:v>ép.körny.</c:v>
                </c:pt>
                <c:pt idx="3">
                  <c:v>term.körny.</c:v>
                </c:pt>
              </c:strCache>
              <c:extLst/>
            </c:strRef>
          </c:cat>
          <c:val>
            <c:numRef>
              <c:f>Munka1!$B$2:$B$7</c:f>
              <c:numCache>
                <c:formatCode>General</c:formatCode>
                <c:ptCount val="4"/>
                <c:pt idx="0">
                  <c:v>35</c:v>
                </c:pt>
                <c:pt idx="1">
                  <c:v>14</c:v>
                </c:pt>
                <c:pt idx="2">
                  <c:v>10</c:v>
                </c:pt>
                <c:pt idx="3">
                  <c:v>28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8-59B1-AE45-8A66-93FC1388F58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hu-H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5302877343647905E-2"/>
          <c:y val="3.4568141403684687E-2"/>
          <c:w val="0.96492719546014438"/>
          <c:h val="0.90374290749043729"/>
        </c:manualLayout>
      </c:layout>
      <c:pieChart>
        <c:varyColors val="1"/>
        <c:ser>
          <c:idx val="0"/>
          <c:order val="0"/>
          <c:tx>
            <c:strRef>
              <c:f>Munka1!$B$1</c:f>
              <c:strCache>
                <c:ptCount val="1"/>
                <c:pt idx="0">
                  <c:v>FÉ 14/2, egyrészesen belül</c:v>
                </c:pt>
              </c:strCache>
            </c:strRef>
          </c:tx>
          <c:dPt>
            <c:idx val="0"/>
            <c:bubble3D val="0"/>
            <c:spPr>
              <a:solidFill>
                <a:srgbClr val="00206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6C4-FE42-85A7-8409DB2BE061}"/>
              </c:ext>
            </c:extLst>
          </c:dPt>
          <c:dPt>
            <c:idx val="1"/>
            <c:bubble3D val="0"/>
            <c:spPr>
              <a:solidFill>
                <a:srgbClr val="0070C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6C4-FE42-85A7-8409DB2BE061}"/>
              </c:ext>
            </c:extLst>
          </c:dPt>
          <c:dPt>
            <c:idx val="2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6C4-FE42-85A7-8409DB2BE061}"/>
              </c:ext>
            </c:extLst>
          </c:dPt>
          <c:dPt>
            <c:idx val="3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86C4-FE42-85A7-8409DB2BE061}"/>
              </c:ext>
            </c:extLst>
          </c:dPt>
          <c:dLbls>
            <c:dLbl>
              <c:idx val="0"/>
              <c:layout>
                <c:manualLayout>
                  <c:x val="-0.19380617185630289"/>
                  <c:y val="0.1367055297038511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hu-H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741824918943958"/>
                      <c:h val="0.1234235162835721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86C4-FE42-85A7-8409DB2BE061}"/>
                </c:ext>
              </c:extLst>
            </c:dLbl>
            <c:dLbl>
              <c:idx val="1"/>
              <c:layout>
                <c:manualLayout>
                  <c:x val="-9.4445451017667992E-2"/>
                  <c:y val="-2.824814934651724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hu-H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805094951366366"/>
                      <c:h val="0.1715437462747435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86C4-FE42-85A7-8409DB2BE061}"/>
                </c:ext>
              </c:extLst>
            </c:dLbl>
            <c:dLbl>
              <c:idx val="2"/>
              <c:layout>
                <c:manualLayout>
                  <c:x val="-0.14435516365303158"/>
                  <c:y val="-0.1464178592255970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hu-H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185734136174156"/>
                      <c:h val="0.1116115963592200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86C4-FE42-85A7-8409DB2BE061}"/>
                </c:ext>
              </c:extLst>
            </c:dLbl>
            <c:dLbl>
              <c:idx val="3"/>
              <c:layout>
                <c:manualLayout>
                  <c:x val="6.4230958526629189E-2"/>
                  <c:y val="-0.116297053074544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bg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hu-H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258823529411758"/>
                      <c:h val="0.1464024666239429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86C4-FE42-85A7-8409DB2BE06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hu-HU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Munka1!$A$2:$A$5</c:f>
              <c:strCache>
                <c:ptCount val="4"/>
                <c:pt idx="0">
                  <c:v>személynév</c:v>
                </c:pt>
                <c:pt idx="1">
                  <c:v>társ.csop.</c:v>
                </c:pt>
                <c:pt idx="2">
                  <c:v>ép.körny.</c:v>
                </c:pt>
                <c:pt idx="3">
                  <c:v>term.körny.</c:v>
                </c:pt>
              </c:strCache>
            </c:strRef>
          </c:cat>
          <c:val>
            <c:numRef>
              <c:f>Munka1!$B$2:$B$5</c:f>
              <c:numCache>
                <c:formatCode>General</c:formatCode>
                <c:ptCount val="4"/>
                <c:pt idx="0">
                  <c:v>15</c:v>
                </c:pt>
                <c:pt idx="1">
                  <c:v>23</c:v>
                </c:pt>
                <c:pt idx="2">
                  <c:v>8</c:v>
                </c:pt>
                <c:pt idx="3">
                  <c:v>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6C4-FE42-85A7-8409DB2BE061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E87-EBD5-4F12-A48A-63ACA297AC8F}" type="datetimeFigureOut">
              <a:rPr lang="en-US" smtClean="0"/>
              <a:t>6/28/25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218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smtClean="0"/>
              <a:t>6/28/25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262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smtClean="0"/>
              <a:t>6/28/25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395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smtClean="0"/>
              <a:t>6/28/25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3421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smtClean="0"/>
              <a:t>6/28/25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10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smtClean="0"/>
              <a:t>6/28/25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08929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6/28/25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0887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smtClean="0"/>
              <a:t>6/28/25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84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smtClean="0"/>
              <a:t>6/28/25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6419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smtClean="0"/>
              <a:t>6/28/25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119006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smtClean="0"/>
              <a:t>6/28/25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5319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fld id="{90298CD5-6C1E-4009-B41F-6DF62E31D3BE}" type="datetimeFigureOut">
              <a:rPr lang="en-US" smtClean="0"/>
              <a:pPr/>
              <a:t>6/28/25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8273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7" name="Rectangle 54">
            <a:extLst>
              <a:ext uri="{FF2B5EF4-FFF2-40B4-BE49-F238E27FC236}">
                <a16:creationId xmlns:a16="http://schemas.microsoft.com/office/drawing/2014/main" id="{1EADCAF8-8823-4E89-8612-21029831A4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anose="02020603050405020304" pitchFamily="18" charset="0"/>
            </a:endParaRPr>
          </a:p>
        </p:txBody>
      </p:sp>
      <p:sp>
        <p:nvSpPr>
          <p:cNvPr id="98" name="Rectangle 56">
            <a:extLst>
              <a:ext uri="{FF2B5EF4-FFF2-40B4-BE49-F238E27FC236}">
                <a16:creationId xmlns:a16="http://schemas.microsoft.com/office/drawing/2014/main" id="{28CA07B2-0819-4B62-9425-7A52BBDD70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>
              <a:latin typeface="Times New Roman" panose="02020603050405020304" pitchFamily="18" charset="0"/>
            </a:endParaRPr>
          </a:p>
        </p:txBody>
      </p:sp>
      <p:grpSp>
        <p:nvGrpSpPr>
          <p:cNvPr id="99" name="Group 58">
            <a:extLst>
              <a:ext uri="{FF2B5EF4-FFF2-40B4-BE49-F238E27FC236}">
                <a16:creationId xmlns:a16="http://schemas.microsoft.com/office/drawing/2014/main" id="{DA02BEE4-A5D4-40AF-882D-49D34B086F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6937"/>
            <a:chExt cx="9772765" cy="6858000"/>
          </a:xfrm>
        </p:grpSpPr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0F5843EB-154F-4459-8954-BB1DF64BBD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6937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8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75905135-55D9-431B-8D5A-4C5C92B1FE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6937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accent1"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9B732812-A0BB-4324-B390-DFEF26C109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6937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2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01FEC055-6F76-4E20-BC93-76C2F58EAF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6937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8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D74CD21D-122E-4F3D-82AF-F4A37C278A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6937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2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5A7FF51F-3820-41BE-8690-7E758ECFA7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6937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gradFill>
              <a:gsLst>
                <a:gs pos="813">
                  <a:schemeClr val="bg1">
                    <a:alpha val="41000"/>
                  </a:schemeClr>
                </a:gs>
                <a:gs pos="20000">
                  <a:schemeClr val="accent5">
                    <a:lumMod val="85000"/>
                    <a:alpha val="56000"/>
                  </a:schemeClr>
                </a:gs>
                <a:gs pos="44000">
                  <a:schemeClr val="accent6">
                    <a:lumMod val="40000"/>
                    <a:lumOff val="60000"/>
                    <a:alpha val="57000"/>
                  </a:schemeClr>
                </a:gs>
                <a:gs pos="100000">
                  <a:schemeClr val="bg1">
                    <a:alpha val="59000"/>
                  </a:schemeClr>
                </a:gs>
                <a:gs pos="74000">
                  <a:schemeClr val="accent1">
                    <a:lumMod val="91000"/>
                    <a:lumOff val="9000"/>
                    <a:alpha val="34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85EAD889-EA4D-485F-BA9C-F6473A4329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6937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2" name="Cím 1">
            <a:extLst>
              <a:ext uri="{FF2B5EF4-FFF2-40B4-BE49-F238E27FC236}">
                <a16:creationId xmlns:a16="http://schemas.microsoft.com/office/drawing/2014/main" id="{E5142B2D-8C6C-91C7-0725-10504576D3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61601" y="2847111"/>
            <a:ext cx="7668491" cy="3418607"/>
          </a:xfrm>
        </p:spPr>
        <p:txBody>
          <a:bodyPr>
            <a:normAutofit fontScale="90000"/>
          </a:bodyPr>
          <a:lstStyle/>
          <a:p>
            <a:br>
              <a:rPr lang="hu-HU" sz="3500" dirty="0">
                <a:solidFill>
                  <a:schemeClr val="tx2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br>
              <a:rPr lang="hu-HU" sz="3500" dirty="0">
                <a:solidFill>
                  <a:schemeClr val="tx2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br>
              <a:rPr lang="hu-HU" sz="3500" dirty="0">
                <a:solidFill>
                  <a:schemeClr val="tx2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br>
              <a:rPr lang="hu-HU" sz="3500" dirty="0">
                <a:solidFill>
                  <a:schemeClr val="tx2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br>
              <a:rPr lang="hu-HU" sz="3500" dirty="0">
                <a:solidFill>
                  <a:schemeClr val="tx2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br>
              <a:rPr lang="hu-HU" sz="3500" dirty="0">
                <a:solidFill>
                  <a:schemeClr val="tx2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br>
              <a:rPr lang="hu-HU" sz="3500" dirty="0">
                <a:solidFill>
                  <a:schemeClr val="tx2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br>
              <a:rPr lang="hu-HU" sz="3500" dirty="0">
                <a:solidFill>
                  <a:schemeClr val="tx2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br>
              <a:rPr lang="hu-HU" sz="3500" dirty="0">
                <a:solidFill>
                  <a:schemeClr val="tx2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br>
              <a:rPr lang="hu-HU" sz="3500" dirty="0">
                <a:solidFill>
                  <a:schemeClr val="tx2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br>
              <a:rPr lang="hu-HU" sz="3500" dirty="0">
                <a:solidFill>
                  <a:schemeClr val="tx2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br>
              <a:rPr lang="hu-HU" sz="3500" dirty="0">
                <a:solidFill>
                  <a:schemeClr val="tx2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br>
              <a:rPr lang="hu-HU" sz="3500" dirty="0">
                <a:solidFill>
                  <a:schemeClr val="tx2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hu-HU" sz="3500" b="1" dirty="0">
                <a:solidFill>
                  <a:schemeClr val="tx2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Helynévmintázatok</a:t>
            </a:r>
            <a:br>
              <a:rPr lang="hu-HU" sz="3500" b="1" dirty="0">
                <a:solidFill>
                  <a:schemeClr val="tx2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hu-HU" sz="3500" b="1" dirty="0">
                <a:solidFill>
                  <a:schemeClr val="tx2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 középkori Magyarország területén </a:t>
            </a:r>
            <a:br>
              <a:rPr lang="hu-HU" sz="25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hu-HU" sz="25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hu-HU" sz="25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hu-HU" sz="25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5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Akadémiai doktori értekezés</a:t>
            </a:r>
            <a:br>
              <a:rPr lang="hu-HU" sz="25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5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tézisbemutató</a:t>
            </a:r>
            <a:br>
              <a:rPr lang="hu-HU" sz="25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hu-HU" sz="25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5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2025. július 3.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13144B47-E003-95DC-54C2-C25B0DE7A8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32565" y="1811738"/>
            <a:ext cx="6105194" cy="682079"/>
          </a:xfrm>
        </p:spPr>
        <p:txBody>
          <a:bodyPr>
            <a:normAutofit/>
          </a:bodyPr>
          <a:lstStyle/>
          <a:p>
            <a:r>
              <a:rPr lang="hu-HU" sz="3500" b="1" dirty="0">
                <a:solidFill>
                  <a:schemeClr val="tx2"/>
                </a:solidFill>
              </a:rPr>
              <a:t>Rácz Anita</a:t>
            </a:r>
          </a:p>
        </p:txBody>
      </p:sp>
    </p:spTree>
    <p:extLst>
      <p:ext uri="{BB962C8B-B14F-4D97-AF65-F5344CB8AC3E}">
        <p14:creationId xmlns:p14="http://schemas.microsoft.com/office/powerpoint/2010/main" val="25058982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DB8729-624E-4442-307E-0579390DC6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5" name="Rectangle 64">
            <a:extLst>
              <a:ext uri="{FF2B5EF4-FFF2-40B4-BE49-F238E27FC236}">
                <a16:creationId xmlns:a16="http://schemas.microsoft.com/office/drawing/2014/main" id="{6B5CCB75-C6A6-A298-8780-826CE9467D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anose="02020603050405020304" pitchFamily="18" charset="0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F8712722-814D-9A9B-15BA-FD221C445C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>
              <a:latin typeface="Times New Roman" panose="02020603050405020304" pitchFamily="18" charset="0"/>
            </a:endParaRPr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5E8973CA-DD1D-7693-1760-F2F10ECBB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57869"/>
            <a:ext cx="9833548" cy="1066802"/>
          </a:xfrm>
        </p:spPr>
        <p:txBody>
          <a:bodyPr anchor="b">
            <a:normAutofit/>
          </a:bodyPr>
          <a:lstStyle/>
          <a:p>
            <a:pPr algn="ctr"/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III/1.  Nyelvi térszerkezet</a:t>
            </a:r>
            <a:endParaRPr lang="hu-HU" sz="36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2" name="Group 68">
            <a:extLst>
              <a:ext uri="{FF2B5EF4-FFF2-40B4-BE49-F238E27FC236}">
                <a16:creationId xmlns:a16="http://schemas.microsoft.com/office/drawing/2014/main" id="{36DA32EA-2765-D83E-A3F2-ADD56E8E43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867135" y="0"/>
            <a:ext cx="4324865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63" name="Freeform: Shape 69">
              <a:extLst>
                <a:ext uri="{FF2B5EF4-FFF2-40B4-BE49-F238E27FC236}">
                  <a16:creationId xmlns:a16="http://schemas.microsoft.com/office/drawing/2014/main" id="{0F84D3A1-8845-2842-4F7E-1F13929AFF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74" name="Freeform: Shape 70">
              <a:extLst>
                <a:ext uri="{FF2B5EF4-FFF2-40B4-BE49-F238E27FC236}">
                  <a16:creationId xmlns:a16="http://schemas.microsoft.com/office/drawing/2014/main" id="{F9B71C1A-6D0B-D690-8FC0-1A1A8D5F15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75" name="Freeform: Shape 71">
              <a:extLst>
                <a:ext uri="{FF2B5EF4-FFF2-40B4-BE49-F238E27FC236}">
                  <a16:creationId xmlns:a16="http://schemas.microsoft.com/office/drawing/2014/main" id="{084AA0B8-B6FF-C359-146F-4C63127A5F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031639F4-A776-A80F-C76A-8EA0B5B3E4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25B72D7-63B0-0B0A-5A54-5EBACDF081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00" y="1080000"/>
            <a:ext cx="11880000" cy="57600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hu-HU" b="1" dirty="0">
                <a:solidFill>
                  <a:schemeClr val="tx2"/>
                </a:solidFill>
              </a:rPr>
              <a:t>A) A Sebes-Körös alsó folyásának északi régiója (AÉ)</a:t>
            </a:r>
          </a:p>
          <a:p>
            <a:r>
              <a:rPr lang="hu-HU" dirty="0">
                <a:solidFill>
                  <a:schemeClr val="tx2"/>
                </a:solidFill>
              </a:rPr>
              <a:t>idegen eredetű: </a:t>
            </a:r>
            <a:r>
              <a:rPr lang="hu-HU" dirty="0" err="1">
                <a:solidFill>
                  <a:schemeClr val="tx2"/>
                </a:solidFill>
              </a:rPr>
              <a:t>szl</a:t>
            </a:r>
            <a:r>
              <a:rPr lang="hu-HU" dirty="0">
                <a:solidFill>
                  <a:schemeClr val="tx2"/>
                </a:solidFill>
              </a:rPr>
              <a:t>.(?) </a:t>
            </a:r>
            <a:r>
              <a:rPr lang="hu-HU" i="1" dirty="0" err="1">
                <a:solidFill>
                  <a:schemeClr val="tx2"/>
                </a:solidFill>
              </a:rPr>
              <a:t>Zomlin</a:t>
            </a:r>
            <a:endParaRPr lang="hu-HU" dirty="0">
              <a:solidFill>
                <a:schemeClr val="tx2"/>
              </a:solidFill>
            </a:endParaRPr>
          </a:p>
          <a:p>
            <a:r>
              <a:rPr lang="hu-HU" dirty="0">
                <a:solidFill>
                  <a:schemeClr val="tx2"/>
                </a:solidFill>
              </a:rPr>
              <a:t>bizonytalan – többféle magyar eredeztetés: pl. </a:t>
            </a:r>
            <a:r>
              <a:rPr lang="hu-HU" i="1" dirty="0">
                <a:solidFill>
                  <a:schemeClr val="tx2"/>
                </a:solidFill>
              </a:rPr>
              <a:t>Hat, Panasz, </a:t>
            </a:r>
            <a:r>
              <a:rPr lang="hu-HU" i="1" dirty="0" err="1">
                <a:solidFill>
                  <a:schemeClr val="tx2"/>
                </a:solidFill>
              </a:rPr>
              <a:t>Petlend</a:t>
            </a:r>
            <a:endParaRPr lang="hu-HU" i="1" dirty="0">
              <a:solidFill>
                <a:schemeClr val="tx2"/>
              </a:solidFill>
            </a:endParaRPr>
          </a:p>
          <a:p>
            <a:r>
              <a:rPr lang="hu-HU" dirty="0" err="1">
                <a:solidFill>
                  <a:schemeClr val="tx2"/>
                </a:solidFill>
              </a:rPr>
              <a:t>etnonimákkal</a:t>
            </a:r>
            <a:r>
              <a:rPr lang="hu-HU" dirty="0">
                <a:solidFill>
                  <a:schemeClr val="tx2"/>
                </a:solidFill>
              </a:rPr>
              <a:t> alakult: </a:t>
            </a:r>
            <a:r>
              <a:rPr lang="hu-HU" i="1" dirty="0">
                <a:solidFill>
                  <a:schemeClr val="tx2"/>
                </a:solidFill>
              </a:rPr>
              <a:t>Csehi ~ Csehtelek, Besenyő, Böszörmény </a:t>
            </a:r>
          </a:p>
          <a:p>
            <a:r>
              <a:rPr lang="hu-HU" dirty="0">
                <a:solidFill>
                  <a:schemeClr val="tx2"/>
                </a:solidFill>
              </a:rPr>
              <a:t>névköltöztetés: –</a:t>
            </a:r>
          </a:p>
          <a:p>
            <a:r>
              <a:rPr lang="hu-HU" dirty="0">
                <a:solidFill>
                  <a:schemeClr val="tx2"/>
                </a:solidFill>
              </a:rPr>
              <a:t>mikronév: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u-HU" dirty="0">
                <a:solidFill>
                  <a:schemeClr val="tx2"/>
                </a:solidFill>
              </a:rPr>
              <a:t>magyar: </a:t>
            </a:r>
            <a:r>
              <a:rPr lang="hu-HU" i="1" dirty="0">
                <a:solidFill>
                  <a:schemeClr val="tx2"/>
                </a:solidFill>
              </a:rPr>
              <a:t>Viaszos, Tekerő, Csorgó-ér, Cseh kereke, Szeben </a:t>
            </a:r>
            <a:r>
              <a:rPr lang="hu-HU" i="1" dirty="0" err="1">
                <a:solidFill>
                  <a:schemeClr val="tx2"/>
                </a:solidFill>
              </a:rPr>
              <a:t>réte</a:t>
            </a:r>
            <a:r>
              <a:rPr lang="hu-HU" i="1" dirty="0">
                <a:solidFill>
                  <a:schemeClr val="tx2"/>
                </a:solidFill>
              </a:rPr>
              <a:t>, Szőlő halma</a:t>
            </a:r>
            <a:r>
              <a:rPr lang="hu-HU" dirty="0">
                <a:solidFill>
                  <a:schemeClr val="tx2"/>
                </a:solidFill>
              </a:rPr>
              <a:t> stb.</a:t>
            </a:r>
            <a:endParaRPr lang="hu-HU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045724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986E34-4A0F-E8A4-EC76-0D6F904487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5" name="Rectangle 64">
            <a:extLst>
              <a:ext uri="{FF2B5EF4-FFF2-40B4-BE49-F238E27FC236}">
                <a16:creationId xmlns:a16="http://schemas.microsoft.com/office/drawing/2014/main" id="{910BB768-2AC3-A52C-41B7-8AB5F4BC70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anose="02020603050405020304" pitchFamily="18" charset="0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2B558FDB-6AB7-597A-DBE1-8BCF7C8892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>
              <a:latin typeface="Times New Roman" panose="02020603050405020304" pitchFamily="18" charset="0"/>
            </a:endParaRPr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B8EA5310-D555-B840-BEC4-41AD01588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57866"/>
            <a:ext cx="9833548" cy="1066802"/>
          </a:xfrm>
        </p:spPr>
        <p:txBody>
          <a:bodyPr anchor="b">
            <a:normAutofit/>
          </a:bodyPr>
          <a:lstStyle/>
          <a:p>
            <a:pPr algn="ctr"/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III/1.  Nyelvi térszerkezet</a:t>
            </a:r>
            <a:endParaRPr lang="hu-HU" sz="36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2" name="Group 68">
            <a:extLst>
              <a:ext uri="{FF2B5EF4-FFF2-40B4-BE49-F238E27FC236}">
                <a16:creationId xmlns:a16="http://schemas.microsoft.com/office/drawing/2014/main" id="{CD206510-9EA1-BC9F-9174-45BDBEE520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867135" y="0"/>
            <a:ext cx="4324865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63" name="Freeform: Shape 69">
              <a:extLst>
                <a:ext uri="{FF2B5EF4-FFF2-40B4-BE49-F238E27FC236}">
                  <a16:creationId xmlns:a16="http://schemas.microsoft.com/office/drawing/2014/main" id="{D5804626-E941-2FA1-8984-5F2994B81C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74" name="Freeform: Shape 70">
              <a:extLst>
                <a:ext uri="{FF2B5EF4-FFF2-40B4-BE49-F238E27FC236}">
                  <a16:creationId xmlns:a16="http://schemas.microsoft.com/office/drawing/2014/main" id="{E5FE6140-5C9A-41EC-13DB-DB84E3A2F1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75" name="Freeform: Shape 71">
              <a:extLst>
                <a:ext uri="{FF2B5EF4-FFF2-40B4-BE49-F238E27FC236}">
                  <a16:creationId xmlns:a16="http://schemas.microsoft.com/office/drawing/2014/main" id="{97B621A7-E976-6470-76C5-3FF5EC8C35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6556A30B-6C6A-67DA-CBBA-9250CCDDA9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5DD14A4-C78E-9505-89A8-C6466C8E70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00" y="1080000"/>
            <a:ext cx="11880000" cy="57600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hu-HU" b="1" dirty="0" err="1">
                <a:solidFill>
                  <a:schemeClr val="tx2"/>
                </a:solidFill>
              </a:rPr>
              <a:t>B</a:t>
            </a:r>
            <a:r>
              <a:rPr lang="hu-HU" b="1" dirty="0">
                <a:solidFill>
                  <a:schemeClr val="tx2"/>
                </a:solidFill>
              </a:rPr>
              <a:t>) A Sebes-Körös alsó folyása déli területén (AD)</a:t>
            </a:r>
          </a:p>
          <a:p>
            <a:r>
              <a:rPr lang="hu-HU" dirty="0">
                <a:solidFill>
                  <a:schemeClr val="tx2"/>
                </a:solidFill>
              </a:rPr>
              <a:t>idegen eredetű név: –</a:t>
            </a:r>
          </a:p>
          <a:p>
            <a:r>
              <a:rPr lang="hu-HU" dirty="0">
                <a:solidFill>
                  <a:schemeClr val="tx2"/>
                </a:solidFill>
              </a:rPr>
              <a:t>bizonytalan – többféle magyar eredeztetés: </a:t>
            </a:r>
            <a:r>
              <a:rPr lang="hu-HU" i="1" dirty="0">
                <a:solidFill>
                  <a:schemeClr val="tx2"/>
                </a:solidFill>
              </a:rPr>
              <a:t>Gyapjú, Les ~ </a:t>
            </a:r>
            <a:r>
              <a:rPr lang="hu-HU" i="1" dirty="0" err="1">
                <a:solidFill>
                  <a:schemeClr val="tx2"/>
                </a:solidFill>
              </a:rPr>
              <a:t>Lesöj</a:t>
            </a:r>
            <a:r>
              <a:rPr lang="hu-HU" dirty="0">
                <a:solidFill>
                  <a:schemeClr val="tx2"/>
                </a:solidFill>
              </a:rPr>
              <a:t> </a:t>
            </a:r>
          </a:p>
          <a:p>
            <a:r>
              <a:rPr lang="hu-HU" dirty="0" err="1">
                <a:solidFill>
                  <a:schemeClr val="tx2"/>
                </a:solidFill>
              </a:rPr>
              <a:t>etnonimákkal</a:t>
            </a:r>
            <a:r>
              <a:rPr lang="hu-HU" dirty="0">
                <a:solidFill>
                  <a:schemeClr val="tx2"/>
                </a:solidFill>
              </a:rPr>
              <a:t> alakult: </a:t>
            </a:r>
            <a:r>
              <a:rPr lang="hu-HU" i="1" dirty="0">
                <a:solidFill>
                  <a:schemeClr val="tx2"/>
                </a:solidFill>
              </a:rPr>
              <a:t>Orosz ~ Oroszi, Székely ~ Székelytelek, Besenyő ~ 				       Besenyőtelek, Tóti</a:t>
            </a:r>
          </a:p>
          <a:p>
            <a:r>
              <a:rPr lang="hu-HU" dirty="0">
                <a:solidFill>
                  <a:schemeClr val="tx2"/>
                </a:solidFill>
              </a:rPr>
              <a:t>névköltöztetés: –</a:t>
            </a:r>
          </a:p>
          <a:p>
            <a:r>
              <a:rPr lang="hu-HU" dirty="0">
                <a:solidFill>
                  <a:schemeClr val="tx2"/>
                </a:solidFill>
              </a:rPr>
              <a:t>mikronév: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u-HU" dirty="0">
                <a:solidFill>
                  <a:schemeClr val="tx2"/>
                </a:solidFill>
              </a:rPr>
              <a:t>magyar: </a:t>
            </a:r>
            <a:r>
              <a:rPr lang="hu-HU" i="1" dirty="0">
                <a:solidFill>
                  <a:schemeClr val="tx2"/>
                </a:solidFill>
              </a:rPr>
              <a:t>Hév-jó, Nyár-ér, Síkos-fok, Gyökeres</a:t>
            </a:r>
            <a:r>
              <a:rPr lang="hu-HU" dirty="0">
                <a:solidFill>
                  <a:schemeClr val="tx2"/>
                </a:solidFill>
              </a:rPr>
              <a:t> stb.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u-HU" dirty="0">
                <a:solidFill>
                  <a:schemeClr val="tx2"/>
                </a:solidFill>
              </a:rPr>
              <a:t>ismeretlen: </a:t>
            </a:r>
            <a:r>
              <a:rPr lang="hu-HU" i="1" dirty="0">
                <a:solidFill>
                  <a:schemeClr val="tx2"/>
                </a:solidFill>
              </a:rPr>
              <a:t>(</a:t>
            </a:r>
            <a:r>
              <a:rPr lang="hu-HU" i="1" dirty="0" err="1">
                <a:solidFill>
                  <a:schemeClr val="tx2"/>
                </a:solidFill>
              </a:rPr>
              <a:t>Zyngey</a:t>
            </a:r>
            <a:r>
              <a:rPr lang="hu-HU" i="1" dirty="0">
                <a:solidFill>
                  <a:schemeClr val="tx2"/>
                </a:solidFill>
              </a:rPr>
              <a:t>)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hu-HU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69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50A064-E0C4-103B-F128-F565EF303E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5" name="Rectangle 64">
            <a:extLst>
              <a:ext uri="{FF2B5EF4-FFF2-40B4-BE49-F238E27FC236}">
                <a16:creationId xmlns:a16="http://schemas.microsoft.com/office/drawing/2014/main" id="{793932B0-BEDC-981E-8ACB-EBDDE9DE88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anose="02020603050405020304" pitchFamily="18" charset="0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DF144120-A79B-8ACF-3448-6A01C6A40F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>
              <a:latin typeface="Times New Roman" panose="02020603050405020304" pitchFamily="18" charset="0"/>
            </a:endParaRPr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C6F8EB2E-4934-AF54-4260-5D4782BFE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57871"/>
            <a:ext cx="9833548" cy="1066802"/>
          </a:xfrm>
        </p:spPr>
        <p:txBody>
          <a:bodyPr anchor="b">
            <a:normAutofit/>
          </a:bodyPr>
          <a:lstStyle/>
          <a:p>
            <a:pPr algn="ctr"/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III/1.  Nyelvi térszerkezet</a:t>
            </a:r>
            <a:endParaRPr lang="hu-HU" sz="36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2" name="Group 68">
            <a:extLst>
              <a:ext uri="{FF2B5EF4-FFF2-40B4-BE49-F238E27FC236}">
                <a16:creationId xmlns:a16="http://schemas.microsoft.com/office/drawing/2014/main" id="{E5C95E54-F1A9-4CC7-AEF3-433312D0FC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867135" y="0"/>
            <a:ext cx="4324865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63" name="Freeform: Shape 69">
              <a:extLst>
                <a:ext uri="{FF2B5EF4-FFF2-40B4-BE49-F238E27FC236}">
                  <a16:creationId xmlns:a16="http://schemas.microsoft.com/office/drawing/2014/main" id="{C8693FAF-FB8C-8D3C-E7C0-4ABEA460AC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74" name="Freeform: Shape 70">
              <a:extLst>
                <a:ext uri="{FF2B5EF4-FFF2-40B4-BE49-F238E27FC236}">
                  <a16:creationId xmlns:a16="http://schemas.microsoft.com/office/drawing/2014/main" id="{71979FB7-F1B5-40A5-2488-8F4746D9F6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75" name="Freeform: Shape 71">
              <a:extLst>
                <a:ext uri="{FF2B5EF4-FFF2-40B4-BE49-F238E27FC236}">
                  <a16:creationId xmlns:a16="http://schemas.microsoft.com/office/drawing/2014/main" id="{09A0C851-F2D4-FA53-DE43-A23D962919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C14F788F-51A2-7354-04C3-D7AA77BEAB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781535A-A26E-E9B9-E07A-CBC2E3246B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00" y="1080000"/>
            <a:ext cx="11880000" cy="57600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hu-HU" b="1" dirty="0">
                <a:solidFill>
                  <a:schemeClr val="tx2"/>
                </a:solidFill>
              </a:rPr>
              <a:t>C) A Sebes-Körös felső folyásának északi régiója (FÉ)</a:t>
            </a:r>
          </a:p>
          <a:p>
            <a:r>
              <a:rPr lang="hu-HU" dirty="0">
                <a:solidFill>
                  <a:schemeClr val="tx2"/>
                </a:solidFill>
              </a:rPr>
              <a:t>idegen eredetű: </a:t>
            </a:r>
            <a:r>
              <a:rPr lang="hu-HU" dirty="0" err="1">
                <a:solidFill>
                  <a:schemeClr val="tx2"/>
                </a:solidFill>
              </a:rPr>
              <a:t>szl</a:t>
            </a:r>
            <a:r>
              <a:rPr lang="hu-HU" dirty="0">
                <a:solidFill>
                  <a:schemeClr val="tx2"/>
                </a:solidFill>
              </a:rPr>
              <a:t>. </a:t>
            </a:r>
            <a:r>
              <a:rPr lang="hu-HU" i="1" dirty="0" err="1">
                <a:solidFill>
                  <a:schemeClr val="tx2"/>
                </a:solidFill>
              </a:rPr>
              <a:t>Derna</a:t>
            </a:r>
            <a:endParaRPr lang="hu-HU" dirty="0">
              <a:solidFill>
                <a:schemeClr val="tx2"/>
              </a:solidFill>
            </a:endParaRPr>
          </a:p>
          <a:p>
            <a:r>
              <a:rPr lang="hu-HU" dirty="0" err="1">
                <a:solidFill>
                  <a:schemeClr val="tx2"/>
                </a:solidFill>
              </a:rPr>
              <a:t>etnonimákkal</a:t>
            </a:r>
            <a:r>
              <a:rPr lang="hu-HU" dirty="0">
                <a:solidFill>
                  <a:schemeClr val="tx2"/>
                </a:solidFill>
              </a:rPr>
              <a:t> alakult: </a:t>
            </a:r>
            <a:r>
              <a:rPr lang="hu-HU" i="1" dirty="0" err="1">
                <a:solidFill>
                  <a:schemeClr val="tx2"/>
                </a:solidFill>
              </a:rPr>
              <a:t>Olaszi</a:t>
            </a:r>
            <a:r>
              <a:rPr lang="hu-HU" i="1" dirty="0">
                <a:solidFill>
                  <a:schemeClr val="tx2"/>
                </a:solidFill>
              </a:rPr>
              <a:t>, Tóttelek ~ Tóttelke, </a:t>
            </a:r>
            <a:r>
              <a:rPr lang="hu-HU" i="1" dirty="0" err="1">
                <a:solidFill>
                  <a:schemeClr val="tx2"/>
                </a:solidFill>
              </a:rPr>
              <a:t>Oláhtelek</a:t>
            </a:r>
            <a:r>
              <a:rPr lang="hu-HU" i="1" dirty="0">
                <a:solidFill>
                  <a:schemeClr val="tx2"/>
                </a:solidFill>
              </a:rPr>
              <a:t> ~ </a:t>
            </a:r>
            <a:r>
              <a:rPr lang="hu-HU" i="1" dirty="0" err="1">
                <a:solidFill>
                  <a:schemeClr val="tx2"/>
                </a:solidFill>
              </a:rPr>
              <a:t>Oláhtelke</a:t>
            </a:r>
            <a:endParaRPr lang="hu-HU" i="1" dirty="0">
              <a:solidFill>
                <a:schemeClr val="tx2"/>
              </a:solidFill>
            </a:endParaRPr>
          </a:p>
          <a:p>
            <a:r>
              <a:rPr lang="hu-HU" dirty="0">
                <a:solidFill>
                  <a:schemeClr val="tx2"/>
                </a:solidFill>
              </a:rPr>
              <a:t>névköltöztetés: </a:t>
            </a:r>
            <a:r>
              <a:rPr lang="hu-HU" i="1" dirty="0">
                <a:solidFill>
                  <a:schemeClr val="tx2"/>
                </a:solidFill>
              </a:rPr>
              <a:t>Velence</a:t>
            </a:r>
          </a:p>
          <a:p>
            <a:r>
              <a:rPr lang="hu-HU" dirty="0">
                <a:solidFill>
                  <a:schemeClr val="tx2"/>
                </a:solidFill>
              </a:rPr>
              <a:t>mikronév (alig és közvetetten):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u-HU" dirty="0">
                <a:solidFill>
                  <a:schemeClr val="tx2"/>
                </a:solidFill>
              </a:rPr>
              <a:t>magyar: </a:t>
            </a:r>
            <a:r>
              <a:rPr lang="hu-HU" i="1" dirty="0">
                <a:solidFill>
                  <a:schemeClr val="tx2"/>
                </a:solidFill>
              </a:rPr>
              <a:t>*Hosszú-aszó, *Tatáros-patak</a:t>
            </a:r>
          </a:p>
        </p:txBody>
      </p:sp>
    </p:spTree>
    <p:extLst>
      <p:ext uri="{BB962C8B-B14F-4D97-AF65-F5344CB8AC3E}">
        <p14:creationId xmlns:p14="http://schemas.microsoft.com/office/powerpoint/2010/main" val="10621008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0C6E36-EA5A-D638-97B5-CD8B7B4E1F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5" name="Rectangle 64">
            <a:extLst>
              <a:ext uri="{FF2B5EF4-FFF2-40B4-BE49-F238E27FC236}">
                <a16:creationId xmlns:a16="http://schemas.microsoft.com/office/drawing/2014/main" id="{0C63EC3A-84E5-47FC-A8BB-1C43C11B43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anose="02020603050405020304" pitchFamily="18" charset="0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D48E5B7F-91BC-8BE5-0A36-9A7F7F3FC4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>
              <a:latin typeface="Times New Roman" panose="02020603050405020304" pitchFamily="18" charset="0"/>
            </a:endParaRPr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997A6BEC-19CC-2C27-3B8C-2019C34FB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57869"/>
            <a:ext cx="9833548" cy="1066802"/>
          </a:xfrm>
        </p:spPr>
        <p:txBody>
          <a:bodyPr anchor="b">
            <a:normAutofit/>
          </a:bodyPr>
          <a:lstStyle/>
          <a:p>
            <a:pPr algn="ctr"/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III/1.  Nyelvi térszerkezet</a:t>
            </a:r>
            <a:endParaRPr lang="hu-HU" sz="36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2" name="Group 68">
            <a:extLst>
              <a:ext uri="{FF2B5EF4-FFF2-40B4-BE49-F238E27FC236}">
                <a16:creationId xmlns:a16="http://schemas.microsoft.com/office/drawing/2014/main" id="{D6AFA6A0-9DD7-559F-434C-2772A07943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867135" y="0"/>
            <a:ext cx="4324865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63" name="Freeform: Shape 69">
              <a:extLst>
                <a:ext uri="{FF2B5EF4-FFF2-40B4-BE49-F238E27FC236}">
                  <a16:creationId xmlns:a16="http://schemas.microsoft.com/office/drawing/2014/main" id="{C67B8BA5-D50D-BA5D-DB13-921304146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74" name="Freeform: Shape 70">
              <a:extLst>
                <a:ext uri="{FF2B5EF4-FFF2-40B4-BE49-F238E27FC236}">
                  <a16:creationId xmlns:a16="http://schemas.microsoft.com/office/drawing/2014/main" id="{5535EF4D-2BDE-828F-1A0B-3DF23C6674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75" name="Freeform: Shape 71">
              <a:extLst>
                <a:ext uri="{FF2B5EF4-FFF2-40B4-BE49-F238E27FC236}">
                  <a16:creationId xmlns:a16="http://schemas.microsoft.com/office/drawing/2014/main" id="{7EE5A83D-BD15-69B3-C1D5-A3E34F7AF4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6703D0AA-59D9-6806-5F33-66620ED83F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13E407C-7CD7-E1EE-9E03-97F4CDAC78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00" y="1080000"/>
            <a:ext cx="11880000" cy="57600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hu-HU" b="1" dirty="0">
                <a:solidFill>
                  <a:schemeClr val="tx2"/>
                </a:solidFill>
              </a:rPr>
              <a:t>D) A Sebes-Körös felső folyásának déli régiója (FD)</a:t>
            </a:r>
          </a:p>
          <a:p>
            <a:pPr>
              <a:buSzPct val="100000"/>
            </a:pPr>
            <a:r>
              <a:rPr lang="hu-HU" dirty="0">
                <a:solidFill>
                  <a:schemeClr val="tx2"/>
                </a:solidFill>
              </a:rPr>
              <a:t>idegen eredetű: </a:t>
            </a:r>
            <a:r>
              <a:rPr lang="hu-HU" dirty="0" err="1">
                <a:solidFill>
                  <a:schemeClr val="tx2"/>
                </a:solidFill>
              </a:rPr>
              <a:t>szl</a:t>
            </a:r>
            <a:r>
              <a:rPr lang="hu-HU" dirty="0">
                <a:solidFill>
                  <a:schemeClr val="tx2"/>
                </a:solidFill>
              </a:rPr>
              <a:t>. </a:t>
            </a:r>
            <a:r>
              <a:rPr lang="hu-HU" i="1" dirty="0" err="1">
                <a:solidFill>
                  <a:schemeClr val="tx2"/>
                </a:solidFill>
              </a:rPr>
              <a:t>Bertény</a:t>
            </a:r>
            <a:r>
              <a:rPr lang="hu-HU" dirty="0">
                <a:solidFill>
                  <a:schemeClr val="tx2"/>
                </a:solidFill>
              </a:rPr>
              <a:t> </a:t>
            </a:r>
          </a:p>
          <a:p>
            <a:pPr>
              <a:buSzPct val="100000"/>
            </a:pPr>
            <a:r>
              <a:rPr lang="hu-HU" dirty="0">
                <a:solidFill>
                  <a:schemeClr val="tx2"/>
                </a:solidFill>
              </a:rPr>
              <a:t>bizonytalan – többféle magyar eredeztetés: </a:t>
            </a:r>
            <a:r>
              <a:rPr lang="hu-HU" i="1" dirty="0" err="1">
                <a:solidFill>
                  <a:schemeClr val="tx2"/>
                </a:solidFill>
              </a:rPr>
              <a:t>Esküllő</a:t>
            </a:r>
            <a:r>
              <a:rPr lang="hu-HU" i="1" dirty="0">
                <a:solidFill>
                  <a:schemeClr val="tx2"/>
                </a:solidFill>
              </a:rPr>
              <a:t>, Kakucs, </a:t>
            </a:r>
            <a:r>
              <a:rPr lang="hu-HU" i="1" dirty="0" err="1">
                <a:solidFill>
                  <a:schemeClr val="tx2"/>
                </a:solidFill>
              </a:rPr>
              <a:t>Ürgeteg</a:t>
            </a:r>
            <a:endParaRPr lang="hu-HU" i="1" dirty="0">
              <a:solidFill>
                <a:schemeClr val="tx2"/>
              </a:solidFill>
            </a:endParaRPr>
          </a:p>
          <a:p>
            <a:pPr>
              <a:buSzPct val="100000"/>
            </a:pPr>
            <a:r>
              <a:rPr lang="hu-HU" dirty="0" err="1">
                <a:solidFill>
                  <a:schemeClr val="tx2"/>
                </a:solidFill>
              </a:rPr>
              <a:t>etnonimákkal</a:t>
            </a:r>
            <a:r>
              <a:rPr lang="hu-HU" dirty="0">
                <a:solidFill>
                  <a:schemeClr val="tx2"/>
                </a:solidFill>
              </a:rPr>
              <a:t> alakult: </a:t>
            </a:r>
            <a:r>
              <a:rPr lang="hu-HU" i="1" dirty="0" err="1">
                <a:solidFill>
                  <a:schemeClr val="tx2"/>
                </a:solidFill>
              </a:rPr>
              <a:t>Úz</a:t>
            </a:r>
            <a:r>
              <a:rPr lang="hu-HU" i="1" dirty="0">
                <a:solidFill>
                  <a:schemeClr val="tx2"/>
                </a:solidFill>
              </a:rPr>
              <a:t>, Csehi</a:t>
            </a:r>
            <a:endParaRPr lang="hu-HU" sz="22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SzPct val="100000"/>
            </a:pPr>
            <a:r>
              <a:rPr lang="hu-HU" dirty="0">
                <a:solidFill>
                  <a:schemeClr val="tx2"/>
                </a:solidFill>
              </a:rPr>
              <a:t>névköltöztetés: –</a:t>
            </a:r>
          </a:p>
          <a:p>
            <a:pPr>
              <a:buSzPct val="100000"/>
            </a:pPr>
            <a:r>
              <a:rPr lang="hu-HU" dirty="0">
                <a:solidFill>
                  <a:schemeClr val="tx2"/>
                </a:solidFill>
              </a:rPr>
              <a:t>mikronév (gazdag)</a:t>
            </a:r>
            <a:endParaRPr lang="hu-HU" sz="2700" dirty="0">
              <a:solidFill>
                <a:schemeClr val="tx2"/>
              </a:solidFill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hu-HU" dirty="0">
                <a:solidFill>
                  <a:schemeClr val="tx2"/>
                </a:solidFill>
              </a:rPr>
              <a:t>döntően magyar: </a:t>
            </a:r>
            <a:r>
              <a:rPr lang="hu-HU" i="1" dirty="0">
                <a:solidFill>
                  <a:schemeClr val="tx2"/>
                </a:solidFill>
              </a:rPr>
              <a:t>Avas, Som-kerek, Liget, Magas-halom, Malomszeg, Lapus-láz</a:t>
            </a:r>
            <a:r>
              <a:rPr lang="hu-HU" dirty="0">
                <a:solidFill>
                  <a:schemeClr val="tx2"/>
                </a:solidFill>
              </a:rPr>
              <a:t> stb.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u-HU" dirty="0">
                <a:solidFill>
                  <a:schemeClr val="tx2"/>
                </a:solidFill>
              </a:rPr>
              <a:t>bizonytalan: </a:t>
            </a:r>
            <a:r>
              <a:rPr lang="hu-HU" i="1" dirty="0" err="1">
                <a:solidFill>
                  <a:schemeClr val="tx2"/>
                </a:solidFill>
              </a:rPr>
              <a:t>Neresz</a:t>
            </a:r>
            <a:r>
              <a:rPr lang="hu-HU" i="1" dirty="0">
                <a:solidFill>
                  <a:schemeClr val="tx2"/>
                </a:solidFill>
              </a:rPr>
              <a:t>, </a:t>
            </a:r>
            <a:r>
              <a:rPr lang="hu-HU" i="1" dirty="0" err="1">
                <a:solidFill>
                  <a:schemeClr val="tx2"/>
                </a:solidFill>
              </a:rPr>
              <a:t>Serges</a:t>
            </a:r>
            <a:endParaRPr lang="hu-HU" i="1" dirty="0">
              <a:solidFill>
                <a:schemeClr val="tx2"/>
              </a:solidFill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hu-HU" dirty="0">
                <a:solidFill>
                  <a:schemeClr val="tx2"/>
                </a:solidFill>
              </a:rPr>
              <a:t>ismeretlen: </a:t>
            </a:r>
            <a:r>
              <a:rPr lang="hu-HU" i="1" dirty="0">
                <a:solidFill>
                  <a:schemeClr val="tx2"/>
                </a:solidFill>
              </a:rPr>
              <a:t>(</a:t>
            </a:r>
            <a:r>
              <a:rPr lang="hu-HU" i="1" dirty="0" err="1">
                <a:solidFill>
                  <a:schemeClr val="tx2"/>
                </a:solidFill>
              </a:rPr>
              <a:t>Yhoulligotora</a:t>
            </a:r>
            <a:r>
              <a:rPr lang="hu-HU" i="1" dirty="0">
                <a:solidFill>
                  <a:schemeClr val="tx2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2793801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77E0AF-0A95-D39C-B814-E7EF3B50BF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5" name="Rectangle 64">
            <a:extLst>
              <a:ext uri="{FF2B5EF4-FFF2-40B4-BE49-F238E27FC236}">
                <a16:creationId xmlns:a16="http://schemas.microsoft.com/office/drawing/2014/main" id="{709087FF-BC19-1AF9-0255-5C62D6E390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anose="02020603050405020304" pitchFamily="18" charset="0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1E7168C7-AA4E-2023-0892-6D6AD1EFE9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>
              <a:latin typeface="Times New Roman" panose="02020603050405020304" pitchFamily="18" charset="0"/>
            </a:endParaRPr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55FBB68C-AFA3-ADAC-AB02-3C8D41C20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57869"/>
            <a:ext cx="9833548" cy="1066802"/>
          </a:xfrm>
        </p:spPr>
        <p:txBody>
          <a:bodyPr anchor="b">
            <a:normAutofit/>
          </a:bodyPr>
          <a:lstStyle/>
          <a:p>
            <a:pPr algn="ctr"/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III/1.  Nyelvi térszerkezet</a:t>
            </a:r>
            <a:endParaRPr lang="hu-HU" sz="36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2" name="Group 68">
            <a:extLst>
              <a:ext uri="{FF2B5EF4-FFF2-40B4-BE49-F238E27FC236}">
                <a16:creationId xmlns:a16="http://schemas.microsoft.com/office/drawing/2014/main" id="{235AFA09-A79B-D83D-AB8A-5D546C572A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867135" y="0"/>
            <a:ext cx="4324865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63" name="Freeform: Shape 69">
              <a:extLst>
                <a:ext uri="{FF2B5EF4-FFF2-40B4-BE49-F238E27FC236}">
                  <a16:creationId xmlns:a16="http://schemas.microsoft.com/office/drawing/2014/main" id="{EFFF61F6-C11F-60C6-449F-7F27779B9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74" name="Freeform: Shape 70">
              <a:extLst>
                <a:ext uri="{FF2B5EF4-FFF2-40B4-BE49-F238E27FC236}">
                  <a16:creationId xmlns:a16="http://schemas.microsoft.com/office/drawing/2014/main" id="{5306AFC4-200A-C673-C410-398481F4C0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75" name="Freeform: Shape 71">
              <a:extLst>
                <a:ext uri="{FF2B5EF4-FFF2-40B4-BE49-F238E27FC236}">
                  <a16:creationId xmlns:a16="http://schemas.microsoft.com/office/drawing/2014/main" id="{645E44A5-0E30-8133-B47A-67097D2D7E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D42536A6-B638-8F73-91F3-65D98EF783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F668D9E-052D-DA29-472A-0DB0319ACF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00" y="1080000"/>
            <a:ext cx="11880000" cy="57600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hu-HU" b="1" dirty="0">
                <a:solidFill>
                  <a:schemeClr val="tx2"/>
                </a:solidFill>
              </a:rPr>
              <a:t>Következtetés</a:t>
            </a:r>
          </a:p>
          <a:p>
            <a:r>
              <a:rPr lang="hu-HU" dirty="0">
                <a:solidFill>
                  <a:schemeClr val="tx2"/>
                </a:solidFill>
              </a:rPr>
              <a:t>A Sebes-Körös völgyi régiók korai ómagyar kori nyelvi-etnikai képét a hely-nevek tanúsága alapján egyértelműen a magyarság határozta meg.</a:t>
            </a:r>
          </a:p>
          <a:p>
            <a:endParaRPr lang="hu-HU" dirty="0">
              <a:solidFill>
                <a:schemeClr val="tx2"/>
              </a:solidFill>
            </a:endParaRPr>
          </a:p>
          <a:p>
            <a:endParaRPr lang="hu-HU" dirty="0">
              <a:solidFill>
                <a:schemeClr val="tx2"/>
              </a:solidFill>
            </a:endParaRPr>
          </a:p>
          <a:p>
            <a:endParaRPr lang="hu-HU" dirty="0">
              <a:solidFill>
                <a:schemeClr val="tx2"/>
              </a:solidFill>
            </a:endParaRPr>
          </a:p>
          <a:p>
            <a:endParaRPr lang="hu-HU" dirty="0">
              <a:solidFill>
                <a:schemeClr val="tx2"/>
              </a:solidFill>
            </a:endParaRPr>
          </a:p>
          <a:p>
            <a:endParaRPr lang="hu-HU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5414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2B4DB9-91E4-49E4-4CAF-8C8C055A37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5" name="Rectangle 64">
            <a:extLst>
              <a:ext uri="{FF2B5EF4-FFF2-40B4-BE49-F238E27FC236}">
                <a16:creationId xmlns:a16="http://schemas.microsoft.com/office/drawing/2014/main" id="{7C63B57B-A2CD-AFFF-A8BB-DDBA208DF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anose="02020603050405020304" pitchFamily="18" charset="0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B8CCC0D-EB9D-292E-F48A-CCAA80EDFF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>
              <a:latin typeface="Times New Roman" panose="02020603050405020304" pitchFamily="18" charset="0"/>
            </a:endParaRPr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A15726BA-62D7-BCF1-A840-4B73A53921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57871"/>
            <a:ext cx="9833548" cy="1066802"/>
          </a:xfrm>
        </p:spPr>
        <p:txBody>
          <a:bodyPr anchor="b">
            <a:normAutofit/>
          </a:bodyPr>
          <a:lstStyle/>
          <a:p>
            <a:pPr algn="ctr"/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III/2.  Helynévmintázatok</a:t>
            </a:r>
            <a:endParaRPr lang="hu-HU" sz="36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2" name="Group 68">
            <a:extLst>
              <a:ext uri="{FF2B5EF4-FFF2-40B4-BE49-F238E27FC236}">
                <a16:creationId xmlns:a16="http://schemas.microsoft.com/office/drawing/2014/main" id="{CC5BB58A-7C7C-8D48-E3AB-C0A7CFF0A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867135" y="0"/>
            <a:ext cx="4324865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63" name="Freeform: Shape 69">
              <a:extLst>
                <a:ext uri="{FF2B5EF4-FFF2-40B4-BE49-F238E27FC236}">
                  <a16:creationId xmlns:a16="http://schemas.microsoft.com/office/drawing/2014/main" id="{334350BD-E01C-4965-B411-F47DF020F8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74" name="Freeform: Shape 70">
              <a:extLst>
                <a:ext uri="{FF2B5EF4-FFF2-40B4-BE49-F238E27FC236}">
                  <a16:creationId xmlns:a16="http://schemas.microsoft.com/office/drawing/2014/main" id="{2ED63CF2-0D2D-6938-1C05-53A9F462BA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75" name="Freeform: Shape 71">
              <a:extLst>
                <a:ext uri="{FF2B5EF4-FFF2-40B4-BE49-F238E27FC236}">
                  <a16:creationId xmlns:a16="http://schemas.microsoft.com/office/drawing/2014/main" id="{51D389FA-051F-3C5D-42F8-A7517DE980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91A50E82-45A3-1CC0-4EC4-D08C2EBC0C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EBC8E1A-F83D-6080-DD64-4FA336ED8A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00" y="1080000"/>
            <a:ext cx="11880000" cy="57600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hu-HU" b="1" dirty="0">
                <a:solidFill>
                  <a:schemeClr val="tx2"/>
                </a:solidFill>
              </a:rPr>
              <a:t>A) településnevek keletkezése, gyarapodásuk és eltűnésük</a:t>
            </a:r>
          </a:p>
          <a:p>
            <a:endParaRPr lang="hu-HU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hu-HU" b="1" dirty="0" err="1">
                <a:solidFill>
                  <a:schemeClr val="tx2"/>
                </a:solidFill>
              </a:rPr>
              <a:t>B</a:t>
            </a:r>
            <a:r>
              <a:rPr lang="hu-HU" b="1" dirty="0">
                <a:solidFill>
                  <a:schemeClr val="tx2"/>
                </a:solidFill>
              </a:rPr>
              <a:t>) A településnevek szerkezeti elemzése</a:t>
            </a:r>
          </a:p>
          <a:p>
            <a:r>
              <a:rPr lang="hu-HU" dirty="0">
                <a:solidFill>
                  <a:schemeClr val="tx2"/>
                </a:solidFill>
              </a:rPr>
              <a:t>területi eltérések jól megragadhatók a nevek szerkezeti sajátosságaiban</a:t>
            </a:r>
          </a:p>
          <a:p>
            <a:r>
              <a:rPr lang="hu-HU" dirty="0">
                <a:solidFill>
                  <a:schemeClr val="tx2"/>
                </a:solidFill>
              </a:rPr>
              <a:t>egy- és kétrészes településnevek megoszlása, arányainak időbeli alakulása</a:t>
            </a:r>
          </a:p>
          <a:p>
            <a:pPr lvl="1"/>
            <a:r>
              <a:rPr lang="hu-HU" dirty="0">
                <a:solidFill>
                  <a:schemeClr val="tx2"/>
                </a:solidFill>
              </a:rPr>
              <a:t>egyrészes nevek elemzése: 	– morfológiai jegyeik alapján (itt a jövevénynevek is)</a:t>
            </a:r>
          </a:p>
          <a:p>
            <a:pPr marL="3657600" lvl="8" indent="0">
              <a:buNone/>
            </a:pPr>
            <a:r>
              <a:rPr lang="hu-HU" sz="2400" dirty="0">
                <a:solidFill>
                  <a:schemeClr val="tx2"/>
                </a:solidFill>
                <a:latin typeface="Times New Roman" panose="02020603050405020304" pitchFamily="18" charset="0"/>
              </a:rPr>
              <a:t>	– szemantikai szempont szerint</a:t>
            </a:r>
            <a:endParaRPr lang="hu-HU" dirty="0">
              <a:solidFill>
                <a:schemeClr val="tx2"/>
              </a:solidFill>
              <a:latin typeface="Times New Roman" panose="02020603050405020304" pitchFamily="18" charset="0"/>
            </a:endParaRPr>
          </a:p>
          <a:p>
            <a:pPr lvl="1"/>
            <a:r>
              <a:rPr lang="hu-HU" dirty="0">
                <a:solidFill>
                  <a:schemeClr val="tx2"/>
                </a:solidFill>
              </a:rPr>
              <a:t>kétrészes nevek elemzése: 	– földrajzi köznévi utótagú</a:t>
            </a:r>
          </a:p>
          <a:p>
            <a:pPr marL="3657600" lvl="8" indent="0">
              <a:buNone/>
            </a:pPr>
            <a:r>
              <a:rPr lang="hu-HU" sz="2400" dirty="0">
                <a:solidFill>
                  <a:schemeClr val="tx2"/>
                </a:solidFill>
                <a:latin typeface="Times New Roman" panose="02020603050405020304" pitchFamily="18" charset="0"/>
              </a:rPr>
              <a:t>	– településnévi utótagú</a:t>
            </a:r>
          </a:p>
          <a:p>
            <a:r>
              <a:rPr lang="hu-HU" dirty="0">
                <a:solidFill>
                  <a:schemeClr val="tx2"/>
                </a:solidFill>
              </a:rPr>
              <a:t>Eredmények értékelése: általános relatív kronológiai ismeretekre támaszkodva</a:t>
            </a:r>
          </a:p>
        </p:txBody>
      </p:sp>
    </p:spTree>
    <p:extLst>
      <p:ext uri="{BB962C8B-B14F-4D97-AF65-F5344CB8AC3E}">
        <p14:creationId xmlns:p14="http://schemas.microsoft.com/office/powerpoint/2010/main" val="10944798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3748E0-6667-C51C-829F-F66B0A74D9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5" name="Rectangle 64">
            <a:extLst>
              <a:ext uri="{FF2B5EF4-FFF2-40B4-BE49-F238E27FC236}">
                <a16:creationId xmlns:a16="http://schemas.microsoft.com/office/drawing/2014/main" id="{5FFC4405-7F1F-8A5D-1659-AF0DC7180D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anose="02020603050405020304" pitchFamily="18" charset="0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3431520A-C038-C5F2-0535-3CD80EEF3A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>
              <a:latin typeface="Times New Roman" panose="02020603050405020304" pitchFamily="18" charset="0"/>
            </a:endParaRPr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85E6187F-10D6-54BC-C69A-3C4BE6A64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57868"/>
            <a:ext cx="9833548" cy="1066802"/>
          </a:xfrm>
        </p:spPr>
        <p:txBody>
          <a:bodyPr anchor="b">
            <a:normAutofit/>
          </a:bodyPr>
          <a:lstStyle/>
          <a:p>
            <a:pPr algn="ctr"/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III/2.  Helynévmintázatok</a:t>
            </a:r>
            <a:endParaRPr lang="hu-HU" sz="36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2" name="Group 68">
            <a:extLst>
              <a:ext uri="{FF2B5EF4-FFF2-40B4-BE49-F238E27FC236}">
                <a16:creationId xmlns:a16="http://schemas.microsoft.com/office/drawing/2014/main" id="{F68456C9-0E07-1C6B-21C4-D17936DB84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867135" y="0"/>
            <a:ext cx="4324865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63" name="Freeform: Shape 69">
              <a:extLst>
                <a:ext uri="{FF2B5EF4-FFF2-40B4-BE49-F238E27FC236}">
                  <a16:creationId xmlns:a16="http://schemas.microsoft.com/office/drawing/2014/main" id="{F1AA4672-97FC-5367-F20A-0D2DFF7B1F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74" name="Freeform: Shape 70">
              <a:extLst>
                <a:ext uri="{FF2B5EF4-FFF2-40B4-BE49-F238E27FC236}">
                  <a16:creationId xmlns:a16="http://schemas.microsoft.com/office/drawing/2014/main" id="{142354C2-D394-9FF6-4E5F-D6A116C864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75" name="Freeform: Shape 71">
              <a:extLst>
                <a:ext uri="{FF2B5EF4-FFF2-40B4-BE49-F238E27FC236}">
                  <a16:creationId xmlns:a16="http://schemas.microsoft.com/office/drawing/2014/main" id="{A311505A-A876-A010-7899-0E0D5EBB95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B5A637EB-CBC7-C681-E0E5-680668341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D518662-E8BF-4E38-89D2-91397A0F84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00" y="1080000"/>
            <a:ext cx="11880422" cy="57600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hu-HU" b="1" dirty="0" err="1">
                <a:solidFill>
                  <a:schemeClr val="tx2"/>
                </a:solidFill>
              </a:rPr>
              <a:t>B</a:t>
            </a:r>
            <a:r>
              <a:rPr lang="hu-HU" b="1" dirty="0">
                <a:solidFill>
                  <a:schemeClr val="tx2"/>
                </a:solidFill>
              </a:rPr>
              <a:t>) A településnevek szerkezeti elemzése</a:t>
            </a:r>
          </a:p>
          <a:p>
            <a:r>
              <a:rPr lang="hu-HU" dirty="0">
                <a:solidFill>
                  <a:schemeClr val="tx2"/>
                </a:solidFill>
              </a:rPr>
              <a:t>relatív kronológia tanulságai: </a:t>
            </a:r>
          </a:p>
          <a:p>
            <a:pPr marL="914400" lvl="1" indent="-457200">
              <a:buAutoNum type="arabicPeriod"/>
            </a:pPr>
            <a:r>
              <a:rPr lang="hu-HU" dirty="0">
                <a:solidFill>
                  <a:schemeClr val="tx2"/>
                </a:solidFill>
              </a:rPr>
              <a:t>az egyrészes nevek feltűnése tendenciáját tekintve egy–másfél évszázaddal megelőzi a kétrészesekét</a:t>
            </a:r>
          </a:p>
          <a:p>
            <a:pPr marL="914400" lvl="1" indent="-457200">
              <a:buAutoNum type="arabicPeriod"/>
            </a:pPr>
            <a:r>
              <a:rPr lang="hu-HU" dirty="0">
                <a:solidFill>
                  <a:schemeClr val="tx2"/>
                </a:solidFill>
              </a:rPr>
              <a:t>egyrészes nevek között: archaikus a társadalmi csoportnévből, személynévből alakult</a:t>
            </a:r>
          </a:p>
          <a:p>
            <a:pPr marL="914400" lvl="1" indent="-457200">
              <a:buFont typeface="+mj-lt"/>
              <a:buAutoNum type="arabicPeriod"/>
            </a:pPr>
            <a:r>
              <a:rPr lang="hu-HU" dirty="0">
                <a:solidFill>
                  <a:schemeClr val="tx2"/>
                </a:solidFill>
              </a:rPr>
              <a:t>kétrészes nevek között: a legújabb típus a településnévi alaptagú</a:t>
            </a:r>
          </a:p>
          <a:p>
            <a:endParaRPr lang="hu-HU" sz="2800" dirty="0">
              <a:solidFill>
                <a:schemeClr val="tx2"/>
              </a:solidFill>
            </a:endParaRPr>
          </a:p>
          <a:p>
            <a:pPr marL="457200" lvl="1" indent="0">
              <a:buNone/>
            </a:pPr>
            <a:r>
              <a:rPr lang="hu-HU" dirty="0">
                <a:solidFill>
                  <a:schemeClr val="tx2"/>
                </a:solidFill>
              </a:rPr>
              <a:t>archaikus vagy újabb keletkezésű névrendszerek		</a:t>
            </a:r>
          </a:p>
          <a:p>
            <a:pPr marL="457200" lvl="1" indent="0">
              <a:buNone/>
            </a:pPr>
            <a:r>
              <a:rPr lang="hu-HU" sz="2600" dirty="0">
                <a:solidFill>
                  <a:schemeClr val="tx2"/>
                </a:solidFill>
              </a:rPr>
              <a:t>	 	</a:t>
            </a:r>
            <a:r>
              <a:rPr lang="hu-HU" dirty="0">
                <a:solidFill>
                  <a:schemeClr val="tx2"/>
                </a:solidFill>
              </a:rPr>
              <a:t>településtörténeti különbségek: időbeli és területiség vonatkozásában</a:t>
            </a:r>
          </a:p>
        </p:txBody>
      </p:sp>
      <p:sp>
        <p:nvSpPr>
          <p:cNvPr id="11" name="Kanyar jobbra 10">
            <a:extLst>
              <a:ext uri="{FF2B5EF4-FFF2-40B4-BE49-F238E27FC236}">
                <a16:creationId xmlns:a16="http://schemas.microsoft.com/office/drawing/2014/main" id="{AA8D0884-D072-0574-A9E3-1291906BA582}"/>
              </a:ext>
            </a:extLst>
          </p:cNvPr>
          <p:cNvSpPr/>
          <p:nvPr/>
        </p:nvSpPr>
        <p:spPr>
          <a:xfrm rot="10800000" flipH="1">
            <a:off x="249383" y="3934993"/>
            <a:ext cx="426027" cy="1371600"/>
          </a:xfrm>
          <a:prstGeom prst="ben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" name="Kanyar jobbra 11">
            <a:extLst>
              <a:ext uri="{FF2B5EF4-FFF2-40B4-BE49-F238E27FC236}">
                <a16:creationId xmlns:a16="http://schemas.microsoft.com/office/drawing/2014/main" id="{F1764CB1-5CE2-2745-39A8-820E75EA7CEB}"/>
              </a:ext>
            </a:extLst>
          </p:cNvPr>
          <p:cNvSpPr/>
          <p:nvPr/>
        </p:nvSpPr>
        <p:spPr>
          <a:xfrm rot="10800000" flipH="1">
            <a:off x="967948" y="5466753"/>
            <a:ext cx="1068670" cy="378165"/>
          </a:xfrm>
          <a:prstGeom prst="ben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934780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FF59DE-29CB-E786-258F-3E6B214919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5" name="Rectangle 64">
            <a:extLst>
              <a:ext uri="{FF2B5EF4-FFF2-40B4-BE49-F238E27FC236}">
                <a16:creationId xmlns:a16="http://schemas.microsoft.com/office/drawing/2014/main" id="{B8146352-5814-41FB-3268-92C3321B0B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anose="02020603050405020304" pitchFamily="18" charset="0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49C05CDF-CA43-1319-EB8D-964FB5EFE8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>
              <a:latin typeface="Times New Roman" panose="02020603050405020304" pitchFamily="18" charset="0"/>
            </a:endParaRPr>
          </a:p>
        </p:txBody>
      </p:sp>
      <p:grpSp>
        <p:nvGrpSpPr>
          <p:cNvPr id="62" name="Group 68">
            <a:extLst>
              <a:ext uri="{FF2B5EF4-FFF2-40B4-BE49-F238E27FC236}">
                <a16:creationId xmlns:a16="http://schemas.microsoft.com/office/drawing/2014/main" id="{312C287F-D83F-DB85-FABD-4330B37786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867135" y="0"/>
            <a:ext cx="4324865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63" name="Freeform: Shape 69">
              <a:extLst>
                <a:ext uri="{FF2B5EF4-FFF2-40B4-BE49-F238E27FC236}">
                  <a16:creationId xmlns:a16="http://schemas.microsoft.com/office/drawing/2014/main" id="{AB9F6D14-6992-1C8F-5F80-7586469D71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74" name="Freeform: Shape 70">
              <a:extLst>
                <a:ext uri="{FF2B5EF4-FFF2-40B4-BE49-F238E27FC236}">
                  <a16:creationId xmlns:a16="http://schemas.microsoft.com/office/drawing/2014/main" id="{FA0C6C8A-051F-F55A-B77E-2ABEE345A4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75" name="Freeform: Shape 71">
              <a:extLst>
                <a:ext uri="{FF2B5EF4-FFF2-40B4-BE49-F238E27FC236}">
                  <a16:creationId xmlns:a16="http://schemas.microsoft.com/office/drawing/2014/main" id="{A8B40ED6-69C3-0A87-0BCD-F4DA3007EC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6F433B29-7104-95E8-6E4C-4FDF33D2EB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</p:grp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14516C71-766F-5825-20A7-FB0AF8C6BE1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1896648"/>
              </p:ext>
            </p:extLst>
          </p:nvPr>
        </p:nvGraphicFramePr>
        <p:xfrm>
          <a:off x="685786" y="179760"/>
          <a:ext cx="3028950" cy="31632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17F33D85-D849-4AC8-721A-EE425404DA0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02760619"/>
              </p:ext>
            </p:extLst>
          </p:nvPr>
        </p:nvGraphicFramePr>
        <p:xfrm>
          <a:off x="414329" y="3443293"/>
          <a:ext cx="4100513" cy="3271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DD6D6967-EE48-1E4E-10B9-63F73AA88FF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02527385"/>
              </p:ext>
            </p:extLst>
          </p:nvPr>
        </p:nvGraphicFramePr>
        <p:xfrm>
          <a:off x="5025009" y="3414717"/>
          <a:ext cx="3618917" cy="3271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280BA720-20BE-D05E-531F-0E75B4F934C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29404960"/>
              </p:ext>
            </p:extLst>
          </p:nvPr>
        </p:nvGraphicFramePr>
        <p:xfrm>
          <a:off x="4896119" y="95004"/>
          <a:ext cx="3349248" cy="32123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9" name="Téglalap 18">
            <a:extLst>
              <a:ext uri="{FF2B5EF4-FFF2-40B4-BE49-F238E27FC236}">
                <a16:creationId xmlns:a16="http://schemas.microsoft.com/office/drawing/2014/main" id="{22567B92-5BCE-74C1-AA16-694336BB2A8A}"/>
              </a:ext>
            </a:extLst>
          </p:cNvPr>
          <p:cNvSpPr/>
          <p:nvPr/>
        </p:nvSpPr>
        <p:spPr>
          <a:xfrm>
            <a:off x="10801349" y="4414830"/>
            <a:ext cx="567027" cy="43969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Times New Roman" panose="02020603050405020304" pitchFamily="18" charset="0"/>
            </a:endParaRPr>
          </a:p>
        </p:txBody>
      </p:sp>
      <p:sp>
        <p:nvSpPr>
          <p:cNvPr id="20" name="Téglalap 19">
            <a:extLst>
              <a:ext uri="{FF2B5EF4-FFF2-40B4-BE49-F238E27FC236}">
                <a16:creationId xmlns:a16="http://schemas.microsoft.com/office/drawing/2014/main" id="{90FD876D-0B86-588E-69DD-43DE0D3CA4A2}"/>
              </a:ext>
            </a:extLst>
          </p:cNvPr>
          <p:cNvSpPr/>
          <p:nvPr/>
        </p:nvSpPr>
        <p:spPr>
          <a:xfrm>
            <a:off x="10825161" y="5524499"/>
            <a:ext cx="567027" cy="43969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Times New Roman" panose="02020603050405020304" pitchFamily="18" charset="0"/>
            </a:endParaRPr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6D2A162A-3A4B-11B6-60D8-D34CC70ADFB7}"/>
              </a:ext>
            </a:extLst>
          </p:cNvPr>
          <p:cNvSpPr txBox="1"/>
          <p:nvPr/>
        </p:nvSpPr>
        <p:spPr>
          <a:xfrm>
            <a:off x="284151" y="3781459"/>
            <a:ext cx="80386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0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FD</a:t>
            </a:r>
          </a:p>
        </p:txBody>
      </p:sp>
      <p:sp>
        <p:nvSpPr>
          <p:cNvPr id="16" name="Szövegdoboz 15">
            <a:extLst>
              <a:ext uri="{FF2B5EF4-FFF2-40B4-BE49-F238E27FC236}">
                <a16:creationId xmlns:a16="http://schemas.microsoft.com/office/drawing/2014/main" id="{EFAFB950-3856-FF7E-9FD1-F13693396F60}"/>
              </a:ext>
            </a:extLst>
          </p:cNvPr>
          <p:cNvSpPr txBox="1"/>
          <p:nvPr/>
        </p:nvSpPr>
        <p:spPr>
          <a:xfrm>
            <a:off x="9272599" y="4400546"/>
            <a:ext cx="161448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>
                <a:solidFill>
                  <a:schemeClr val="tx2"/>
                </a:solidFill>
                <a:latin typeface="Times New Roman" panose="02020603050405020304" pitchFamily="18" charset="0"/>
              </a:rPr>
              <a:t>egyrészes</a:t>
            </a:r>
            <a:r>
              <a:rPr lang="hu-HU" sz="2400" dirty="0">
                <a:latin typeface="Times New Roman" panose="02020603050405020304" pitchFamily="18" charset="0"/>
              </a:rPr>
              <a:t> </a:t>
            </a:r>
          </a:p>
          <a:p>
            <a:endParaRPr lang="hu-HU" sz="2400" dirty="0">
              <a:latin typeface="Times New Roman" panose="02020603050405020304" pitchFamily="18" charset="0"/>
            </a:endParaRPr>
          </a:p>
          <a:p>
            <a:endParaRPr lang="hu-HU" sz="2400" dirty="0">
              <a:latin typeface="Times New Roman" panose="02020603050405020304" pitchFamily="18" charset="0"/>
            </a:endParaRPr>
          </a:p>
          <a:p>
            <a:r>
              <a:rPr lang="hu-HU" sz="2400" dirty="0">
                <a:solidFill>
                  <a:schemeClr val="tx2"/>
                </a:solidFill>
                <a:latin typeface="Times New Roman" panose="02020603050405020304" pitchFamily="18" charset="0"/>
              </a:rPr>
              <a:t>kétrészes </a:t>
            </a:r>
          </a:p>
        </p:txBody>
      </p:sp>
      <p:sp>
        <p:nvSpPr>
          <p:cNvPr id="12" name="Szövegdoboz 11">
            <a:extLst>
              <a:ext uri="{FF2B5EF4-FFF2-40B4-BE49-F238E27FC236}">
                <a16:creationId xmlns:a16="http://schemas.microsoft.com/office/drawing/2014/main" id="{69031AC6-1138-E260-C17C-F8D2F1B16295}"/>
              </a:ext>
            </a:extLst>
          </p:cNvPr>
          <p:cNvSpPr txBox="1"/>
          <p:nvPr/>
        </p:nvSpPr>
        <p:spPr>
          <a:xfrm>
            <a:off x="239227" y="379788"/>
            <a:ext cx="67516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0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FÉ</a:t>
            </a:r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C879FC23-B1F9-98F7-0228-5CE7201504A9}"/>
              </a:ext>
            </a:extLst>
          </p:cNvPr>
          <p:cNvSpPr txBox="1"/>
          <p:nvPr/>
        </p:nvSpPr>
        <p:spPr>
          <a:xfrm>
            <a:off x="4495787" y="373813"/>
            <a:ext cx="8334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0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AÉ</a:t>
            </a:r>
          </a:p>
        </p:txBody>
      </p:sp>
      <p:sp>
        <p:nvSpPr>
          <p:cNvPr id="15" name="Szövegdoboz 14">
            <a:extLst>
              <a:ext uri="{FF2B5EF4-FFF2-40B4-BE49-F238E27FC236}">
                <a16:creationId xmlns:a16="http://schemas.microsoft.com/office/drawing/2014/main" id="{1328A088-EFDF-D691-D4C7-8251306A23A7}"/>
              </a:ext>
            </a:extLst>
          </p:cNvPr>
          <p:cNvSpPr txBox="1"/>
          <p:nvPr/>
        </p:nvSpPr>
        <p:spPr>
          <a:xfrm>
            <a:off x="4539150" y="3823159"/>
            <a:ext cx="74818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0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AD</a:t>
            </a:r>
          </a:p>
        </p:txBody>
      </p:sp>
      <p:sp>
        <p:nvSpPr>
          <p:cNvPr id="2" name="Szövegdoboz 1">
            <a:extLst>
              <a:ext uri="{FF2B5EF4-FFF2-40B4-BE49-F238E27FC236}">
                <a16:creationId xmlns:a16="http://schemas.microsoft.com/office/drawing/2014/main" id="{766B04B5-0E95-2421-F055-FFE71CED013A}"/>
              </a:ext>
            </a:extLst>
          </p:cNvPr>
          <p:cNvSpPr txBox="1"/>
          <p:nvPr/>
        </p:nvSpPr>
        <p:spPr>
          <a:xfrm>
            <a:off x="8643926" y="155702"/>
            <a:ext cx="354776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III/2.  Helynévmintázatok</a:t>
            </a:r>
            <a:endParaRPr lang="hu-HU" sz="3000" dirty="0"/>
          </a:p>
        </p:txBody>
      </p:sp>
    </p:spTree>
    <p:extLst>
      <p:ext uri="{BB962C8B-B14F-4D97-AF65-F5344CB8AC3E}">
        <p14:creationId xmlns:p14="http://schemas.microsoft.com/office/powerpoint/2010/main" val="14211347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CBE03B-9DC5-5E4B-56A4-F27D4825D4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5" name="Rectangle 64">
            <a:extLst>
              <a:ext uri="{FF2B5EF4-FFF2-40B4-BE49-F238E27FC236}">
                <a16:creationId xmlns:a16="http://schemas.microsoft.com/office/drawing/2014/main" id="{A1D1041F-50A9-556E-9401-9E6957AD8A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anose="02020603050405020304" pitchFamily="18" charset="0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6E76FB47-17C2-36FD-43A6-2939FC78E5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>
              <a:latin typeface="Times New Roman" panose="02020603050405020304" pitchFamily="18" charset="0"/>
            </a:endParaRPr>
          </a:p>
        </p:txBody>
      </p:sp>
      <p:grpSp>
        <p:nvGrpSpPr>
          <p:cNvPr id="62" name="Group 68">
            <a:extLst>
              <a:ext uri="{FF2B5EF4-FFF2-40B4-BE49-F238E27FC236}">
                <a16:creationId xmlns:a16="http://schemas.microsoft.com/office/drawing/2014/main" id="{20D83927-E587-F27C-B5C6-D03EABBCDB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867135" y="0"/>
            <a:ext cx="4324865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63" name="Freeform: Shape 69">
              <a:extLst>
                <a:ext uri="{FF2B5EF4-FFF2-40B4-BE49-F238E27FC236}">
                  <a16:creationId xmlns:a16="http://schemas.microsoft.com/office/drawing/2014/main" id="{B1FC903B-BEE7-0585-576E-71F2D8607D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74" name="Freeform: Shape 70">
              <a:extLst>
                <a:ext uri="{FF2B5EF4-FFF2-40B4-BE49-F238E27FC236}">
                  <a16:creationId xmlns:a16="http://schemas.microsoft.com/office/drawing/2014/main" id="{85D9E9A6-5468-79B1-1D52-272A173045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75" name="Freeform: Shape 71">
              <a:extLst>
                <a:ext uri="{FF2B5EF4-FFF2-40B4-BE49-F238E27FC236}">
                  <a16:creationId xmlns:a16="http://schemas.microsoft.com/office/drawing/2014/main" id="{C531A49E-5B01-321D-4195-AD30F25582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BEC807CD-DA4F-8254-1D8D-6A184522CF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19" name="Téglalap 18">
            <a:extLst>
              <a:ext uri="{FF2B5EF4-FFF2-40B4-BE49-F238E27FC236}">
                <a16:creationId xmlns:a16="http://schemas.microsoft.com/office/drawing/2014/main" id="{CEEEDC4E-3F72-299D-2F4E-C636CA5E1E1B}"/>
              </a:ext>
            </a:extLst>
          </p:cNvPr>
          <p:cNvSpPr/>
          <p:nvPr/>
        </p:nvSpPr>
        <p:spPr>
          <a:xfrm>
            <a:off x="11272839" y="4814882"/>
            <a:ext cx="567027" cy="307277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Times New Roman" panose="02020603050405020304" pitchFamily="18" charset="0"/>
            </a:endParaRPr>
          </a:p>
        </p:txBody>
      </p:sp>
      <p:sp>
        <p:nvSpPr>
          <p:cNvPr id="16" name="Szövegdoboz 15">
            <a:extLst>
              <a:ext uri="{FF2B5EF4-FFF2-40B4-BE49-F238E27FC236}">
                <a16:creationId xmlns:a16="http://schemas.microsoft.com/office/drawing/2014/main" id="{06AE4C58-876D-8607-D279-6A0EBEFDCF87}"/>
              </a:ext>
            </a:extLst>
          </p:cNvPr>
          <p:cNvSpPr txBox="1"/>
          <p:nvPr/>
        </p:nvSpPr>
        <p:spPr>
          <a:xfrm>
            <a:off x="8449932" y="4400546"/>
            <a:ext cx="275683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>
                <a:solidFill>
                  <a:schemeClr val="tx2"/>
                </a:solidFill>
                <a:latin typeface="Times New Roman" panose="02020603050405020304" pitchFamily="18" charset="0"/>
              </a:rPr>
              <a:t>személynév</a:t>
            </a:r>
            <a:r>
              <a:rPr lang="hu-HU" sz="2400" dirty="0">
                <a:latin typeface="Times New Roman" panose="02020603050405020304" pitchFamily="18" charset="0"/>
              </a:rPr>
              <a:t> </a:t>
            </a:r>
          </a:p>
          <a:p>
            <a:r>
              <a:rPr lang="hu-HU" sz="2400" dirty="0">
                <a:solidFill>
                  <a:schemeClr val="tx2"/>
                </a:solidFill>
                <a:latin typeface="Times New Roman" panose="02020603050405020304" pitchFamily="18" charset="0"/>
              </a:rPr>
              <a:t>társadalmi </a:t>
            </a:r>
            <a:r>
              <a:rPr lang="hu-HU" sz="2400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csop.név</a:t>
            </a:r>
            <a:endParaRPr lang="hu-HU" sz="2400" dirty="0">
              <a:solidFill>
                <a:schemeClr val="tx2"/>
              </a:solidFill>
              <a:latin typeface="Times New Roman" panose="02020603050405020304" pitchFamily="18" charset="0"/>
            </a:endParaRPr>
          </a:p>
          <a:p>
            <a:r>
              <a:rPr lang="hu-HU" sz="2400" dirty="0">
                <a:solidFill>
                  <a:schemeClr val="tx2"/>
                </a:solidFill>
                <a:latin typeface="Times New Roman" panose="02020603050405020304" pitchFamily="18" charset="0"/>
              </a:rPr>
              <a:t>épített környezet</a:t>
            </a:r>
            <a:endParaRPr lang="hu-HU" sz="2400" dirty="0">
              <a:latin typeface="Times New Roman" panose="02020603050405020304" pitchFamily="18" charset="0"/>
            </a:endParaRPr>
          </a:p>
          <a:p>
            <a:r>
              <a:rPr lang="hu-HU" sz="2400" dirty="0">
                <a:solidFill>
                  <a:schemeClr val="tx2"/>
                </a:solidFill>
                <a:latin typeface="Times New Roman" panose="02020603050405020304" pitchFamily="18" charset="0"/>
              </a:rPr>
              <a:t>természeti környezet </a:t>
            </a:r>
          </a:p>
        </p:txBody>
      </p:sp>
      <p:sp>
        <p:nvSpPr>
          <p:cNvPr id="12" name="Szövegdoboz 11">
            <a:extLst>
              <a:ext uri="{FF2B5EF4-FFF2-40B4-BE49-F238E27FC236}">
                <a16:creationId xmlns:a16="http://schemas.microsoft.com/office/drawing/2014/main" id="{9A19388A-7126-4597-F451-23B0BE8FE733}"/>
              </a:ext>
            </a:extLst>
          </p:cNvPr>
          <p:cNvSpPr txBox="1"/>
          <p:nvPr/>
        </p:nvSpPr>
        <p:spPr>
          <a:xfrm>
            <a:off x="239227" y="379788"/>
            <a:ext cx="67516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0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FÉ</a:t>
            </a:r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F4F3B152-C83C-42DE-0185-9745AF29F524}"/>
              </a:ext>
            </a:extLst>
          </p:cNvPr>
          <p:cNvSpPr txBox="1"/>
          <p:nvPr/>
        </p:nvSpPr>
        <p:spPr>
          <a:xfrm>
            <a:off x="4495787" y="373813"/>
            <a:ext cx="8334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0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AÉ</a:t>
            </a:r>
          </a:p>
        </p:txBody>
      </p:sp>
      <p:sp>
        <p:nvSpPr>
          <p:cNvPr id="15" name="Szövegdoboz 14">
            <a:extLst>
              <a:ext uri="{FF2B5EF4-FFF2-40B4-BE49-F238E27FC236}">
                <a16:creationId xmlns:a16="http://schemas.microsoft.com/office/drawing/2014/main" id="{41E93D9B-2B31-449B-4CF9-E7E60CAF2D97}"/>
              </a:ext>
            </a:extLst>
          </p:cNvPr>
          <p:cNvSpPr txBox="1"/>
          <p:nvPr/>
        </p:nvSpPr>
        <p:spPr>
          <a:xfrm>
            <a:off x="4539150" y="3823159"/>
            <a:ext cx="74818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0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AD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957261FC-3A3A-C41D-AB1E-1E0200F0878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8318708"/>
              </p:ext>
            </p:extLst>
          </p:nvPr>
        </p:nvGraphicFramePr>
        <p:xfrm>
          <a:off x="5268916" y="370111"/>
          <a:ext cx="3028950" cy="29728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162422CD-A002-FCE9-2FC4-76626AA1A77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62116344"/>
              </p:ext>
            </p:extLst>
          </p:nvPr>
        </p:nvGraphicFramePr>
        <p:xfrm>
          <a:off x="5268916" y="3414998"/>
          <a:ext cx="3028950" cy="31709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3EAD7831-D4B3-26E6-4222-B9C016C3037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17508454"/>
              </p:ext>
            </p:extLst>
          </p:nvPr>
        </p:nvGraphicFramePr>
        <p:xfrm>
          <a:off x="716977" y="3629025"/>
          <a:ext cx="3414712" cy="29289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4" name="Szövegdoboz 13">
            <a:extLst>
              <a:ext uri="{FF2B5EF4-FFF2-40B4-BE49-F238E27FC236}">
                <a16:creationId xmlns:a16="http://schemas.microsoft.com/office/drawing/2014/main" id="{1A67B38B-747E-C82A-F477-4F4C367943A1}"/>
              </a:ext>
            </a:extLst>
          </p:cNvPr>
          <p:cNvSpPr txBox="1"/>
          <p:nvPr/>
        </p:nvSpPr>
        <p:spPr>
          <a:xfrm>
            <a:off x="284151" y="3781459"/>
            <a:ext cx="70108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000" b="1" dirty="0">
                <a:solidFill>
                  <a:schemeClr val="tx2"/>
                </a:solidFill>
                <a:latin typeface="Times New Roman" panose="02020603050405020304" pitchFamily="18" charset="0"/>
              </a:rPr>
              <a:t>FD</a:t>
            </a:r>
          </a:p>
        </p:txBody>
      </p:sp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982F5453-7EDA-3142-6E53-2726A32CA59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68623197"/>
              </p:ext>
            </p:extLst>
          </p:nvPr>
        </p:nvGraphicFramePr>
        <p:xfrm>
          <a:off x="865035" y="300037"/>
          <a:ext cx="2958332" cy="31586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1" name="Téglalap 10">
            <a:extLst>
              <a:ext uri="{FF2B5EF4-FFF2-40B4-BE49-F238E27FC236}">
                <a16:creationId xmlns:a16="http://schemas.microsoft.com/office/drawing/2014/main" id="{1E8683E9-38E2-83A6-5040-1B173C71FDB3}"/>
              </a:ext>
            </a:extLst>
          </p:cNvPr>
          <p:cNvSpPr/>
          <p:nvPr/>
        </p:nvSpPr>
        <p:spPr>
          <a:xfrm>
            <a:off x="11268074" y="4410064"/>
            <a:ext cx="567027" cy="307277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Times New Roman" panose="02020603050405020304" pitchFamily="18" charset="0"/>
            </a:endParaRPr>
          </a:p>
        </p:txBody>
      </p:sp>
      <p:sp>
        <p:nvSpPr>
          <p:cNvPr id="17" name="Téglalap 16">
            <a:extLst>
              <a:ext uri="{FF2B5EF4-FFF2-40B4-BE49-F238E27FC236}">
                <a16:creationId xmlns:a16="http://schemas.microsoft.com/office/drawing/2014/main" id="{C16BE0C5-4B43-DA0C-AEDE-1CE5CA868431}"/>
              </a:ext>
            </a:extLst>
          </p:cNvPr>
          <p:cNvSpPr/>
          <p:nvPr/>
        </p:nvSpPr>
        <p:spPr>
          <a:xfrm>
            <a:off x="11268073" y="5224460"/>
            <a:ext cx="567027" cy="307277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Times New Roman" panose="02020603050405020304" pitchFamily="18" charset="0"/>
            </a:endParaRPr>
          </a:p>
        </p:txBody>
      </p:sp>
      <p:sp>
        <p:nvSpPr>
          <p:cNvPr id="18" name="Téglalap 17">
            <a:extLst>
              <a:ext uri="{FF2B5EF4-FFF2-40B4-BE49-F238E27FC236}">
                <a16:creationId xmlns:a16="http://schemas.microsoft.com/office/drawing/2014/main" id="{E7F73996-947C-1EBD-2833-2226E2AF3ED6}"/>
              </a:ext>
            </a:extLst>
          </p:cNvPr>
          <p:cNvSpPr/>
          <p:nvPr/>
        </p:nvSpPr>
        <p:spPr>
          <a:xfrm>
            <a:off x="11282360" y="5610226"/>
            <a:ext cx="567027" cy="3072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Times New Roman" panose="02020603050405020304" pitchFamily="18" charset="0"/>
            </a:endParaRP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B0CE4F54-74E6-A8C9-60F6-97A7D831E708}"/>
              </a:ext>
            </a:extLst>
          </p:cNvPr>
          <p:cNvSpPr txBox="1"/>
          <p:nvPr/>
        </p:nvSpPr>
        <p:spPr>
          <a:xfrm>
            <a:off x="8643926" y="155702"/>
            <a:ext cx="354776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III/2.  Helynévmintázatok</a:t>
            </a:r>
            <a:endParaRPr lang="hu-HU" sz="3000" dirty="0"/>
          </a:p>
        </p:txBody>
      </p:sp>
    </p:spTree>
    <p:extLst>
      <p:ext uri="{BB962C8B-B14F-4D97-AF65-F5344CB8AC3E}">
        <p14:creationId xmlns:p14="http://schemas.microsoft.com/office/powerpoint/2010/main" val="1525464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B60300-260B-16E5-0424-BF782D029B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5" name="Rectangle 64">
            <a:extLst>
              <a:ext uri="{FF2B5EF4-FFF2-40B4-BE49-F238E27FC236}">
                <a16:creationId xmlns:a16="http://schemas.microsoft.com/office/drawing/2014/main" id="{136ED6DE-A2E1-32B0-A7EB-F2E005265B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anose="02020603050405020304" pitchFamily="18" charset="0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13B5C9E8-5B24-6BF1-04C4-B0A30DBEA9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>
              <a:latin typeface="Times New Roman" panose="02020603050405020304" pitchFamily="18" charset="0"/>
            </a:endParaRPr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4F5F260F-9C40-6839-D174-1D3185E8F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57869"/>
            <a:ext cx="10740058" cy="1066802"/>
          </a:xfrm>
        </p:spPr>
        <p:txBody>
          <a:bodyPr anchor="b">
            <a:normAutofit fontScale="90000"/>
          </a:bodyPr>
          <a:lstStyle/>
          <a:p>
            <a:pPr algn="ctr"/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IV. A disszertáció új tudományos eredményei</a:t>
            </a:r>
            <a:endParaRPr lang="hu-HU" sz="36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2" name="Group 68">
            <a:extLst>
              <a:ext uri="{FF2B5EF4-FFF2-40B4-BE49-F238E27FC236}">
                <a16:creationId xmlns:a16="http://schemas.microsoft.com/office/drawing/2014/main" id="{EB855519-864D-9B7B-6B6C-2BB8D66C48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867135" y="0"/>
            <a:ext cx="4324865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63" name="Freeform: Shape 69">
              <a:extLst>
                <a:ext uri="{FF2B5EF4-FFF2-40B4-BE49-F238E27FC236}">
                  <a16:creationId xmlns:a16="http://schemas.microsoft.com/office/drawing/2014/main" id="{F948AFD3-6C76-5165-56E6-F48E879648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74" name="Freeform: Shape 70">
              <a:extLst>
                <a:ext uri="{FF2B5EF4-FFF2-40B4-BE49-F238E27FC236}">
                  <a16:creationId xmlns:a16="http://schemas.microsoft.com/office/drawing/2014/main" id="{75F33225-F483-93D7-828F-795F0E422D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75" name="Freeform: Shape 71">
              <a:extLst>
                <a:ext uri="{FF2B5EF4-FFF2-40B4-BE49-F238E27FC236}">
                  <a16:creationId xmlns:a16="http://schemas.microsoft.com/office/drawing/2014/main" id="{E570A6E2-ADAC-D53D-63D7-56FD4EFE68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1407385F-E00B-7C7C-1C93-4D79BFEE4B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BD9385D-61F2-03CE-57D8-7EA9A5766F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00" y="1080000"/>
            <a:ext cx="11559284" cy="5760000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hu-HU" b="1" dirty="0">
                <a:solidFill>
                  <a:schemeClr val="tx2"/>
                </a:solidFill>
              </a:rPr>
              <a:t>1.</a:t>
            </a:r>
            <a:r>
              <a:rPr lang="hu-HU" dirty="0">
                <a:solidFill>
                  <a:schemeClr val="tx2"/>
                </a:solidFill>
              </a:rPr>
              <a:t> Az új módszerek: a </a:t>
            </a:r>
            <a:r>
              <a:rPr lang="hu-HU" b="1" i="1" dirty="0">
                <a:solidFill>
                  <a:schemeClr val="tx2"/>
                </a:solidFill>
              </a:rPr>
              <a:t>relatív kronológia</a:t>
            </a:r>
            <a:r>
              <a:rPr lang="hu-HU" b="1" dirty="0">
                <a:solidFill>
                  <a:schemeClr val="tx2"/>
                </a:solidFill>
              </a:rPr>
              <a:t> és a </a:t>
            </a:r>
            <a:r>
              <a:rPr lang="hu-HU" b="1" i="1" dirty="0">
                <a:solidFill>
                  <a:schemeClr val="tx2"/>
                </a:solidFill>
              </a:rPr>
              <a:t>történeti helynév-rekonstrukció</a:t>
            </a:r>
            <a:r>
              <a:rPr lang="hu-HU" b="1" dirty="0">
                <a:solidFill>
                  <a:schemeClr val="tx2"/>
                </a:solidFill>
              </a:rPr>
              <a:t> </a:t>
            </a:r>
            <a:r>
              <a:rPr lang="hu-HU" dirty="0">
                <a:solidFill>
                  <a:schemeClr val="tx2"/>
                </a:solidFill>
              </a:rPr>
              <a:t>alkalmas a névvizsgálatok korábbi eredményeinek felülvizsgálatára, pontosítására, illetve újabb következtetések megfogalmazására.</a:t>
            </a:r>
          </a:p>
          <a:p>
            <a:pPr marL="0" indent="0" algn="just">
              <a:buNone/>
            </a:pPr>
            <a:endParaRPr lang="hu-HU" b="1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r>
              <a:rPr lang="hu-HU" b="1" dirty="0">
                <a:solidFill>
                  <a:schemeClr val="tx2"/>
                </a:solidFill>
              </a:rPr>
              <a:t>2.</a:t>
            </a:r>
            <a:r>
              <a:rPr lang="hu-HU" dirty="0">
                <a:solidFill>
                  <a:schemeClr val="tx2"/>
                </a:solidFill>
              </a:rPr>
              <a:t> A relatív kronológia segítségével bizonyíthatóvá vált, hogy az egyes korai helynévtípusok </a:t>
            </a:r>
            <a:r>
              <a:rPr lang="hu-HU" b="1" i="1" dirty="0">
                <a:solidFill>
                  <a:schemeClr val="tx2"/>
                </a:solidFill>
              </a:rPr>
              <a:t>merev kronológiai határai nem tarthatók.</a:t>
            </a:r>
          </a:p>
          <a:p>
            <a:pPr marL="0" indent="0" algn="just">
              <a:buNone/>
            </a:pPr>
            <a:endParaRPr lang="hu-HU" b="1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r>
              <a:rPr lang="hu-HU" b="1" dirty="0">
                <a:solidFill>
                  <a:schemeClr val="tx2"/>
                </a:solidFill>
              </a:rPr>
              <a:t>3.</a:t>
            </a:r>
            <a:r>
              <a:rPr lang="hu-HU" dirty="0">
                <a:solidFill>
                  <a:schemeClr val="tx2"/>
                </a:solidFill>
              </a:rPr>
              <a:t> A történeti helynév-rekonstrukció komplex elemzési módszerének alkalmazásával a közkézen forgó, </a:t>
            </a:r>
            <a:r>
              <a:rPr lang="hu-HU" b="1" i="1" dirty="0">
                <a:solidFill>
                  <a:schemeClr val="tx2"/>
                </a:solidFill>
              </a:rPr>
              <a:t>elfogadott helynév-etimológiák több esetben is felülvizsgálhatók, kiigazíthatók.</a:t>
            </a:r>
            <a:r>
              <a:rPr lang="hu-HU" dirty="0">
                <a:solidFill>
                  <a:schemeClr val="tx2"/>
                </a:solidFill>
              </a:rPr>
              <a:t> (Kevesebb szláv eredetű név.) </a:t>
            </a:r>
          </a:p>
        </p:txBody>
      </p:sp>
    </p:spTree>
    <p:extLst>
      <p:ext uri="{BB962C8B-B14F-4D97-AF65-F5344CB8AC3E}">
        <p14:creationId xmlns:p14="http://schemas.microsoft.com/office/powerpoint/2010/main" val="13708648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E2B65C-B9C0-55C7-2CEA-58FCFA1841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5" name="Rectangle 64">
            <a:extLst>
              <a:ext uri="{FF2B5EF4-FFF2-40B4-BE49-F238E27FC236}">
                <a16:creationId xmlns:a16="http://schemas.microsoft.com/office/drawing/2014/main" id="{5B525214-9C61-B4A5-9886-1AD8AB75AA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anose="02020603050405020304" pitchFamily="18" charset="0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6DC2BB1E-2495-20E6-C07C-988502ED24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>
              <a:latin typeface="Times New Roman" panose="02020603050405020304" pitchFamily="18" charset="0"/>
            </a:endParaRPr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F24AAF93-12AC-11D7-10BC-2E8582F659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46294"/>
            <a:ext cx="9833548" cy="1066802"/>
          </a:xfrm>
        </p:spPr>
        <p:txBody>
          <a:bodyPr anchor="b">
            <a:normAutofit/>
          </a:bodyPr>
          <a:lstStyle/>
          <a:p>
            <a:pPr algn="ctr"/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Tudománytörténeti előzmények</a:t>
            </a:r>
            <a:endParaRPr lang="hu-HU" sz="36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2" name="Group 68">
            <a:extLst>
              <a:ext uri="{FF2B5EF4-FFF2-40B4-BE49-F238E27FC236}">
                <a16:creationId xmlns:a16="http://schemas.microsoft.com/office/drawing/2014/main" id="{0741386C-5A8B-D970-26FB-D815C8D185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867135" y="0"/>
            <a:ext cx="4324865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63" name="Freeform: Shape 69">
              <a:extLst>
                <a:ext uri="{FF2B5EF4-FFF2-40B4-BE49-F238E27FC236}">
                  <a16:creationId xmlns:a16="http://schemas.microsoft.com/office/drawing/2014/main" id="{627873C2-1439-9230-8132-5E92E4E9D3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74" name="Freeform: Shape 70">
              <a:extLst>
                <a:ext uri="{FF2B5EF4-FFF2-40B4-BE49-F238E27FC236}">
                  <a16:creationId xmlns:a16="http://schemas.microsoft.com/office/drawing/2014/main" id="{9C3765D2-1BBC-5F6C-EAD7-BC6EC48E8C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75" name="Freeform: Shape 71">
              <a:extLst>
                <a:ext uri="{FF2B5EF4-FFF2-40B4-BE49-F238E27FC236}">
                  <a16:creationId xmlns:a16="http://schemas.microsoft.com/office/drawing/2014/main" id="{F3E7D2B1-B53C-D701-F8FA-C94CAC2762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9425CEFF-633D-EF5B-C344-06B5D1A180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9C8480D-295B-F687-A05C-44AB8CA53C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00" y="1080000"/>
            <a:ext cx="11880422" cy="57600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hu-HU" dirty="0">
                <a:solidFill>
                  <a:schemeClr val="tx2"/>
                </a:solidFill>
                <a:cs typeface="Times New Roman" panose="02020603050405020304" pitchFamily="18" charset="0"/>
              </a:rPr>
              <a:t>A helynevek jelentősége a magyarok korai történetében</a:t>
            </a:r>
          </a:p>
          <a:p>
            <a:pPr marL="0" indent="0">
              <a:buNone/>
            </a:pPr>
            <a:endParaRPr lang="hu-H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1.) Etimológia </a:t>
            </a:r>
          </a:p>
          <a:p>
            <a:r>
              <a:rPr lang="hu-H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20. sz. eleje: a magyar nyelvtudomány fontos, kidolgozott terü­le­tévé lett</a:t>
            </a:r>
          </a:p>
          <a:p>
            <a:r>
              <a:rPr lang="hu-HU" cap="small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Melich</a:t>
            </a:r>
            <a:r>
              <a:rPr lang="hu-HU" cap="small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János</a:t>
            </a:r>
            <a:r>
              <a:rPr lang="hu-H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honfoglaláskori Magyar­ország</a:t>
            </a:r>
            <a:r>
              <a:rPr lang="hu-H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(1925–1929) </a:t>
            </a:r>
          </a:p>
          <a:p>
            <a:pPr lvl="1"/>
            <a:r>
              <a:rPr lang="hu-HU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nem magyar eredetű helynévkincs etimológiai meg­fej­té­se </a:t>
            </a:r>
          </a:p>
          <a:p>
            <a:pPr lvl="1"/>
            <a:r>
              <a:rPr lang="hu-HU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cél: a Kárpát-medence hon­foglalás kori nyelvi-etnikai képének rekonstruálása </a:t>
            </a:r>
          </a:p>
          <a:p>
            <a:r>
              <a:rPr lang="hu-HU" cap="small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Kniezsa</a:t>
            </a:r>
            <a:r>
              <a:rPr lang="hu-HU" cap="small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István</a:t>
            </a:r>
            <a:r>
              <a:rPr lang="hu-H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u-HU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Magyarország népei a XI. században</a:t>
            </a:r>
            <a:r>
              <a:rPr lang="hu-H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(1938), </a:t>
            </a:r>
            <a:r>
              <a:rPr lang="hu-HU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Keletmagyar-ország helynevei</a:t>
            </a:r>
            <a:r>
              <a:rPr lang="hu-H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(1943–1944) </a:t>
            </a:r>
          </a:p>
          <a:p>
            <a:pPr lvl="1"/>
            <a:r>
              <a:rPr lang="hu-H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helynevekből település- és etnikumtörténeti következtetéseket is levont</a:t>
            </a:r>
          </a:p>
          <a:p>
            <a:r>
              <a:rPr lang="hu-HU" sz="27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Nagy hatásuk a Kárpát-medence honfoglalás utáni etnikai képének megrajzolására.</a:t>
            </a:r>
          </a:p>
        </p:txBody>
      </p:sp>
    </p:spTree>
    <p:extLst>
      <p:ext uri="{BB962C8B-B14F-4D97-AF65-F5344CB8AC3E}">
        <p14:creationId xmlns:p14="http://schemas.microsoft.com/office/powerpoint/2010/main" val="37858370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D24DB1-57EE-55A1-9F06-8795EE5AD8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5" name="Rectangle 64">
            <a:extLst>
              <a:ext uri="{FF2B5EF4-FFF2-40B4-BE49-F238E27FC236}">
                <a16:creationId xmlns:a16="http://schemas.microsoft.com/office/drawing/2014/main" id="{9D0D9E5F-D92F-82B8-3F19-E88372A3AE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anose="02020603050405020304" pitchFamily="18" charset="0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05AC4F4B-4121-038A-DE24-32A8E75743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>
              <a:latin typeface="Times New Roman" panose="02020603050405020304" pitchFamily="18" charset="0"/>
            </a:endParaRPr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9424F257-CE40-7517-162A-A361E3169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57869"/>
            <a:ext cx="10740058" cy="1066802"/>
          </a:xfrm>
        </p:spPr>
        <p:txBody>
          <a:bodyPr anchor="b">
            <a:normAutofit fontScale="90000"/>
          </a:bodyPr>
          <a:lstStyle/>
          <a:p>
            <a:pPr algn="ctr"/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IV. A disszertáció új tudományos eredményei</a:t>
            </a:r>
            <a:endParaRPr lang="hu-HU" sz="36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2" name="Group 68">
            <a:extLst>
              <a:ext uri="{FF2B5EF4-FFF2-40B4-BE49-F238E27FC236}">
                <a16:creationId xmlns:a16="http://schemas.microsoft.com/office/drawing/2014/main" id="{0EB748C7-283C-8618-3EB7-C76EEEA719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867135" y="0"/>
            <a:ext cx="4324865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63" name="Freeform: Shape 69">
              <a:extLst>
                <a:ext uri="{FF2B5EF4-FFF2-40B4-BE49-F238E27FC236}">
                  <a16:creationId xmlns:a16="http://schemas.microsoft.com/office/drawing/2014/main" id="{13A98789-832F-7B0C-925F-D396C0E335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74" name="Freeform: Shape 70">
              <a:extLst>
                <a:ext uri="{FF2B5EF4-FFF2-40B4-BE49-F238E27FC236}">
                  <a16:creationId xmlns:a16="http://schemas.microsoft.com/office/drawing/2014/main" id="{D2C24AEB-5302-BE55-623C-10B6DFF350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75" name="Freeform: Shape 71">
              <a:extLst>
                <a:ext uri="{FF2B5EF4-FFF2-40B4-BE49-F238E27FC236}">
                  <a16:creationId xmlns:a16="http://schemas.microsoft.com/office/drawing/2014/main" id="{33775BC9-6F8E-8715-6C89-C89FD23090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5DCA298F-0C90-86FE-7386-F23CB6F79E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1EA60B2-9500-5774-58ED-C2D3B48843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00" y="1080000"/>
            <a:ext cx="11559284" cy="5760000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hu-HU" b="1" dirty="0">
                <a:solidFill>
                  <a:schemeClr val="tx2"/>
                </a:solidFill>
              </a:rPr>
              <a:t>4.</a:t>
            </a:r>
            <a:r>
              <a:rPr lang="hu-HU" dirty="0">
                <a:solidFill>
                  <a:schemeClr val="tx2"/>
                </a:solidFill>
              </a:rPr>
              <a:t> Az idegen népcsoportoknak, döntően </a:t>
            </a:r>
            <a:r>
              <a:rPr lang="hu-HU" b="1" i="1" dirty="0">
                <a:solidFill>
                  <a:schemeClr val="tx2"/>
                </a:solidFill>
              </a:rPr>
              <a:t>a szláv etnikumnak a jelenléte a korai ómagyar korban ezekben a térségekben kisebb mértékű volt,</a:t>
            </a:r>
            <a:r>
              <a:rPr lang="hu-HU" i="1" dirty="0">
                <a:solidFill>
                  <a:schemeClr val="tx2"/>
                </a:solidFill>
              </a:rPr>
              <a:t> </a:t>
            </a:r>
            <a:r>
              <a:rPr lang="hu-HU" dirty="0">
                <a:solidFill>
                  <a:schemeClr val="tx2"/>
                </a:solidFill>
              </a:rPr>
              <a:t>mint azt a névtudomány és a történettudomány a korábbi elemzések alapján vélte.</a:t>
            </a:r>
          </a:p>
          <a:p>
            <a:pPr marL="0" indent="0" algn="just">
              <a:buNone/>
            </a:pPr>
            <a:endParaRPr lang="hu-HU" b="1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r>
              <a:rPr lang="hu-HU" b="1" dirty="0">
                <a:solidFill>
                  <a:schemeClr val="tx2"/>
                </a:solidFill>
              </a:rPr>
              <a:t>5.</a:t>
            </a:r>
            <a:r>
              <a:rPr lang="hu-HU" dirty="0">
                <a:solidFill>
                  <a:schemeClr val="tx2"/>
                </a:solidFill>
              </a:rPr>
              <a:t> </a:t>
            </a:r>
            <a:r>
              <a:rPr lang="hu-HU" b="1" dirty="0">
                <a:solidFill>
                  <a:schemeClr val="tx2"/>
                </a:solidFill>
              </a:rPr>
              <a:t>A </a:t>
            </a:r>
            <a:r>
              <a:rPr lang="hu-HU" b="1" i="1" dirty="0">
                <a:solidFill>
                  <a:schemeClr val="tx2"/>
                </a:solidFill>
              </a:rPr>
              <a:t>természetföldrajzi sajátosságok alapján elhatárolt vizsgálati egységek jó kiindulópontot jelenthetnek nyelvészeti-névtani vizsgálatokhoz.</a:t>
            </a:r>
            <a:r>
              <a:rPr lang="hu-HU" dirty="0">
                <a:solidFill>
                  <a:schemeClr val="tx2"/>
                </a:solidFill>
              </a:rPr>
              <a:t> </a:t>
            </a:r>
          </a:p>
          <a:p>
            <a:pPr marL="0" indent="0" algn="just">
              <a:buNone/>
            </a:pPr>
            <a:endParaRPr lang="hu-HU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r>
              <a:rPr lang="hu-HU" b="1" dirty="0">
                <a:solidFill>
                  <a:schemeClr val="tx2"/>
                </a:solidFill>
              </a:rPr>
              <a:t>6. </a:t>
            </a:r>
            <a:r>
              <a:rPr lang="hu-HU" b="1" i="1" dirty="0">
                <a:solidFill>
                  <a:schemeClr val="tx2"/>
                </a:solidFill>
              </a:rPr>
              <a:t>Az </a:t>
            </a:r>
            <a:r>
              <a:rPr lang="hu-HU" b="1" i="1" dirty="0" err="1">
                <a:solidFill>
                  <a:schemeClr val="tx2"/>
                </a:solidFill>
              </a:rPr>
              <a:t>onomasztika</a:t>
            </a:r>
            <a:r>
              <a:rPr lang="hu-HU" b="1" i="1" dirty="0">
                <a:solidFill>
                  <a:schemeClr val="tx2"/>
                </a:solidFill>
              </a:rPr>
              <a:t> interdiszciplináris jellege</a:t>
            </a:r>
            <a:r>
              <a:rPr lang="hu-HU" dirty="0">
                <a:solidFill>
                  <a:schemeClr val="tx2"/>
                </a:solidFill>
              </a:rPr>
              <a:t> egyértelműen megmutatkozik. Az egyes tudományokon belül kialakult egymástól független eredmények egymásra vetítésével helytálló újabb ismeretekhez juthatunk. </a:t>
            </a:r>
          </a:p>
        </p:txBody>
      </p:sp>
    </p:spTree>
    <p:extLst>
      <p:ext uri="{BB962C8B-B14F-4D97-AF65-F5344CB8AC3E}">
        <p14:creationId xmlns:p14="http://schemas.microsoft.com/office/powerpoint/2010/main" val="37180993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0D49EB4-A6A2-7F40-7E9D-057BDF311B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9" name="Rectangle 98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anose="02020603050405020304" pitchFamily="18" charset="0"/>
            </a:endParaRPr>
          </a:p>
        </p:txBody>
      </p: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5C3921CD-DDE5-4B57-8FDF-B37ADE4ED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91219" y="3985"/>
            <a:ext cx="9747620" cy="6858000"/>
            <a:chOff x="1318434" y="36937"/>
            <a:chExt cx="9747620" cy="6858000"/>
          </a:xfrm>
        </p:grpSpPr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A4CBEDF6-7B5F-471F-AF99-301A237481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6937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8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1D43DB10-4F84-47C2-8170-CB9EED8667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6937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accent1"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9F35C7A0-1526-4D97-BCD8-91B3576E3C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6937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2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1009574A-38B7-43A8-A925-1FB54C6B1A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6937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8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EA3AAA50-DE22-4E5D-9064-A37786C590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6937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2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66C2686-EDE5-AA1A-5A36-E599863C7C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4209" y="2979336"/>
            <a:ext cx="6951518" cy="2430864"/>
          </a:xfrm>
        </p:spPr>
        <p:txBody>
          <a:bodyPr anchor="t">
            <a:normAutofit/>
          </a:bodyPr>
          <a:lstStyle/>
          <a:p>
            <a:pPr marL="0" indent="0" algn="ctr">
              <a:buNone/>
            </a:pPr>
            <a:r>
              <a:rPr lang="hu-HU" sz="4400" b="1" dirty="0">
                <a:solidFill>
                  <a:schemeClr val="tx2"/>
                </a:solidFill>
              </a:rPr>
              <a:t>Köszönöm a figyelmet!</a:t>
            </a:r>
            <a:endParaRPr lang="hu-HU" sz="4400" b="1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17250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56B76D-2C17-DC76-41C7-2DDAE85BEE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5" name="Rectangle 64">
            <a:extLst>
              <a:ext uri="{FF2B5EF4-FFF2-40B4-BE49-F238E27FC236}">
                <a16:creationId xmlns:a16="http://schemas.microsoft.com/office/drawing/2014/main" id="{D6AD9EF3-35CB-E423-0638-6B2C26542D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anose="02020603050405020304" pitchFamily="18" charset="0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8E528C16-CF81-0DEF-2E51-F0C043DE8A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>
              <a:latin typeface="Times New Roman" panose="02020603050405020304" pitchFamily="18" charset="0"/>
            </a:endParaRPr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7030E7BA-6791-42F3-D0EF-A83B86545D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46292"/>
            <a:ext cx="9833548" cy="1066802"/>
          </a:xfrm>
        </p:spPr>
        <p:txBody>
          <a:bodyPr anchor="b">
            <a:normAutofit/>
          </a:bodyPr>
          <a:lstStyle/>
          <a:p>
            <a:pPr algn="ctr"/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Tudománytörténeti előzmények</a:t>
            </a:r>
            <a:endParaRPr lang="hu-HU" sz="36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2" name="Group 68">
            <a:extLst>
              <a:ext uri="{FF2B5EF4-FFF2-40B4-BE49-F238E27FC236}">
                <a16:creationId xmlns:a16="http://schemas.microsoft.com/office/drawing/2014/main" id="{504B0448-D8DB-2903-51A1-56D4960FA6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867135" y="0"/>
            <a:ext cx="4324865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63" name="Freeform: Shape 69">
              <a:extLst>
                <a:ext uri="{FF2B5EF4-FFF2-40B4-BE49-F238E27FC236}">
                  <a16:creationId xmlns:a16="http://schemas.microsoft.com/office/drawing/2014/main" id="{BFB1002B-2157-D4DC-6009-0FDC1A1B6D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74" name="Freeform: Shape 70">
              <a:extLst>
                <a:ext uri="{FF2B5EF4-FFF2-40B4-BE49-F238E27FC236}">
                  <a16:creationId xmlns:a16="http://schemas.microsoft.com/office/drawing/2014/main" id="{B7106646-CD92-01BF-AB0A-36BD067D74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75" name="Freeform: Shape 71">
              <a:extLst>
                <a:ext uri="{FF2B5EF4-FFF2-40B4-BE49-F238E27FC236}">
                  <a16:creationId xmlns:a16="http://schemas.microsoft.com/office/drawing/2014/main" id="{A6D1E1DF-EB04-DC3D-4858-8F69D55345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2F4D3C36-4465-0634-D5B6-5F9D5EB0F4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D46E7FB-CC95-13F9-0A60-4902A1CAEB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00" y="1080000"/>
            <a:ext cx="11880000" cy="57600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hu-H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2.) Történeti helynév-tipológia</a:t>
            </a:r>
            <a:endParaRPr lang="hu-H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településnevek nyelvi vallomása 	   a letelepedés, a Kárpát-medence nyelvi-etnikai viszonyainak tisztázása</a:t>
            </a:r>
          </a:p>
          <a:p>
            <a:r>
              <a:rPr lang="hu-H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Figyelem a településnevek nyelvi sajátosságaira</a:t>
            </a:r>
          </a:p>
          <a:p>
            <a:pPr lvl="1"/>
            <a:r>
              <a:rPr lang="hu-H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településnevek rendszerszerűsége</a:t>
            </a:r>
          </a:p>
          <a:p>
            <a:pPr lvl="1"/>
            <a:r>
              <a:rPr lang="hu-H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szemantikai, lexikális-morfológiai településnév-típusok</a:t>
            </a:r>
          </a:p>
          <a:p>
            <a:pPr lvl="1"/>
            <a:r>
              <a:rPr lang="hu-H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névtípusok megjelenésének és produktivitásának kronológiai határai</a:t>
            </a:r>
          </a:p>
          <a:p>
            <a:pPr marL="2743200" lvl="6" indent="0">
              <a:buNone/>
            </a:pPr>
            <a:r>
              <a:rPr lang="hu-H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kormeghatározó érték</a:t>
            </a:r>
          </a:p>
          <a:p>
            <a:r>
              <a:rPr lang="hu-H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Kritika az 1970-es évektől</a:t>
            </a:r>
            <a:r>
              <a:rPr lang="hu-H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/>
            <a:r>
              <a:rPr lang="hu-HU" cap="small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Kristó Gyula, Benkő Loránd</a:t>
            </a:r>
            <a:endParaRPr lang="hu-H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Jobbra mutató nyíl 3">
            <a:extLst>
              <a:ext uri="{FF2B5EF4-FFF2-40B4-BE49-F238E27FC236}">
                <a16:creationId xmlns:a16="http://schemas.microsoft.com/office/drawing/2014/main" id="{C5CE3E2E-615E-92BE-0A0A-9168075D9B09}"/>
              </a:ext>
            </a:extLst>
          </p:cNvPr>
          <p:cNvSpPr/>
          <p:nvPr/>
        </p:nvSpPr>
        <p:spPr>
          <a:xfrm>
            <a:off x="5696569" y="2379515"/>
            <a:ext cx="447557" cy="289367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Times New Roman" panose="02020603050405020304" pitchFamily="18" charset="0"/>
            </a:endParaRPr>
          </a:p>
        </p:txBody>
      </p:sp>
      <p:sp>
        <p:nvSpPr>
          <p:cNvPr id="5" name="Jobbra mutató nyíl 4">
            <a:extLst>
              <a:ext uri="{FF2B5EF4-FFF2-40B4-BE49-F238E27FC236}">
                <a16:creationId xmlns:a16="http://schemas.microsoft.com/office/drawing/2014/main" id="{22022324-EBC5-6197-567F-4F64F3A089CA}"/>
              </a:ext>
            </a:extLst>
          </p:cNvPr>
          <p:cNvSpPr/>
          <p:nvPr/>
        </p:nvSpPr>
        <p:spPr>
          <a:xfrm>
            <a:off x="2568359" y="4906141"/>
            <a:ext cx="447557" cy="289367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58874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EDE50B-86F2-8310-D192-D57BC574F3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5" name="Rectangle 64">
            <a:extLst>
              <a:ext uri="{FF2B5EF4-FFF2-40B4-BE49-F238E27FC236}">
                <a16:creationId xmlns:a16="http://schemas.microsoft.com/office/drawing/2014/main" id="{B5C74C9C-F3D5-260C-E3AB-F510EB5FFB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anose="02020603050405020304" pitchFamily="18" charset="0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F1034D22-D5D9-5336-C1C7-F44F94D055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>
              <a:latin typeface="Times New Roman" panose="02020603050405020304" pitchFamily="18" charset="0"/>
            </a:endParaRPr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BB5DA507-1805-8C90-B3BB-95FB0757E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46294"/>
            <a:ext cx="9833548" cy="1066802"/>
          </a:xfrm>
        </p:spPr>
        <p:txBody>
          <a:bodyPr anchor="b">
            <a:normAutofit fontScale="90000"/>
          </a:bodyPr>
          <a:lstStyle/>
          <a:p>
            <a:pPr algn="ctr"/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Az alkalmazott elmélet és módszertan</a:t>
            </a:r>
            <a:endParaRPr lang="hu-HU" sz="36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2" name="Group 68">
            <a:extLst>
              <a:ext uri="{FF2B5EF4-FFF2-40B4-BE49-F238E27FC236}">
                <a16:creationId xmlns:a16="http://schemas.microsoft.com/office/drawing/2014/main" id="{36AD021A-0662-908E-D68C-CB80E79344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867135" y="0"/>
            <a:ext cx="4324865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63" name="Freeform: Shape 69">
              <a:extLst>
                <a:ext uri="{FF2B5EF4-FFF2-40B4-BE49-F238E27FC236}">
                  <a16:creationId xmlns:a16="http://schemas.microsoft.com/office/drawing/2014/main" id="{1FDFF631-501E-45CC-7903-72F9DEAE5E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74" name="Freeform: Shape 70">
              <a:extLst>
                <a:ext uri="{FF2B5EF4-FFF2-40B4-BE49-F238E27FC236}">
                  <a16:creationId xmlns:a16="http://schemas.microsoft.com/office/drawing/2014/main" id="{E3F8DA41-92FD-C985-99D8-5166D2AA72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75" name="Freeform: Shape 71">
              <a:extLst>
                <a:ext uri="{FF2B5EF4-FFF2-40B4-BE49-F238E27FC236}">
                  <a16:creationId xmlns:a16="http://schemas.microsoft.com/office/drawing/2014/main" id="{553FCF5C-9FB9-6677-21E3-2D91792A91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A8708C82-0588-8A9E-8F3F-0BF9CAF8CE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9FE133E-4807-2181-66D8-44A1BF6537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00" y="1080000"/>
            <a:ext cx="11880000" cy="57600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hu-H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1.) Helynévelemzési módszer </a:t>
            </a:r>
          </a:p>
          <a:p>
            <a:pPr lvl="1"/>
            <a:r>
              <a:rPr lang="hu-HU" cap="small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Hoffmann István</a:t>
            </a:r>
            <a:r>
              <a:rPr lang="hu-H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Helynevek nyelvi elemzése</a:t>
            </a:r>
            <a:r>
              <a:rPr lang="hu-H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(1993)</a:t>
            </a:r>
            <a:endParaRPr lang="hu-H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hu-H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funkcionális szemlélet</a:t>
            </a:r>
          </a:p>
          <a:p>
            <a:pPr lvl="1"/>
            <a:r>
              <a:rPr lang="hu-H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szinkrón (funkcionális-szemantikai, lexikális-morfológiai jellemzők) és </a:t>
            </a:r>
            <a:r>
              <a:rPr lang="hu-H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diakrón</a:t>
            </a:r>
            <a:r>
              <a:rPr lang="hu-H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(nevek kialakulása és változása) szempontú vizsgálat</a:t>
            </a:r>
            <a:endParaRPr lang="hu-H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2.) Történeti helynév-rekonstrukció </a:t>
            </a:r>
            <a:endParaRPr lang="hu-H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hu-H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hagyományos etimológia: </a:t>
            </a:r>
          </a:p>
          <a:p>
            <a:pPr lvl="2"/>
            <a:r>
              <a:rPr lang="hu-H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egyedi névelőfordulás</a:t>
            </a:r>
          </a:p>
          <a:p>
            <a:pPr lvl="1"/>
            <a:r>
              <a:rPr lang="hu-H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történeti helynév-rekonstrukció: </a:t>
            </a:r>
          </a:p>
          <a:p>
            <a:pPr lvl="2"/>
            <a:r>
              <a:rPr lang="hu-H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nevet a korábbi és későbbi megjelenéseinek sorába beillesztve kell vizsgálni</a:t>
            </a:r>
          </a:p>
          <a:p>
            <a:pPr lvl="2"/>
            <a:r>
              <a:rPr lang="hu-H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név alaki rekonstrukciója</a:t>
            </a:r>
          </a:p>
          <a:p>
            <a:pPr lvl="2"/>
            <a:r>
              <a:rPr lang="hu-H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lokális körülmények feltárása</a:t>
            </a:r>
          </a:p>
          <a:p>
            <a:pPr lvl="2"/>
            <a:r>
              <a:rPr lang="hu-H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nevek névrendszertani beágyazottsága</a:t>
            </a:r>
          </a:p>
        </p:txBody>
      </p:sp>
      <p:sp>
        <p:nvSpPr>
          <p:cNvPr id="16" name="Felfelé-lefelé nyíl 15">
            <a:extLst>
              <a:ext uri="{FF2B5EF4-FFF2-40B4-BE49-F238E27FC236}">
                <a16:creationId xmlns:a16="http://schemas.microsoft.com/office/drawing/2014/main" id="{20E2DDB9-B77D-1BDF-B20A-027C519D477B}"/>
              </a:ext>
            </a:extLst>
          </p:cNvPr>
          <p:cNvSpPr/>
          <p:nvPr/>
        </p:nvSpPr>
        <p:spPr>
          <a:xfrm flipH="1">
            <a:off x="649705" y="4235116"/>
            <a:ext cx="216570" cy="625643"/>
          </a:xfrm>
          <a:prstGeom prst="upDownArrow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722222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7BDD8C-027F-E0A0-B9C0-3C8892A1F5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5" name="Rectangle 64">
            <a:extLst>
              <a:ext uri="{FF2B5EF4-FFF2-40B4-BE49-F238E27FC236}">
                <a16:creationId xmlns:a16="http://schemas.microsoft.com/office/drawing/2014/main" id="{EABC5843-79E6-A758-EB2A-5E6C7D01B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anose="02020603050405020304" pitchFamily="18" charset="0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04236A46-5083-4AC3-B654-A37C0C368C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>
              <a:latin typeface="Times New Roman" panose="02020603050405020304" pitchFamily="18" charset="0"/>
            </a:endParaRPr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36DFB218-AAD8-64ED-334F-FFD1F9AD9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46294"/>
            <a:ext cx="9833548" cy="1066802"/>
          </a:xfrm>
        </p:spPr>
        <p:txBody>
          <a:bodyPr anchor="b">
            <a:normAutofit fontScale="90000"/>
          </a:bodyPr>
          <a:lstStyle/>
          <a:p>
            <a:pPr algn="ctr"/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Az alkalmazott elmélet és módszertan</a:t>
            </a:r>
            <a:endParaRPr lang="hu-HU" sz="36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2" name="Group 68">
            <a:extLst>
              <a:ext uri="{FF2B5EF4-FFF2-40B4-BE49-F238E27FC236}">
                <a16:creationId xmlns:a16="http://schemas.microsoft.com/office/drawing/2014/main" id="{1DD214E0-B2B4-32F8-76DD-38CB6C1EFB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867135" y="0"/>
            <a:ext cx="4324865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63" name="Freeform: Shape 69">
              <a:extLst>
                <a:ext uri="{FF2B5EF4-FFF2-40B4-BE49-F238E27FC236}">
                  <a16:creationId xmlns:a16="http://schemas.microsoft.com/office/drawing/2014/main" id="{3591818E-3BA2-91B8-03D8-6C55E9C883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74" name="Freeform: Shape 70">
              <a:extLst>
                <a:ext uri="{FF2B5EF4-FFF2-40B4-BE49-F238E27FC236}">
                  <a16:creationId xmlns:a16="http://schemas.microsoft.com/office/drawing/2014/main" id="{087FA8F3-BD84-7578-FDEE-AB439EB7D5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75" name="Freeform: Shape 71">
              <a:extLst>
                <a:ext uri="{FF2B5EF4-FFF2-40B4-BE49-F238E27FC236}">
                  <a16:creationId xmlns:a16="http://schemas.microsoft.com/office/drawing/2014/main" id="{1057227C-11B3-5CC3-758F-D164AC751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E0A8819E-49A9-14B4-ED9F-1986F5AA2F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60B4452-4CD8-C65F-E2A9-A45F199006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00" y="1080000"/>
            <a:ext cx="11880000" cy="57600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hu-HU" b="1" dirty="0">
                <a:solidFill>
                  <a:schemeClr val="tx2"/>
                </a:solidFill>
              </a:rPr>
              <a:t>3.) Relatív kronológia </a:t>
            </a:r>
          </a:p>
          <a:p>
            <a:pPr lvl="1"/>
            <a:r>
              <a:rPr lang="hu-HU" dirty="0">
                <a:solidFill>
                  <a:schemeClr val="tx2"/>
                </a:solidFill>
              </a:rPr>
              <a:t>Hagyományos történeti helynév-tipológia: </a:t>
            </a:r>
          </a:p>
          <a:p>
            <a:pPr lvl="2"/>
            <a:r>
              <a:rPr lang="hu-HU" dirty="0">
                <a:solidFill>
                  <a:schemeClr val="tx2"/>
                </a:solidFill>
              </a:rPr>
              <a:t>a névtípusokhoz előfordulástól független kronológiai értéket rendelt</a:t>
            </a:r>
          </a:p>
          <a:p>
            <a:pPr lvl="1"/>
            <a:r>
              <a:rPr lang="hu-HU" dirty="0">
                <a:solidFill>
                  <a:schemeClr val="tx2"/>
                </a:solidFill>
              </a:rPr>
              <a:t>Kritika: </a:t>
            </a:r>
          </a:p>
          <a:p>
            <a:pPr lvl="2"/>
            <a:r>
              <a:rPr lang="hu-HU" dirty="0">
                <a:solidFill>
                  <a:schemeClr val="tx2"/>
                </a:solidFill>
              </a:rPr>
              <a:t>hibás elméleti alap (</a:t>
            </a:r>
            <a:r>
              <a:rPr lang="hu-HU" cap="small" dirty="0">
                <a:solidFill>
                  <a:schemeClr val="tx2"/>
                </a:solidFill>
              </a:rPr>
              <a:t>Kristó</a:t>
            </a:r>
            <a:r>
              <a:rPr lang="hu-HU" dirty="0">
                <a:solidFill>
                  <a:schemeClr val="tx2"/>
                </a:solidFill>
              </a:rPr>
              <a:t> 2000, </a:t>
            </a:r>
            <a:r>
              <a:rPr lang="hu-HU" cap="small" dirty="0">
                <a:solidFill>
                  <a:schemeClr val="tx2"/>
                </a:solidFill>
              </a:rPr>
              <a:t>Hoffmann</a:t>
            </a:r>
            <a:r>
              <a:rPr lang="hu-HU" dirty="0">
                <a:solidFill>
                  <a:schemeClr val="tx2"/>
                </a:solidFill>
              </a:rPr>
              <a:t>–</a:t>
            </a:r>
            <a:r>
              <a:rPr lang="hu-HU" cap="small" dirty="0">
                <a:solidFill>
                  <a:schemeClr val="tx2"/>
                </a:solidFill>
              </a:rPr>
              <a:t>Tóth V</a:t>
            </a:r>
            <a:r>
              <a:rPr lang="hu-HU" dirty="0">
                <a:solidFill>
                  <a:schemeClr val="tx2"/>
                </a:solidFill>
              </a:rPr>
              <a:t>. 2016)</a:t>
            </a:r>
          </a:p>
          <a:p>
            <a:pPr lvl="2"/>
            <a:r>
              <a:rPr lang="hu-HU" dirty="0">
                <a:solidFill>
                  <a:schemeClr val="tx2"/>
                </a:solidFill>
              </a:rPr>
              <a:t>keletkezés és produktivitás vizsgálata csakis a ténylegesen előforduló adatokból kiindulva lehetséges</a:t>
            </a:r>
          </a:p>
          <a:p>
            <a:pPr lvl="2"/>
            <a:r>
              <a:rPr lang="hu-HU" dirty="0">
                <a:solidFill>
                  <a:schemeClr val="tx2"/>
                </a:solidFill>
              </a:rPr>
              <a:t>a névelőfordulás véletlenszerű</a:t>
            </a:r>
          </a:p>
          <a:p>
            <a:pPr lvl="2"/>
            <a:r>
              <a:rPr lang="hu-HU" dirty="0">
                <a:solidFill>
                  <a:schemeClr val="tx2"/>
                </a:solidFill>
              </a:rPr>
              <a:t>abszolút kronológia helyett: relatív kronológia</a:t>
            </a:r>
          </a:p>
          <a:p>
            <a:pPr lvl="2"/>
            <a:r>
              <a:rPr lang="hu-HU" dirty="0">
                <a:solidFill>
                  <a:schemeClr val="tx2"/>
                </a:solidFill>
              </a:rPr>
              <a:t>az első említés kiemelt szerepe</a:t>
            </a:r>
          </a:p>
          <a:p>
            <a:pPr lvl="2"/>
            <a:r>
              <a:rPr lang="hu-HU" dirty="0">
                <a:solidFill>
                  <a:schemeClr val="tx2"/>
                </a:solidFill>
              </a:rPr>
              <a:t>az első előfordulás véletlenszerűsége kivétel nélküli</a:t>
            </a:r>
          </a:p>
          <a:p>
            <a:pPr lvl="2"/>
            <a:r>
              <a:rPr lang="hu-HU" dirty="0">
                <a:solidFill>
                  <a:schemeClr val="tx2"/>
                </a:solidFill>
              </a:rPr>
              <a:t>megfelelően nagy számú névadat</a:t>
            </a:r>
          </a:p>
          <a:p>
            <a:pPr lvl="2"/>
            <a:endParaRPr lang="hu-HU" dirty="0">
              <a:solidFill>
                <a:schemeClr val="tx2"/>
              </a:solidFill>
            </a:endParaRPr>
          </a:p>
          <a:p>
            <a:pPr lvl="2"/>
            <a:r>
              <a:rPr lang="hu-HU" dirty="0">
                <a:solidFill>
                  <a:schemeClr val="tx2"/>
                </a:solidFill>
              </a:rPr>
              <a:t>a különböző településnév-típusok egymáshoz viszonyított kronológiája megbízhatóan jellemezhető</a:t>
            </a:r>
          </a:p>
        </p:txBody>
      </p:sp>
      <p:sp>
        <p:nvSpPr>
          <p:cNvPr id="5" name="Szalagnyíl jobbra 4">
            <a:extLst>
              <a:ext uri="{FF2B5EF4-FFF2-40B4-BE49-F238E27FC236}">
                <a16:creationId xmlns:a16="http://schemas.microsoft.com/office/drawing/2014/main" id="{9976DC33-739E-EE85-A419-AAC93C28302B}"/>
              </a:ext>
            </a:extLst>
          </p:cNvPr>
          <p:cNvSpPr/>
          <p:nvPr/>
        </p:nvSpPr>
        <p:spPr>
          <a:xfrm>
            <a:off x="708223" y="5317957"/>
            <a:ext cx="398682" cy="817056"/>
          </a:xfrm>
          <a:prstGeom prst="curv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4328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00DE01-3D90-A3D2-6C2B-9E5EBA92E3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5" name="Rectangle 64">
            <a:extLst>
              <a:ext uri="{FF2B5EF4-FFF2-40B4-BE49-F238E27FC236}">
                <a16:creationId xmlns:a16="http://schemas.microsoft.com/office/drawing/2014/main" id="{B0733FC0-A353-4538-B603-580C7537F1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anose="02020603050405020304" pitchFamily="18" charset="0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02B1C428-F65D-11DE-BE4F-FEE1D3A79E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>
              <a:latin typeface="Times New Roman" panose="02020603050405020304" pitchFamily="18" charset="0"/>
            </a:endParaRPr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C797C9F6-515A-794C-749B-7B7D048BD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46294"/>
            <a:ext cx="9833548" cy="1066802"/>
          </a:xfrm>
        </p:spPr>
        <p:txBody>
          <a:bodyPr anchor="b">
            <a:normAutofit fontScale="90000"/>
          </a:bodyPr>
          <a:lstStyle/>
          <a:p>
            <a:pPr algn="ctr"/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Az alkalmazott elmélet és módszertan</a:t>
            </a:r>
            <a:endParaRPr lang="hu-HU" sz="36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2" name="Group 68">
            <a:extLst>
              <a:ext uri="{FF2B5EF4-FFF2-40B4-BE49-F238E27FC236}">
                <a16:creationId xmlns:a16="http://schemas.microsoft.com/office/drawing/2014/main" id="{CA7BA785-877F-6243-0A10-DCAA5B9604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867135" y="0"/>
            <a:ext cx="4324865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63" name="Freeform: Shape 69">
              <a:extLst>
                <a:ext uri="{FF2B5EF4-FFF2-40B4-BE49-F238E27FC236}">
                  <a16:creationId xmlns:a16="http://schemas.microsoft.com/office/drawing/2014/main" id="{BD15CF7E-CD27-8476-060E-C9A903ADF4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74" name="Freeform: Shape 70">
              <a:extLst>
                <a:ext uri="{FF2B5EF4-FFF2-40B4-BE49-F238E27FC236}">
                  <a16:creationId xmlns:a16="http://schemas.microsoft.com/office/drawing/2014/main" id="{A5E3DA59-4E3B-3CC1-7B33-6759213D24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75" name="Freeform: Shape 71">
              <a:extLst>
                <a:ext uri="{FF2B5EF4-FFF2-40B4-BE49-F238E27FC236}">
                  <a16:creationId xmlns:a16="http://schemas.microsoft.com/office/drawing/2014/main" id="{7BFCEAA7-D814-E04C-39D5-26642A2FEC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0B68C572-D2C8-1BAD-61A2-E614AD315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C8DC74E-024A-EFA6-C126-5F50320A9E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00" y="1080000"/>
            <a:ext cx="11880000" cy="57600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hu-HU" b="1" dirty="0">
                <a:solidFill>
                  <a:schemeClr val="tx2"/>
                </a:solidFill>
              </a:rPr>
              <a:t>4.) Helynév-mintázat, nyelvi térszerkezet</a:t>
            </a:r>
          </a:p>
          <a:p>
            <a:pPr lvl="1"/>
            <a:r>
              <a:rPr lang="hu-HU" dirty="0">
                <a:solidFill>
                  <a:schemeClr val="tx2"/>
                </a:solidFill>
              </a:rPr>
              <a:t>Egy térség névállományának komplex vizsgálata révén felvázolható kép</a:t>
            </a:r>
          </a:p>
          <a:p>
            <a:pPr lvl="1"/>
            <a:r>
              <a:rPr lang="hu-HU" dirty="0">
                <a:solidFill>
                  <a:schemeClr val="tx2"/>
                </a:solidFill>
              </a:rPr>
              <a:t>Előzmény:  </a:t>
            </a:r>
            <a:r>
              <a:rPr lang="hu-HU" cap="small" dirty="0" err="1">
                <a:solidFill>
                  <a:schemeClr val="tx2"/>
                </a:solidFill>
              </a:rPr>
              <a:t>Melich</a:t>
            </a:r>
            <a:r>
              <a:rPr lang="hu-HU" cap="small" dirty="0">
                <a:solidFill>
                  <a:schemeClr val="tx2"/>
                </a:solidFill>
              </a:rPr>
              <a:t>, </a:t>
            </a:r>
            <a:r>
              <a:rPr lang="hu-HU" cap="small" dirty="0" err="1">
                <a:solidFill>
                  <a:schemeClr val="tx2"/>
                </a:solidFill>
              </a:rPr>
              <a:t>Kniezsa</a:t>
            </a:r>
            <a:r>
              <a:rPr lang="hu-HU" dirty="0">
                <a:solidFill>
                  <a:schemeClr val="tx2"/>
                </a:solidFill>
              </a:rPr>
              <a:t> munkái</a:t>
            </a:r>
          </a:p>
          <a:p>
            <a:pPr lvl="2"/>
            <a:r>
              <a:rPr lang="hu-HU" dirty="0">
                <a:solidFill>
                  <a:schemeClr val="tx2"/>
                </a:solidFill>
              </a:rPr>
              <a:t>a helynevek területi elterjedtsége</a:t>
            </a:r>
          </a:p>
          <a:p>
            <a:pPr lvl="2"/>
            <a:r>
              <a:rPr lang="hu-HU" dirty="0">
                <a:solidFill>
                  <a:schemeClr val="tx2"/>
                </a:solidFill>
              </a:rPr>
              <a:t>az adott kor statikus vizsgálata</a:t>
            </a:r>
          </a:p>
          <a:p>
            <a:pPr lvl="1"/>
            <a:r>
              <a:rPr lang="hu-HU" dirty="0">
                <a:solidFill>
                  <a:schemeClr val="tx2"/>
                </a:solidFill>
              </a:rPr>
              <a:t>Célszerűbb: </a:t>
            </a:r>
          </a:p>
          <a:p>
            <a:pPr lvl="2"/>
            <a:r>
              <a:rPr lang="hu-HU" dirty="0">
                <a:solidFill>
                  <a:schemeClr val="tx2"/>
                </a:solidFill>
              </a:rPr>
              <a:t>a névrendszerre mint változékony struktúrára tekinteni </a:t>
            </a:r>
          </a:p>
          <a:p>
            <a:pPr lvl="2"/>
            <a:r>
              <a:rPr lang="hu-HU" dirty="0">
                <a:solidFill>
                  <a:schemeClr val="tx2"/>
                </a:solidFill>
              </a:rPr>
              <a:t>a maga dinamikájában, időbeli mozgásában, változékonyságában jellemezni</a:t>
            </a:r>
          </a:p>
          <a:p>
            <a:pPr lvl="1"/>
            <a:endParaRPr lang="hu-HU" dirty="0">
              <a:solidFill>
                <a:schemeClr val="tx2"/>
              </a:solidFill>
            </a:endParaRPr>
          </a:p>
          <a:p>
            <a:pPr lvl="1"/>
            <a:r>
              <a:rPr lang="hu-HU" b="1" dirty="0">
                <a:solidFill>
                  <a:schemeClr val="tx2"/>
                </a:solidFill>
              </a:rPr>
              <a:t>Nyelvi térszerkezet: </a:t>
            </a:r>
            <a:r>
              <a:rPr lang="hu-HU" dirty="0">
                <a:solidFill>
                  <a:schemeClr val="tx2"/>
                </a:solidFill>
              </a:rPr>
              <a:t>magyar–nem magyar helynévkincs viszonya alapján</a:t>
            </a:r>
            <a:endParaRPr lang="hu-HU" b="1" dirty="0">
              <a:solidFill>
                <a:schemeClr val="tx2"/>
              </a:solidFill>
            </a:endParaRPr>
          </a:p>
          <a:p>
            <a:pPr lvl="1"/>
            <a:r>
              <a:rPr lang="hu-HU" b="1" dirty="0">
                <a:solidFill>
                  <a:schemeClr val="tx2"/>
                </a:solidFill>
              </a:rPr>
              <a:t>Helynévmintázat: </a:t>
            </a:r>
            <a:r>
              <a:rPr lang="hu-HU" dirty="0">
                <a:solidFill>
                  <a:schemeClr val="tx2"/>
                </a:solidFill>
              </a:rPr>
              <a:t>a magyar helynévállomány jellegzetes nyelvi vonásai</a:t>
            </a:r>
          </a:p>
        </p:txBody>
      </p:sp>
    </p:spTree>
    <p:extLst>
      <p:ext uri="{BB962C8B-B14F-4D97-AF65-F5344CB8AC3E}">
        <p14:creationId xmlns:p14="http://schemas.microsoft.com/office/powerpoint/2010/main" val="34987812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7D9AEE-D7D1-3A7B-00CD-7098593C07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5" name="Rectangle 64">
            <a:extLst>
              <a:ext uri="{FF2B5EF4-FFF2-40B4-BE49-F238E27FC236}">
                <a16:creationId xmlns:a16="http://schemas.microsoft.com/office/drawing/2014/main" id="{D73613F1-6D96-C84B-20D3-22D0332ECE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anose="02020603050405020304" pitchFamily="18" charset="0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28C2ED88-7B76-489F-BD0D-8EF12EFE83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>
              <a:latin typeface="Times New Roman" panose="02020603050405020304" pitchFamily="18" charset="0"/>
            </a:endParaRPr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C249871D-0954-836F-33F3-FB8B0932F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46292"/>
            <a:ext cx="9833548" cy="1066802"/>
          </a:xfrm>
        </p:spPr>
        <p:txBody>
          <a:bodyPr anchor="b">
            <a:normAutofit fontScale="90000"/>
          </a:bodyPr>
          <a:lstStyle/>
          <a:p>
            <a:pPr algn="ctr"/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Az alkalmazott elmélet és módszertan</a:t>
            </a:r>
            <a:endParaRPr lang="hu-HU" sz="36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2" name="Group 68">
            <a:extLst>
              <a:ext uri="{FF2B5EF4-FFF2-40B4-BE49-F238E27FC236}">
                <a16:creationId xmlns:a16="http://schemas.microsoft.com/office/drawing/2014/main" id="{5E0B0C7B-05E5-24E3-9E6B-62BD94F6D7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867135" y="0"/>
            <a:ext cx="4324865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63" name="Freeform: Shape 69">
              <a:extLst>
                <a:ext uri="{FF2B5EF4-FFF2-40B4-BE49-F238E27FC236}">
                  <a16:creationId xmlns:a16="http://schemas.microsoft.com/office/drawing/2014/main" id="{B3540607-12F4-9947-94E1-AC897CEFE3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74" name="Freeform: Shape 70">
              <a:extLst>
                <a:ext uri="{FF2B5EF4-FFF2-40B4-BE49-F238E27FC236}">
                  <a16:creationId xmlns:a16="http://schemas.microsoft.com/office/drawing/2014/main" id="{1C5841CB-E3AE-59E5-DD0A-49BFED67B6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75" name="Freeform: Shape 71">
              <a:extLst>
                <a:ext uri="{FF2B5EF4-FFF2-40B4-BE49-F238E27FC236}">
                  <a16:creationId xmlns:a16="http://schemas.microsoft.com/office/drawing/2014/main" id="{B5C50481-123D-5BA0-8D00-5B7646F390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8D93BFD5-BB49-5B82-B9E9-C1509B772C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8D8926E-953D-DF00-23B9-775B1B51D3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00" y="1080000"/>
            <a:ext cx="11880000" cy="5760000"/>
          </a:xfrm>
        </p:spPr>
        <p:txBody>
          <a:bodyPr anchor="ctr">
            <a:normAutofit/>
          </a:bodyPr>
          <a:lstStyle/>
          <a:p>
            <a:r>
              <a:rPr lang="hu-HU" b="1" dirty="0">
                <a:solidFill>
                  <a:schemeClr val="tx2"/>
                </a:solidFill>
              </a:rPr>
              <a:t>A vizsgálatra kijelölt terület</a:t>
            </a:r>
          </a:p>
          <a:p>
            <a:pPr lvl="1"/>
            <a:r>
              <a:rPr lang="hu-HU" dirty="0">
                <a:solidFill>
                  <a:schemeClr val="tx2"/>
                </a:solidFill>
              </a:rPr>
              <a:t>a Kárpát-medence </a:t>
            </a:r>
            <a:r>
              <a:rPr lang="hu-HU" dirty="0" err="1">
                <a:solidFill>
                  <a:schemeClr val="tx2"/>
                </a:solidFill>
              </a:rPr>
              <a:t>K</a:t>
            </a:r>
            <a:r>
              <a:rPr lang="hu-HU" dirty="0">
                <a:solidFill>
                  <a:schemeClr val="tx2"/>
                </a:solidFill>
              </a:rPr>
              <a:t>-i részén</a:t>
            </a:r>
          </a:p>
          <a:p>
            <a:pPr lvl="1"/>
            <a:r>
              <a:rPr lang="hu-HU" dirty="0">
                <a:solidFill>
                  <a:schemeClr val="tx2"/>
                </a:solidFill>
              </a:rPr>
              <a:t>természetföldrajzi sajátosságok alapján</a:t>
            </a:r>
          </a:p>
          <a:p>
            <a:pPr lvl="1"/>
            <a:r>
              <a:rPr lang="hu-HU" dirty="0">
                <a:solidFill>
                  <a:schemeClr val="tx2"/>
                </a:solidFill>
              </a:rPr>
              <a:t>nagyobb térségek</a:t>
            </a:r>
          </a:p>
          <a:p>
            <a:pPr marL="1371600" lvl="2" indent="-457200">
              <a:buAutoNum type="arabicPeriod"/>
            </a:pPr>
            <a:r>
              <a:rPr lang="hu-HU" dirty="0">
                <a:solidFill>
                  <a:schemeClr val="tx2"/>
                </a:solidFill>
              </a:rPr>
              <a:t>Sebes-Körös mente</a:t>
            </a:r>
          </a:p>
          <a:p>
            <a:pPr marL="1371600" lvl="2" indent="-457200">
              <a:buAutoNum type="arabicPeriod"/>
            </a:pPr>
            <a:r>
              <a:rPr lang="hu-HU" dirty="0">
                <a:solidFill>
                  <a:schemeClr val="tx2"/>
                </a:solidFill>
              </a:rPr>
              <a:t>Szamos mente </a:t>
            </a:r>
          </a:p>
          <a:p>
            <a:pPr marL="1371600" lvl="2" indent="-457200">
              <a:buAutoNum type="arabicPeriod"/>
            </a:pPr>
            <a:r>
              <a:rPr lang="hu-HU" dirty="0">
                <a:solidFill>
                  <a:schemeClr val="tx2"/>
                </a:solidFill>
              </a:rPr>
              <a:t>Maros, Küküllő mente</a:t>
            </a:r>
          </a:p>
          <a:p>
            <a:pPr lvl="1"/>
            <a:r>
              <a:rPr lang="hu-HU" dirty="0">
                <a:solidFill>
                  <a:schemeClr val="tx2"/>
                </a:solidFill>
              </a:rPr>
              <a:t>a térségeken belül 9 régió</a:t>
            </a:r>
          </a:p>
          <a:p>
            <a:pPr lvl="1"/>
            <a:r>
              <a:rPr lang="hu-HU" dirty="0">
                <a:solidFill>
                  <a:schemeClr val="tx2"/>
                </a:solidFill>
              </a:rPr>
              <a:t>a régiók nyelvi–</a:t>
            </a:r>
            <a:r>
              <a:rPr lang="hu-HU" dirty="0" err="1">
                <a:solidFill>
                  <a:schemeClr val="tx2"/>
                </a:solidFill>
              </a:rPr>
              <a:t>onomasztikai</a:t>
            </a:r>
            <a:r>
              <a:rPr lang="hu-HU" dirty="0">
                <a:solidFill>
                  <a:schemeClr val="tx2"/>
                </a:solidFill>
              </a:rPr>
              <a:t> térszerkezetének és helynévmintázatának megrajzolása</a:t>
            </a:r>
          </a:p>
          <a:p>
            <a:pPr marL="0" indent="0">
              <a:buNone/>
            </a:pPr>
            <a:endParaRPr lang="hu-HU" b="1" dirty="0">
              <a:solidFill>
                <a:schemeClr val="tx2"/>
              </a:solidFill>
            </a:endParaRPr>
          </a:p>
          <a:p>
            <a:r>
              <a:rPr lang="hu-HU" b="1" dirty="0">
                <a:solidFill>
                  <a:schemeClr val="tx2"/>
                </a:solidFill>
              </a:rPr>
              <a:t>A kutatás konkrét szempontrendszere, az elvégzett vizsgálatok eredménye </a:t>
            </a:r>
          </a:p>
          <a:p>
            <a:pPr lvl="1"/>
            <a:r>
              <a:rPr lang="hu-HU" dirty="0">
                <a:solidFill>
                  <a:schemeClr val="tx2"/>
                </a:solidFill>
              </a:rPr>
              <a:t>a Sebes-Körös völgyi 4 régió névanyag-elemzésének vázlatos bemutatása révén</a:t>
            </a:r>
          </a:p>
        </p:txBody>
      </p:sp>
    </p:spTree>
    <p:extLst>
      <p:ext uri="{BB962C8B-B14F-4D97-AF65-F5344CB8AC3E}">
        <p14:creationId xmlns:p14="http://schemas.microsoft.com/office/powerpoint/2010/main" val="29723900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9EC1E7-A368-C749-3278-922B4AE8C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5" name="Rectangle 64">
            <a:extLst>
              <a:ext uri="{FF2B5EF4-FFF2-40B4-BE49-F238E27FC236}">
                <a16:creationId xmlns:a16="http://schemas.microsoft.com/office/drawing/2014/main" id="{17796DCE-6B56-38CA-E419-8C36896EF0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anose="02020603050405020304" pitchFamily="18" charset="0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4CB48200-3D7F-D864-B41D-3FF854CA0C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>
              <a:latin typeface="Times New Roman" panose="02020603050405020304" pitchFamily="18" charset="0"/>
            </a:endParaRPr>
          </a:p>
        </p:txBody>
      </p:sp>
      <p:grpSp>
        <p:nvGrpSpPr>
          <p:cNvPr id="62" name="Group 68">
            <a:extLst>
              <a:ext uri="{FF2B5EF4-FFF2-40B4-BE49-F238E27FC236}">
                <a16:creationId xmlns:a16="http://schemas.microsoft.com/office/drawing/2014/main" id="{71BE6CA1-6D68-A93A-51CC-C190C55EF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867135" y="0"/>
            <a:ext cx="4324865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63" name="Freeform: Shape 69">
              <a:extLst>
                <a:ext uri="{FF2B5EF4-FFF2-40B4-BE49-F238E27FC236}">
                  <a16:creationId xmlns:a16="http://schemas.microsoft.com/office/drawing/2014/main" id="{03EC88C3-BB95-51F8-49FD-6AB9592CAF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74" name="Freeform: Shape 70">
              <a:extLst>
                <a:ext uri="{FF2B5EF4-FFF2-40B4-BE49-F238E27FC236}">
                  <a16:creationId xmlns:a16="http://schemas.microsoft.com/office/drawing/2014/main" id="{4B446FFD-69A5-351E-591A-721CCA9334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75" name="Freeform: Shape 71">
              <a:extLst>
                <a:ext uri="{FF2B5EF4-FFF2-40B4-BE49-F238E27FC236}">
                  <a16:creationId xmlns:a16="http://schemas.microsoft.com/office/drawing/2014/main" id="{46218A77-98B7-DB88-F7C1-E3E1F9A942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5F4C717D-E2FF-60F6-4ABC-68A3D515C7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5" name="Cím 4">
            <a:extLst>
              <a:ext uri="{FF2B5EF4-FFF2-40B4-BE49-F238E27FC236}">
                <a16:creationId xmlns:a16="http://schemas.microsoft.com/office/drawing/2014/main" id="{A4A746BD-EBD1-5846-8393-C553EEE7A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959" y="365125"/>
            <a:ext cx="2819399" cy="5320058"/>
          </a:xfrm>
        </p:spPr>
        <p:txBody>
          <a:bodyPr>
            <a:normAutofit/>
          </a:bodyPr>
          <a:lstStyle/>
          <a:p>
            <a:r>
              <a:rPr lang="hu-HU" sz="2400" dirty="0">
                <a:solidFill>
                  <a:schemeClr val="tx2"/>
                </a:solidFill>
                <a:latin typeface="Times New Roman" panose="02020603050405020304" pitchFamily="18" charset="0"/>
                <a:ea typeface="+mn-ea"/>
                <a:cs typeface="+mn-cs"/>
              </a:rPr>
              <a:t>Vizsgálati terület:</a:t>
            </a:r>
            <a:br>
              <a:rPr lang="hu-HU" sz="2400" dirty="0">
                <a:solidFill>
                  <a:schemeClr val="tx2"/>
                </a:solidFill>
                <a:latin typeface="Times New Roman" panose="02020603050405020304" pitchFamily="18" charset="0"/>
                <a:ea typeface="+mn-ea"/>
                <a:cs typeface="+mn-cs"/>
              </a:rPr>
            </a:br>
            <a:r>
              <a:rPr lang="hu-HU" sz="2400" dirty="0">
                <a:solidFill>
                  <a:schemeClr val="tx2"/>
                </a:solidFill>
                <a:latin typeface="Times New Roman" panose="02020603050405020304" pitchFamily="18" charset="0"/>
                <a:ea typeface="+mn-ea"/>
                <a:cs typeface="+mn-cs"/>
              </a:rPr>
              <a:t>vízrajzi és a domborzati viszonyok alapján</a:t>
            </a:r>
            <a:br>
              <a:rPr lang="hu-HU" sz="2400" dirty="0">
                <a:solidFill>
                  <a:schemeClr val="tx2"/>
                </a:solidFill>
                <a:latin typeface="Times New Roman" panose="02020603050405020304" pitchFamily="18" charset="0"/>
                <a:ea typeface="+mn-ea"/>
                <a:cs typeface="+mn-cs"/>
              </a:rPr>
            </a:br>
            <a:br>
              <a:rPr lang="hu-HU" sz="2400" dirty="0">
                <a:solidFill>
                  <a:schemeClr val="tx2"/>
                </a:solidFill>
                <a:latin typeface="Times New Roman" panose="02020603050405020304" pitchFamily="18" charset="0"/>
                <a:ea typeface="+mn-ea"/>
                <a:cs typeface="+mn-cs"/>
              </a:rPr>
            </a:br>
            <a:r>
              <a:rPr lang="hu-HU" sz="2400" dirty="0">
                <a:solidFill>
                  <a:schemeClr val="tx2"/>
                </a:solidFill>
                <a:latin typeface="Times New Roman" panose="02020603050405020304" pitchFamily="18" charset="0"/>
                <a:ea typeface="+mn-ea"/>
                <a:cs typeface="+mn-cs"/>
              </a:rPr>
              <a:t>Település száma</a:t>
            </a:r>
            <a:br>
              <a:rPr lang="hu-HU" sz="2400" dirty="0">
                <a:solidFill>
                  <a:schemeClr val="tx2"/>
                </a:solidFill>
                <a:latin typeface="Times New Roman" panose="02020603050405020304" pitchFamily="18" charset="0"/>
                <a:ea typeface="+mn-ea"/>
                <a:cs typeface="+mn-cs"/>
              </a:rPr>
            </a:br>
            <a:r>
              <a:rPr lang="hu-HU" sz="2400" dirty="0">
                <a:solidFill>
                  <a:schemeClr val="tx2"/>
                </a:solidFill>
                <a:latin typeface="Times New Roman" panose="02020603050405020304" pitchFamily="18" charset="0"/>
                <a:ea typeface="+mn-ea"/>
                <a:cs typeface="+mn-cs"/>
              </a:rPr>
              <a:t>AÉ : FÉ (43 : 39)</a:t>
            </a:r>
            <a:br>
              <a:rPr lang="hu-HU" sz="2400" dirty="0">
                <a:solidFill>
                  <a:schemeClr val="tx2"/>
                </a:solidFill>
                <a:latin typeface="Times New Roman" panose="02020603050405020304" pitchFamily="18" charset="0"/>
                <a:ea typeface="+mn-ea"/>
                <a:cs typeface="+mn-cs"/>
              </a:rPr>
            </a:br>
            <a:r>
              <a:rPr lang="hu-HU" sz="2400" dirty="0">
                <a:solidFill>
                  <a:schemeClr val="tx2"/>
                </a:solidFill>
                <a:latin typeface="Times New Roman" panose="02020603050405020304" pitchFamily="18" charset="0"/>
                <a:ea typeface="+mn-ea"/>
                <a:cs typeface="+mn-cs"/>
              </a:rPr>
              <a:t>AD : FD (73 : 58)</a:t>
            </a:r>
            <a:br>
              <a:rPr lang="hu-HU" sz="2400" dirty="0">
                <a:solidFill>
                  <a:schemeClr val="tx2"/>
                </a:solidFill>
                <a:latin typeface="Times New Roman" panose="02020603050405020304" pitchFamily="18" charset="0"/>
                <a:ea typeface="+mn-ea"/>
                <a:cs typeface="+mn-cs"/>
              </a:rPr>
            </a:br>
            <a:br>
              <a:rPr lang="hu-HU" sz="2400" dirty="0">
                <a:solidFill>
                  <a:schemeClr val="tx2"/>
                </a:solidFill>
                <a:latin typeface="Times New Roman" panose="02020603050405020304" pitchFamily="18" charset="0"/>
                <a:ea typeface="+mn-ea"/>
                <a:cs typeface="+mn-cs"/>
              </a:rPr>
            </a:br>
            <a:r>
              <a:rPr lang="hu-HU" sz="2400" dirty="0">
                <a:solidFill>
                  <a:schemeClr val="tx2"/>
                </a:solidFill>
                <a:latin typeface="Times New Roman" panose="02020603050405020304" pitchFamily="18" charset="0"/>
                <a:ea typeface="+mn-ea"/>
                <a:cs typeface="+mn-cs"/>
              </a:rPr>
              <a:t>Településnév száma</a:t>
            </a:r>
            <a:br>
              <a:rPr lang="hu-HU" sz="2400" dirty="0">
                <a:solidFill>
                  <a:schemeClr val="tx2"/>
                </a:solidFill>
                <a:latin typeface="Times New Roman" panose="02020603050405020304" pitchFamily="18" charset="0"/>
                <a:ea typeface="+mn-ea"/>
                <a:cs typeface="+mn-cs"/>
              </a:rPr>
            </a:br>
            <a:r>
              <a:rPr lang="hu-HU" sz="2400" dirty="0">
                <a:solidFill>
                  <a:schemeClr val="tx2"/>
                </a:solidFill>
                <a:latin typeface="Times New Roman" panose="02020603050405020304" pitchFamily="18" charset="0"/>
                <a:ea typeface="+mn-ea"/>
                <a:cs typeface="+mn-cs"/>
              </a:rPr>
              <a:t>AÉ : FÉ (67 : 67)</a:t>
            </a:r>
            <a:br>
              <a:rPr lang="hu-HU" sz="2400" dirty="0">
                <a:solidFill>
                  <a:schemeClr val="tx2"/>
                </a:solidFill>
                <a:latin typeface="Times New Roman" panose="02020603050405020304" pitchFamily="18" charset="0"/>
                <a:ea typeface="+mn-ea"/>
                <a:cs typeface="+mn-cs"/>
              </a:rPr>
            </a:br>
            <a:r>
              <a:rPr lang="hu-HU" sz="2400" dirty="0">
                <a:solidFill>
                  <a:schemeClr val="tx2"/>
                </a:solidFill>
                <a:latin typeface="Times New Roman" panose="02020603050405020304" pitchFamily="18" charset="0"/>
                <a:ea typeface="+mn-ea"/>
                <a:cs typeface="+mn-cs"/>
              </a:rPr>
              <a:t>AD : FD (85 : 120)</a:t>
            </a:r>
          </a:p>
        </p:txBody>
      </p:sp>
      <p:pic>
        <p:nvPicPr>
          <p:cNvPr id="7" name="Tartalom helye 3" descr="A képen szöveg, térkép, diagram, sor látható&#10;&#10;Automatikusan generált leírás">
            <a:extLst>
              <a:ext uri="{FF2B5EF4-FFF2-40B4-BE49-F238E27FC236}">
                <a16:creationId xmlns:a16="http://schemas.microsoft.com/office/drawing/2014/main" id="{C5755D3D-ABA0-7851-FECD-D2DFB3BD815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11375" y="902713"/>
            <a:ext cx="9039666" cy="5180033"/>
          </a:xfrm>
          <a:custGeom>
            <a:avLst/>
            <a:gdLst/>
            <a:ahLst/>
            <a:cxnLst/>
            <a:rect l="l" t="t" r="r" b="b"/>
            <a:pathLst>
              <a:path w="5017317" h="5380277">
                <a:moveTo>
                  <a:pt x="0" y="0"/>
                </a:moveTo>
                <a:lnTo>
                  <a:pt x="5017317" y="0"/>
                </a:lnTo>
                <a:lnTo>
                  <a:pt x="5017317" y="5380277"/>
                </a:lnTo>
                <a:lnTo>
                  <a:pt x="0" y="5380277"/>
                </a:lnTo>
                <a:close/>
              </a:path>
            </a:pathLst>
          </a:custGeom>
          <a:noFill/>
        </p:spPr>
      </p:pic>
      <p:sp>
        <p:nvSpPr>
          <p:cNvPr id="11" name="Szövegdoboz 10">
            <a:extLst>
              <a:ext uri="{FF2B5EF4-FFF2-40B4-BE49-F238E27FC236}">
                <a16:creationId xmlns:a16="http://schemas.microsoft.com/office/drawing/2014/main" id="{BAF8D093-E343-1610-1BC2-51AB4DC1C084}"/>
              </a:ext>
            </a:extLst>
          </p:cNvPr>
          <p:cNvSpPr txBox="1"/>
          <p:nvPr/>
        </p:nvSpPr>
        <p:spPr>
          <a:xfrm>
            <a:off x="5320750" y="4671394"/>
            <a:ext cx="536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>
                <a:latin typeface="Times New Roman" panose="02020603050405020304" pitchFamily="18" charset="0"/>
              </a:rPr>
              <a:t>AD</a:t>
            </a:r>
          </a:p>
        </p:txBody>
      </p:sp>
      <p:sp>
        <p:nvSpPr>
          <p:cNvPr id="12" name="Szövegdoboz 11">
            <a:extLst>
              <a:ext uri="{FF2B5EF4-FFF2-40B4-BE49-F238E27FC236}">
                <a16:creationId xmlns:a16="http://schemas.microsoft.com/office/drawing/2014/main" id="{1BD03D7F-82A4-C3DE-6267-89A3748CBE91}"/>
              </a:ext>
            </a:extLst>
          </p:cNvPr>
          <p:cNvSpPr txBox="1"/>
          <p:nvPr/>
        </p:nvSpPr>
        <p:spPr>
          <a:xfrm>
            <a:off x="4300329" y="3591336"/>
            <a:ext cx="569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>
                <a:latin typeface="Times New Roman" panose="02020603050405020304" pitchFamily="18" charset="0"/>
              </a:rPr>
              <a:t>AÉ</a:t>
            </a:r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30DC2222-3794-8CEB-6AD8-C35310DE193A}"/>
              </a:ext>
            </a:extLst>
          </p:cNvPr>
          <p:cNvSpPr txBox="1"/>
          <p:nvPr/>
        </p:nvSpPr>
        <p:spPr>
          <a:xfrm>
            <a:off x="9985516" y="3650976"/>
            <a:ext cx="5035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>
                <a:latin typeface="Times New Roman" panose="02020603050405020304" pitchFamily="18" charset="0"/>
              </a:rPr>
              <a:t>FD</a:t>
            </a:r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BC02AD64-9BCE-1735-1BD5-2185658D5AC4}"/>
              </a:ext>
            </a:extLst>
          </p:cNvPr>
          <p:cNvSpPr txBox="1"/>
          <p:nvPr/>
        </p:nvSpPr>
        <p:spPr>
          <a:xfrm>
            <a:off x="8772941" y="2259497"/>
            <a:ext cx="5035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>
                <a:latin typeface="Times New Roman" panose="02020603050405020304" pitchFamily="18" charset="0"/>
              </a:rPr>
              <a:t>FÉ</a:t>
            </a:r>
          </a:p>
        </p:txBody>
      </p:sp>
    </p:spTree>
    <p:extLst>
      <p:ext uri="{BB962C8B-B14F-4D97-AF65-F5344CB8AC3E}">
        <p14:creationId xmlns:p14="http://schemas.microsoft.com/office/powerpoint/2010/main" val="12765815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67E34A-70FB-DAB4-36EF-EEFCD0E91A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5" name="Rectangle 64">
            <a:extLst>
              <a:ext uri="{FF2B5EF4-FFF2-40B4-BE49-F238E27FC236}">
                <a16:creationId xmlns:a16="http://schemas.microsoft.com/office/drawing/2014/main" id="{A138C0E8-B117-0BF8-668E-8442C78FAA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anose="02020603050405020304" pitchFamily="18" charset="0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2CB0A788-77F6-3725-5778-27229DAFFC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>
              <a:latin typeface="Times New Roman" panose="02020603050405020304" pitchFamily="18" charset="0"/>
            </a:endParaRPr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BDF3DE11-A58A-0710-1510-D3BBA7106A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57869"/>
            <a:ext cx="9833548" cy="1066802"/>
          </a:xfrm>
        </p:spPr>
        <p:txBody>
          <a:bodyPr anchor="b">
            <a:normAutofit/>
          </a:bodyPr>
          <a:lstStyle/>
          <a:p>
            <a:pPr algn="ctr"/>
            <a:r>
              <a:rPr lang="hu-H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III/1.  Nyelvi térszerkezet</a:t>
            </a:r>
            <a:endParaRPr lang="hu-HU" sz="36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2" name="Group 68">
            <a:extLst>
              <a:ext uri="{FF2B5EF4-FFF2-40B4-BE49-F238E27FC236}">
                <a16:creationId xmlns:a16="http://schemas.microsoft.com/office/drawing/2014/main" id="{DCF9A229-9D8F-539E-89D0-8E0F92B8C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867135" y="0"/>
            <a:ext cx="4324865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63" name="Freeform: Shape 69">
              <a:extLst>
                <a:ext uri="{FF2B5EF4-FFF2-40B4-BE49-F238E27FC236}">
                  <a16:creationId xmlns:a16="http://schemas.microsoft.com/office/drawing/2014/main" id="{B91ED106-3D9E-142B-0D28-5E9D9B6352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74" name="Freeform: Shape 70">
              <a:extLst>
                <a:ext uri="{FF2B5EF4-FFF2-40B4-BE49-F238E27FC236}">
                  <a16:creationId xmlns:a16="http://schemas.microsoft.com/office/drawing/2014/main" id="{27E7F84B-97F3-2D34-523E-37848D92E4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75" name="Freeform: Shape 71">
              <a:extLst>
                <a:ext uri="{FF2B5EF4-FFF2-40B4-BE49-F238E27FC236}">
                  <a16:creationId xmlns:a16="http://schemas.microsoft.com/office/drawing/2014/main" id="{11969203-9A31-670F-8A04-C70A3539BE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E426DDE7-4516-3AB6-823A-4A1BEDD4CE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60C74A0-2B90-3E27-DBA7-58826E93D6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00" y="1080000"/>
            <a:ext cx="11880000" cy="5760000"/>
          </a:xfrm>
        </p:spPr>
        <p:txBody>
          <a:bodyPr anchor="ctr">
            <a:normAutofit/>
          </a:bodyPr>
          <a:lstStyle/>
          <a:p>
            <a:endParaRPr lang="hu-HU" b="1" dirty="0">
              <a:solidFill>
                <a:schemeClr val="tx2"/>
              </a:solidFill>
            </a:endParaRPr>
          </a:p>
          <a:p>
            <a:r>
              <a:rPr lang="hu-HU" b="1" dirty="0">
                <a:solidFill>
                  <a:schemeClr val="tx2"/>
                </a:solidFill>
              </a:rPr>
              <a:t>Cél:</a:t>
            </a:r>
          </a:p>
          <a:p>
            <a:r>
              <a:rPr lang="hu-HU" dirty="0">
                <a:solidFill>
                  <a:schemeClr val="tx2"/>
                </a:solidFill>
              </a:rPr>
              <a:t>adott korban (korai ómagyar kor) valamely térségben milyen nyelvek vannak?</a:t>
            </a:r>
          </a:p>
          <a:p>
            <a:r>
              <a:rPr lang="hu-HU" dirty="0">
                <a:solidFill>
                  <a:schemeClr val="tx2"/>
                </a:solidFill>
              </a:rPr>
              <a:t>a nyelveket használó etnikumok mikor és hol telepedhettek meg?</a:t>
            </a:r>
          </a:p>
          <a:p>
            <a:endParaRPr lang="hu-HU" dirty="0">
              <a:solidFill>
                <a:schemeClr val="tx2"/>
              </a:solidFill>
            </a:endParaRPr>
          </a:p>
          <a:p>
            <a:r>
              <a:rPr lang="hu-HU" b="1" dirty="0">
                <a:solidFill>
                  <a:schemeClr val="tx2"/>
                </a:solidFill>
              </a:rPr>
              <a:t>Nyelvi forrásanyag: </a:t>
            </a:r>
          </a:p>
          <a:p>
            <a:pPr marL="971550" lvl="1" indent="-514350">
              <a:buFont typeface="+mj-lt"/>
              <a:buAutoNum type="arabicPeriod"/>
            </a:pPr>
            <a:r>
              <a:rPr lang="hu-HU" sz="2600" dirty="0">
                <a:solidFill>
                  <a:schemeClr val="tx2"/>
                </a:solidFill>
              </a:rPr>
              <a:t>idegen eredetű (jövevény) nevek</a:t>
            </a:r>
          </a:p>
          <a:p>
            <a:pPr marL="971550" lvl="1" indent="-514350">
              <a:buFont typeface="+mj-lt"/>
              <a:buAutoNum type="arabicPeriod"/>
            </a:pPr>
            <a:r>
              <a:rPr lang="hu-HU" sz="2600" dirty="0" err="1">
                <a:solidFill>
                  <a:schemeClr val="tx2"/>
                </a:solidFill>
              </a:rPr>
              <a:t>etnonimákkal</a:t>
            </a:r>
            <a:r>
              <a:rPr lang="hu-HU" sz="2600" dirty="0">
                <a:solidFill>
                  <a:schemeClr val="tx2"/>
                </a:solidFill>
              </a:rPr>
              <a:t> megalkotott településnevek</a:t>
            </a:r>
          </a:p>
          <a:p>
            <a:pPr marL="971550" lvl="1" indent="-514350">
              <a:buFont typeface="+mj-lt"/>
              <a:buAutoNum type="arabicPeriod"/>
            </a:pPr>
            <a:r>
              <a:rPr lang="hu-HU" sz="2600" dirty="0">
                <a:solidFill>
                  <a:schemeClr val="tx2"/>
                </a:solidFill>
              </a:rPr>
              <a:t>a névköltöztetéssel a magyar helynévrendszerbe került elnevezések</a:t>
            </a:r>
          </a:p>
          <a:p>
            <a:r>
              <a:rPr lang="hu-HU" dirty="0">
                <a:solidFill>
                  <a:schemeClr val="tx2"/>
                </a:solidFill>
              </a:rPr>
              <a:t>(+ ismeretlen és bizonytalan etimológiájú helynevek is)</a:t>
            </a:r>
          </a:p>
        </p:txBody>
      </p:sp>
    </p:spTree>
    <p:extLst>
      <p:ext uri="{BB962C8B-B14F-4D97-AF65-F5344CB8AC3E}">
        <p14:creationId xmlns:p14="http://schemas.microsoft.com/office/powerpoint/2010/main" val="362772323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2013 – 2022 téma">
  <a:themeElements>
    <a:clrScheme name="Office 2013 – 2022 té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– 2022 té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– 2022 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20214</TotalTime>
  <Words>1246</Words>
  <Application>Microsoft Macintosh PowerPoint</Application>
  <PresentationFormat>Szélesvásznú</PresentationFormat>
  <Paragraphs>204</Paragraphs>
  <Slides>21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21</vt:i4>
      </vt:variant>
    </vt:vector>
  </HeadingPairs>
  <TitlesOfParts>
    <vt:vector size="26" baseType="lpstr">
      <vt:lpstr>Arial</vt:lpstr>
      <vt:lpstr>Calibri Light</vt:lpstr>
      <vt:lpstr>Courier New</vt:lpstr>
      <vt:lpstr>Times New Roman</vt:lpstr>
      <vt:lpstr>Office 2013 – 2022 téma</vt:lpstr>
      <vt:lpstr>             Helynévmintázatok a középkori Magyarország területén     Akadémiai doktori értekezés tézisbemutató  2025. július 3.</vt:lpstr>
      <vt:lpstr>I. Tudománytörténeti előzmények</vt:lpstr>
      <vt:lpstr>I. Tudománytörténeti előzmények</vt:lpstr>
      <vt:lpstr>II. Az alkalmazott elmélet és módszertan</vt:lpstr>
      <vt:lpstr>II. Az alkalmazott elmélet és módszertan</vt:lpstr>
      <vt:lpstr>II. Az alkalmazott elmélet és módszertan</vt:lpstr>
      <vt:lpstr>II. Az alkalmazott elmélet és módszertan</vt:lpstr>
      <vt:lpstr>Vizsgálati terület: vízrajzi és a domborzati viszonyok alapján  Település száma AÉ : FÉ (43 : 39) AD : FD (73 : 58)  Településnév száma AÉ : FÉ (67 : 67) AD : FD (85 : 120)</vt:lpstr>
      <vt:lpstr>III/1.  Nyelvi térszerkezet</vt:lpstr>
      <vt:lpstr>III/1.  Nyelvi térszerkezet</vt:lpstr>
      <vt:lpstr>III/1.  Nyelvi térszerkezet</vt:lpstr>
      <vt:lpstr>III/1.  Nyelvi térszerkezet</vt:lpstr>
      <vt:lpstr>III/1.  Nyelvi térszerkezet</vt:lpstr>
      <vt:lpstr>III/1.  Nyelvi térszerkezet</vt:lpstr>
      <vt:lpstr>III/2.  Helynévmintázatok</vt:lpstr>
      <vt:lpstr>III/2.  Helynévmintázatok</vt:lpstr>
      <vt:lpstr>PowerPoint-bemutató</vt:lpstr>
      <vt:lpstr>PowerPoint-bemutató</vt:lpstr>
      <vt:lpstr>IV. A disszertáció új tudományos eredményei</vt:lpstr>
      <vt:lpstr>IV. A disszertáció új tudományos eredményei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Dr. Rácz Anita</dc:creator>
  <cp:lastModifiedBy>Dr. Rácz Anita</cp:lastModifiedBy>
  <cp:revision>76</cp:revision>
  <dcterms:created xsi:type="dcterms:W3CDTF">2025-06-17T12:09:36Z</dcterms:created>
  <dcterms:modified xsi:type="dcterms:W3CDTF">2025-07-02T19:42:21Z</dcterms:modified>
</cp:coreProperties>
</file>