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68" r:id="rId4"/>
    <p:sldId id="257" r:id="rId5"/>
    <p:sldId id="280" r:id="rId6"/>
    <p:sldId id="269" r:id="rId7"/>
    <p:sldId id="270" r:id="rId8"/>
    <p:sldId id="271" r:id="rId9"/>
    <p:sldId id="272" r:id="rId10"/>
    <p:sldId id="283" r:id="rId11"/>
    <p:sldId id="273" r:id="rId12"/>
    <p:sldId id="282" r:id="rId13"/>
    <p:sldId id="278" r:id="rId14"/>
    <p:sldId id="261" r:id="rId15"/>
    <p:sldId id="281" r:id="rId16"/>
    <p:sldId id="274" r:id="rId17"/>
    <p:sldId id="275" r:id="rId18"/>
    <p:sldId id="266" r:id="rId19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550"/>
    <a:srgbClr val="E8E8E8"/>
    <a:srgbClr val="434C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/>
    <p:restoredTop sz="94708"/>
  </p:normalViewPr>
  <p:slideViewPr>
    <p:cSldViewPr snapToGrid="0">
      <p:cViewPr varScale="1">
        <p:scale>
          <a:sx n="45" d="100"/>
          <a:sy n="45" d="100"/>
        </p:scale>
        <p:origin x="184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A0211D-92A0-42F2-778A-DC876481758D}"/>
              </a:ext>
            </a:extLst>
          </p:cNvPr>
          <p:cNvSpPr/>
          <p:nvPr userDrawn="1"/>
        </p:nvSpPr>
        <p:spPr>
          <a:xfrm>
            <a:off x="115614" y="105103"/>
            <a:ext cx="1954924" cy="6411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2C58D-D676-7DC3-A101-EF17EFCE1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70" y="656334"/>
            <a:ext cx="10302240" cy="3362892"/>
          </a:xfrm>
        </p:spPr>
        <p:txBody>
          <a:bodyPr lIns="0" anchor="b"/>
          <a:lstStyle>
            <a:lvl1pPr algn="l"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4472-1307-B5CB-A923-20F8786D3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70" y="4111300"/>
            <a:ext cx="10302240" cy="1280091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E745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5" name="Google Shape;10;p1">
            <a:extLst>
              <a:ext uri="{FF2B5EF4-FFF2-40B4-BE49-F238E27FC236}">
                <a16:creationId xmlns:a16="http://schemas.microsoft.com/office/drawing/2014/main" id="{07B871AE-848F-F48C-E867-AD143D9BFCF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8365" y="268133"/>
            <a:ext cx="1639951" cy="38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60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ABA3-C758-1C4B-1AA2-E18C6484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552090"/>
            <a:ext cx="4461474" cy="15053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FADDF-0F15-BEDB-3607-C3043AAFB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2882" y="0"/>
            <a:ext cx="68091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1FDEA-C7E0-D7D8-76A8-66C20DF9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2" y="2283424"/>
            <a:ext cx="4461474" cy="35855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56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64B6B9A2-8FC8-409D-169F-9C76675F0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435C9E6-3428-F23B-6D68-ECEEA1372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782" y="2529444"/>
            <a:ext cx="6772161" cy="89955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3pPr>
            <a:lvl4pPr>
              <a:lnSpc>
                <a:spcPct val="150000"/>
              </a:lnSpc>
              <a:defRPr sz="18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64330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64B6B9A2-8FC8-409D-169F-9C76675F0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A017057D-4491-ACD5-48DC-03D252CB9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B92B1C-F1F8-F28E-3271-D005CDF32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" y="2529444"/>
            <a:ext cx="6683829" cy="89955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3pPr>
            <a:lvl4pPr>
              <a:lnSpc>
                <a:spcPct val="150000"/>
              </a:lnSpc>
              <a:defRPr sz="18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50496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A017057D-4491-ACD5-48DC-03D252CB9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D522-A7FF-EC7C-4B22-51B15333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B4CC-AF52-C468-A976-5FAB3042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059512" cy="40542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C6B0-F036-FA3B-5A57-0E6D8E54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3C8B-6CB4-27DB-E93F-A263B7D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955569-C569-DF4A-BD86-156A92EF66B6}" type="slidenum">
              <a:rPr lang="en-HU" smtClean="0"/>
              <a:pPr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99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E80-7554-032C-AD48-AF1CB94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35323"/>
            <a:ext cx="11009993" cy="2852737"/>
          </a:xfrm>
        </p:spPr>
        <p:txBody>
          <a:bodyPr anchor="b"/>
          <a:lstStyle>
            <a:lvl1pPr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E612-5A6A-0482-968E-0C0C7B0D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3515048"/>
            <a:ext cx="110099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Google Shape;17;p3">
            <a:extLst>
              <a:ext uri="{FF2B5EF4-FFF2-40B4-BE49-F238E27FC236}">
                <a16:creationId xmlns:a16="http://schemas.microsoft.com/office/drawing/2014/main" id="{2C9202AE-000B-8478-2C97-06CC8914D2C1}"/>
              </a:ext>
            </a:extLst>
          </p:cNvPr>
          <p:cNvSpPr/>
          <p:nvPr userDrawn="1"/>
        </p:nvSpPr>
        <p:spPr>
          <a:xfrm>
            <a:off x="6559517" y="4796308"/>
            <a:ext cx="5337809" cy="2255520"/>
          </a:xfrm>
          <a:custGeom>
            <a:avLst/>
            <a:gdLst/>
            <a:ahLst/>
            <a:cxnLst/>
            <a:rect l="l" t="t" r="r" b="b"/>
            <a:pathLst>
              <a:path w="5337809" h="2255520" extrusionOk="0">
                <a:moveTo>
                  <a:pt x="1583055" y="1133856"/>
                </a:moveTo>
                <a:cubicBezTo>
                  <a:pt x="1391031" y="1228344"/>
                  <a:pt x="1244727" y="1438656"/>
                  <a:pt x="1244727" y="1664208"/>
                </a:cubicBezTo>
                <a:cubicBezTo>
                  <a:pt x="1244727" y="1956816"/>
                  <a:pt x="1464183" y="2194560"/>
                  <a:pt x="1787271" y="2194560"/>
                </a:cubicBezTo>
                <a:cubicBezTo>
                  <a:pt x="2031111" y="2194560"/>
                  <a:pt x="2235327" y="2039112"/>
                  <a:pt x="2235327" y="1795272"/>
                </a:cubicBezTo>
                <a:cubicBezTo>
                  <a:pt x="2235327" y="1453896"/>
                  <a:pt x="1866519" y="1341120"/>
                  <a:pt x="1583055" y="1133856"/>
                </a:cubicBezTo>
                <a:close/>
                <a:moveTo>
                  <a:pt x="1836039" y="60960"/>
                </a:moveTo>
                <a:cubicBezTo>
                  <a:pt x="1634871" y="60960"/>
                  <a:pt x="1455039" y="182880"/>
                  <a:pt x="1455039" y="396240"/>
                </a:cubicBezTo>
                <a:cubicBezTo>
                  <a:pt x="1455039" y="667512"/>
                  <a:pt x="1729359" y="798576"/>
                  <a:pt x="1991487" y="963168"/>
                </a:cubicBezTo>
                <a:cubicBezTo>
                  <a:pt x="2168271" y="874776"/>
                  <a:pt x="2314575" y="688848"/>
                  <a:pt x="2314575" y="487680"/>
                </a:cubicBezTo>
                <a:cubicBezTo>
                  <a:pt x="2314575" y="225552"/>
                  <a:pt x="2101215" y="60960"/>
                  <a:pt x="1836039" y="60960"/>
                </a:cubicBezTo>
                <a:close/>
                <a:moveTo>
                  <a:pt x="670560" y="12192"/>
                </a:moveTo>
                <a:lnTo>
                  <a:pt x="731520" y="12192"/>
                </a:lnTo>
                <a:lnTo>
                  <a:pt x="731520" y="1962912"/>
                </a:lnTo>
                <a:cubicBezTo>
                  <a:pt x="731520" y="2164080"/>
                  <a:pt x="731520" y="2164080"/>
                  <a:pt x="987552" y="2164080"/>
                </a:cubicBezTo>
                <a:lnTo>
                  <a:pt x="987552" y="2225040"/>
                </a:lnTo>
                <a:lnTo>
                  <a:pt x="67056" y="2225040"/>
                </a:lnTo>
                <a:lnTo>
                  <a:pt x="67056" y="2164080"/>
                </a:lnTo>
                <a:cubicBezTo>
                  <a:pt x="414528" y="2164080"/>
                  <a:pt x="414528" y="2164080"/>
                  <a:pt x="414528" y="1962912"/>
                </a:cubicBezTo>
                <a:lnTo>
                  <a:pt x="414528" y="356616"/>
                </a:lnTo>
                <a:lnTo>
                  <a:pt x="0" y="356616"/>
                </a:lnTo>
                <a:lnTo>
                  <a:pt x="0" y="295656"/>
                </a:lnTo>
                <a:cubicBezTo>
                  <a:pt x="463296" y="295656"/>
                  <a:pt x="612648" y="176784"/>
                  <a:pt x="670560" y="12192"/>
                </a:cubicBezTo>
                <a:close/>
                <a:moveTo>
                  <a:pt x="4142994" y="0"/>
                </a:moveTo>
                <a:lnTo>
                  <a:pt x="4200906" y="0"/>
                </a:lnTo>
                <a:cubicBezTo>
                  <a:pt x="4280154" y="88392"/>
                  <a:pt x="4493514" y="158496"/>
                  <a:pt x="4691634" y="158496"/>
                </a:cubicBezTo>
                <a:cubicBezTo>
                  <a:pt x="4892801" y="158496"/>
                  <a:pt x="5103113" y="88392"/>
                  <a:pt x="5185409" y="0"/>
                </a:cubicBezTo>
                <a:lnTo>
                  <a:pt x="5240274" y="0"/>
                </a:lnTo>
                <a:cubicBezTo>
                  <a:pt x="5240274" y="280416"/>
                  <a:pt x="4981193" y="502920"/>
                  <a:pt x="4621530" y="502920"/>
                </a:cubicBezTo>
                <a:cubicBezTo>
                  <a:pt x="4420362" y="502920"/>
                  <a:pt x="4255770" y="438912"/>
                  <a:pt x="4203954" y="393192"/>
                </a:cubicBezTo>
                <a:lnTo>
                  <a:pt x="4203954" y="1146048"/>
                </a:lnTo>
                <a:cubicBezTo>
                  <a:pt x="4298442" y="978408"/>
                  <a:pt x="4487418" y="853440"/>
                  <a:pt x="4697730" y="853440"/>
                </a:cubicBezTo>
                <a:cubicBezTo>
                  <a:pt x="5036058" y="853440"/>
                  <a:pt x="5337809" y="1127760"/>
                  <a:pt x="5337809" y="1551432"/>
                </a:cubicBezTo>
                <a:cubicBezTo>
                  <a:pt x="5337809" y="1978152"/>
                  <a:pt x="5014722" y="2255520"/>
                  <a:pt x="4621530" y="2255520"/>
                </a:cubicBezTo>
                <a:cubicBezTo>
                  <a:pt x="4301490" y="2255520"/>
                  <a:pt x="4054602" y="2051304"/>
                  <a:pt x="4054602" y="1801368"/>
                </a:cubicBezTo>
                <a:cubicBezTo>
                  <a:pt x="4054602" y="1664208"/>
                  <a:pt x="4130802" y="1551432"/>
                  <a:pt x="4258818" y="1551432"/>
                </a:cubicBezTo>
                <a:cubicBezTo>
                  <a:pt x="4368546" y="1551432"/>
                  <a:pt x="4444746" y="1633728"/>
                  <a:pt x="4444746" y="1743456"/>
                </a:cubicBezTo>
                <a:cubicBezTo>
                  <a:pt x="4444746" y="1856232"/>
                  <a:pt x="4368546" y="1935480"/>
                  <a:pt x="4258818" y="1935480"/>
                </a:cubicBezTo>
                <a:cubicBezTo>
                  <a:pt x="4200906" y="1935480"/>
                  <a:pt x="4152138" y="1911096"/>
                  <a:pt x="4118610" y="1871472"/>
                </a:cubicBezTo>
                <a:cubicBezTo>
                  <a:pt x="4155186" y="2042160"/>
                  <a:pt x="4371594" y="2185416"/>
                  <a:pt x="4575810" y="2185416"/>
                </a:cubicBezTo>
                <a:cubicBezTo>
                  <a:pt x="4828793" y="2185416"/>
                  <a:pt x="4975097" y="1965960"/>
                  <a:pt x="4975097" y="1551432"/>
                </a:cubicBezTo>
                <a:cubicBezTo>
                  <a:pt x="4975097" y="1164336"/>
                  <a:pt x="4847082" y="935736"/>
                  <a:pt x="4630674" y="935736"/>
                </a:cubicBezTo>
                <a:cubicBezTo>
                  <a:pt x="4423410" y="935736"/>
                  <a:pt x="4203954" y="1136904"/>
                  <a:pt x="4203954" y="1371600"/>
                </a:cubicBezTo>
                <a:lnTo>
                  <a:pt x="4142994" y="1371600"/>
                </a:lnTo>
                <a:close/>
                <a:moveTo>
                  <a:pt x="3238881" y="0"/>
                </a:moveTo>
                <a:cubicBezTo>
                  <a:pt x="3574161" y="0"/>
                  <a:pt x="3836289" y="198120"/>
                  <a:pt x="3836289" y="524256"/>
                </a:cubicBezTo>
                <a:cubicBezTo>
                  <a:pt x="3836289" y="1188720"/>
                  <a:pt x="2952369" y="1072896"/>
                  <a:pt x="2732913" y="1856232"/>
                </a:cubicBezTo>
                <a:lnTo>
                  <a:pt x="3504057" y="1856232"/>
                </a:lnTo>
                <a:cubicBezTo>
                  <a:pt x="3668649" y="1856232"/>
                  <a:pt x="3784473" y="1737360"/>
                  <a:pt x="3784473" y="1575816"/>
                </a:cubicBezTo>
                <a:lnTo>
                  <a:pt x="3784473" y="1277112"/>
                </a:lnTo>
                <a:lnTo>
                  <a:pt x="3845433" y="1277112"/>
                </a:lnTo>
                <a:lnTo>
                  <a:pt x="3845433" y="1609344"/>
                </a:lnTo>
                <a:cubicBezTo>
                  <a:pt x="3845433" y="1862328"/>
                  <a:pt x="3693033" y="2255520"/>
                  <a:pt x="3348609" y="2255520"/>
                </a:cubicBezTo>
                <a:cubicBezTo>
                  <a:pt x="3056001" y="2255520"/>
                  <a:pt x="2964561" y="1917192"/>
                  <a:pt x="2818257" y="1917192"/>
                </a:cubicBezTo>
                <a:cubicBezTo>
                  <a:pt x="2708529" y="1917192"/>
                  <a:pt x="2687193" y="2097024"/>
                  <a:pt x="2681097" y="2203704"/>
                </a:cubicBezTo>
                <a:lnTo>
                  <a:pt x="2681097" y="2255520"/>
                </a:lnTo>
                <a:lnTo>
                  <a:pt x="2617089" y="2255520"/>
                </a:lnTo>
                <a:lnTo>
                  <a:pt x="2617089" y="2240280"/>
                </a:lnTo>
                <a:cubicBezTo>
                  <a:pt x="2626233" y="1118616"/>
                  <a:pt x="3470529" y="1283208"/>
                  <a:pt x="3470529" y="499872"/>
                </a:cubicBezTo>
                <a:cubicBezTo>
                  <a:pt x="3470529" y="198120"/>
                  <a:pt x="3293745" y="82296"/>
                  <a:pt x="3123057" y="82296"/>
                </a:cubicBezTo>
                <a:cubicBezTo>
                  <a:pt x="2903601" y="82296"/>
                  <a:pt x="2711577" y="277368"/>
                  <a:pt x="2711577" y="545592"/>
                </a:cubicBezTo>
                <a:cubicBezTo>
                  <a:pt x="2742057" y="499872"/>
                  <a:pt x="2793873" y="469392"/>
                  <a:pt x="2857881" y="469392"/>
                </a:cubicBezTo>
                <a:cubicBezTo>
                  <a:pt x="2970657" y="469392"/>
                  <a:pt x="3049905" y="545592"/>
                  <a:pt x="3049905" y="661416"/>
                </a:cubicBezTo>
                <a:cubicBezTo>
                  <a:pt x="3049905" y="774192"/>
                  <a:pt x="2973705" y="853440"/>
                  <a:pt x="2854833" y="853440"/>
                </a:cubicBezTo>
                <a:cubicBezTo>
                  <a:pt x="2714625" y="853440"/>
                  <a:pt x="2653665" y="734568"/>
                  <a:pt x="2653665" y="548640"/>
                </a:cubicBezTo>
                <a:cubicBezTo>
                  <a:pt x="2653665" y="252984"/>
                  <a:pt x="2851785" y="0"/>
                  <a:pt x="3238881" y="0"/>
                </a:cubicBezTo>
                <a:close/>
                <a:moveTo>
                  <a:pt x="1836039" y="0"/>
                </a:moveTo>
                <a:cubicBezTo>
                  <a:pt x="2134743" y="0"/>
                  <a:pt x="2375535" y="198120"/>
                  <a:pt x="2375535" y="487680"/>
                </a:cubicBezTo>
                <a:cubicBezTo>
                  <a:pt x="2375535" y="701040"/>
                  <a:pt x="2232279" y="899160"/>
                  <a:pt x="2046351" y="999744"/>
                </a:cubicBezTo>
                <a:cubicBezTo>
                  <a:pt x="2262759" y="1139952"/>
                  <a:pt x="2451735" y="1310640"/>
                  <a:pt x="2451735" y="1615440"/>
                </a:cubicBezTo>
                <a:cubicBezTo>
                  <a:pt x="2451735" y="1984248"/>
                  <a:pt x="2146935" y="2255520"/>
                  <a:pt x="1787271" y="2255520"/>
                </a:cubicBezTo>
                <a:cubicBezTo>
                  <a:pt x="1433703" y="2255520"/>
                  <a:pt x="1183767" y="1990344"/>
                  <a:pt x="1183767" y="1664208"/>
                </a:cubicBezTo>
                <a:cubicBezTo>
                  <a:pt x="1183767" y="1429512"/>
                  <a:pt x="1330071" y="1203960"/>
                  <a:pt x="1531239" y="1094232"/>
                </a:cubicBezTo>
                <a:cubicBezTo>
                  <a:pt x="1375791" y="972312"/>
                  <a:pt x="1256919" y="810768"/>
                  <a:pt x="1256919" y="557784"/>
                </a:cubicBezTo>
                <a:cubicBezTo>
                  <a:pt x="1256919" y="201168"/>
                  <a:pt x="1515999" y="0"/>
                  <a:pt x="1836039" y="0"/>
                </a:cubicBezTo>
                <a:close/>
              </a:path>
            </a:pathLst>
          </a:custGeom>
          <a:solidFill>
            <a:srgbClr val="EF465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0" b="0" i="0" u="none" strike="noStrike" cap="none">
              <a:solidFill>
                <a:srgbClr val="EF4652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36953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DAF41B77-6036-BE38-4314-01E948E9D828}"/>
              </a:ext>
            </a:extLst>
          </p:cNvPr>
          <p:cNvSpPr/>
          <p:nvPr userDrawn="1"/>
        </p:nvSpPr>
        <p:spPr>
          <a:xfrm>
            <a:off x="6217984" y="4796308"/>
            <a:ext cx="5768720" cy="2255520"/>
          </a:xfrm>
          <a:custGeom>
            <a:avLst/>
            <a:gdLst/>
            <a:ahLst/>
            <a:cxnLst/>
            <a:rect l="l" t="t" r="r" b="b"/>
            <a:pathLst>
              <a:path w="5768720" h="2255520" extrusionOk="0">
                <a:moveTo>
                  <a:pt x="2165985" y="60960"/>
                </a:moveTo>
                <a:cubicBezTo>
                  <a:pt x="1934337" y="60960"/>
                  <a:pt x="1821561" y="399288"/>
                  <a:pt x="1821561" y="1100328"/>
                </a:cubicBezTo>
                <a:cubicBezTo>
                  <a:pt x="1821561" y="1840992"/>
                  <a:pt x="1934337" y="2194560"/>
                  <a:pt x="2165985" y="2194560"/>
                </a:cubicBezTo>
                <a:cubicBezTo>
                  <a:pt x="2400681" y="2194560"/>
                  <a:pt x="2513457" y="1840992"/>
                  <a:pt x="2513457" y="1100328"/>
                </a:cubicBezTo>
                <a:cubicBezTo>
                  <a:pt x="2513457" y="399288"/>
                  <a:pt x="2400681" y="60960"/>
                  <a:pt x="2165985" y="60960"/>
                </a:cubicBezTo>
                <a:close/>
                <a:moveTo>
                  <a:pt x="4573905" y="0"/>
                </a:moveTo>
                <a:lnTo>
                  <a:pt x="4631817" y="0"/>
                </a:lnTo>
                <a:cubicBezTo>
                  <a:pt x="4711065" y="88392"/>
                  <a:pt x="4924424" y="158496"/>
                  <a:pt x="5122544" y="158496"/>
                </a:cubicBezTo>
                <a:cubicBezTo>
                  <a:pt x="5323712" y="158496"/>
                  <a:pt x="5534024" y="88392"/>
                  <a:pt x="5616320" y="0"/>
                </a:cubicBezTo>
                <a:lnTo>
                  <a:pt x="5671185" y="0"/>
                </a:lnTo>
                <a:cubicBezTo>
                  <a:pt x="5671185" y="280416"/>
                  <a:pt x="5412104" y="502920"/>
                  <a:pt x="5052440" y="502920"/>
                </a:cubicBezTo>
                <a:cubicBezTo>
                  <a:pt x="4851272" y="502920"/>
                  <a:pt x="4686681" y="438912"/>
                  <a:pt x="4634865" y="393192"/>
                </a:cubicBezTo>
                <a:lnTo>
                  <a:pt x="4634865" y="1146048"/>
                </a:lnTo>
                <a:cubicBezTo>
                  <a:pt x="4729352" y="978408"/>
                  <a:pt x="4918328" y="853440"/>
                  <a:pt x="5128640" y="853440"/>
                </a:cubicBezTo>
                <a:cubicBezTo>
                  <a:pt x="5466969" y="853440"/>
                  <a:pt x="5768720" y="1127760"/>
                  <a:pt x="5768720" y="1551432"/>
                </a:cubicBezTo>
                <a:cubicBezTo>
                  <a:pt x="5768720" y="1978152"/>
                  <a:pt x="5445633" y="2255520"/>
                  <a:pt x="5052440" y="2255520"/>
                </a:cubicBezTo>
                <a:cubicBezTo>
                  <a:pt x="4732401" y="2255520"/>
                  <a:pt x="4485513" y="2051304"/>
                  <a:pt x="4485513" y="1801368"/>
                </a:cubicBezTo>
                <a:cubicBezTo>
                  <a:pt x="4485513" y="1664208"/>
                  <a:pt x="4561713" y="1551432"/>
                  <a:pt x="4689729" y="1551432"/>
                </a:cubicBezTo>
                <a:cubicBezTo>
                  <a:pt x="4799456" y="1551432"/>
                  <a:pt x="4875656" y="1633728"/>
                  <a:pt x="4875656" y="1743456"/>
                </a:cubicBezTo>
                <a:cubicBezTo>
                  <a:pt x="4875656" y="1856232"/>
                  <a:pt x="4799456" y="1935480"/>
                  <a:pt x="4689729" y="1935480"/>
                </a:cubicBezTo>
                <a:cubicBezTo>
                  <a:pt x="4631817" y="1935480"/>
                  <a:pt x="4583049" y="1911096"/>
                  <a:pt x="4549521" y="1871472"/>
                </a:cubicBezTo>
                <a:cubicBezTo>
                  <a:pt x="4586097" y="2042160"/>
                  <a:pt x="4802504" y="2185416"/>
                  <a:pt x="5006720" y="2185416"/>
                </a:cubicBezTo>
                <a:cubicBezTo>
                  <a:pt x="5259704" y="2185416"/>
                  <a:pt x="5406008" y="1965960"/>
                  <a:pt x="5406008" y="1551432"/>
                </a:cubicBezTo>
                <a:cubicBezTo>
                  <a:pt x="5406008" y="1164336"/>
                  <a:pt x="5277992" y="935736"/>
                  <a:pt x="5061585" y="935736"/>
                </a:cubicBezTo>
                <a:cubicBezTo>
                  <a:pt x="4854320" y="935736"/>
                  <a:pt x="4634865" y="1136904"/>
                  <a:pt x="4634865" y="1371600"/>
                </a:cubicBezTo>
                <a:lnTo>
                  <a:pt x="4573905" y="1371600"/>
                </a:lnTo>
                <a:close/>
                <a:moveTo>
                  <a:pt x="3669792" y="0"/>
                </a:moveTo>
                <a:cubicBezTo>
                  <a:pt x="4005072" y="0"/>
                  <a:pt x="4267200" y="198120"/>
                  <a:pt x="4267200" y="524256"/>
                </a:cubicBezTo>
                <a:cubicBezTo>
                  <a:pt x="4267200" y="1188720"/>
                  <a:pt x="3383280" y="1072896"/>
                  <a:pt x="3163824" y="1856232"/>
                </a:cubicBezTo>
                <a:lnTo>
                  <a:pt x="3934968" y="1856232"/>
                </a:lnTo>
                <a:cubicBezTo>
                  <a:pt x="4099560" y="1856232"/>
                  <a:pt x="4215384" y="1737360"/>
                  <a:pt x="4215384" y="1575816"/>
                </a:cubicBezTo>
                <a:lnTo>
                  <a:pt x="4215384" y="1277112"/>
                </a:lnTo>
                <a:lnTo>
                  <a:pt x="4276344" y="1277112"/>
                </a:lnTo>
                <a:lnTo>
                  <a:pt x="4276344" y="1609344"/>
                </a:lnTo>
                <a:cubicBezTo>
                  <a:pt x="4276344" y="1862328"/>
                  <a:pt x="4123944" y="2255520"/>
                  <a:pt x="3779520" y="2255520"/>
                </a:cubicBezTo>
                <a:cubicBezTo>
                  <a:pt x="3486912" y="2255520"/>
                  <a:pt x="3395472" y="1917192"/>
                  <a:pt x="3249168" y="1917192"/>
                </a:cubicBezTo>
                <a:cubicBezTo>
                  <a:pt x="3139440" y="1917192"/>
                  <a:pt x="3118104" y="2097024"/>
                  <a:pt x="3112008" y="2203704"/>
                </a:cubicBezTo>
                <a:lnTo>
                  <a:pt x="3112008" y="2255520"/>
                </a:lnTo>
                <a:lnTo>
                  <a:pt x="3048000" y="2255520"/>
                </a:lnTo>
                <a:lnTo>
                  <a:pt x="3048000" y="2240280"/>
                </a:lnTo>
                <a:cubicBezTo>
                  <a:pt x="3057144" y="1118616"/>
                  <a:pt x="3901440" y="1283208"/>
                  <a:pt x="3901440" y="499872"/>
                </a:cubicBezTo>
                <a:cubicBezTo>
                  <a:pt x="3901440" y="198120"/>
                  <a:pt x="3724656" y="82296"/>
                  <a:pt x="3553968" y="82296"/>
                </a:cubicBezTo>
                <a:cubicBezTo>
                  <a:pt x="3334512" y="82296"/>
                  <a:pt x="3142488" y="277368"/>
                  <a:pt x="3142488" y="545592"/>
                </a:cubicBezTo>
                <a:cubicBezTo>
                  <a:pt x="3172968" y="499872"/>
                  <a:pt x="3224784" y="469392"/>
                  <a:pt x="3288792" y="469392"/>
                </a:cubicBezTo>
                <a:cubicBezTo>
                  <a:pt x="3401568" y="469392"/>
                  <a:pt x="3480816" y="545592"/>
                  <a:pt x="3480816" y="661416"/>
                </a:cubicBezTo>
                <a:cubicBezTo>
                  <a:pt x="3480816" y="774192"/>
                  <a:pt x="3404616" y="853440"/>
                  <a:pt x="3285744" y="853440"/>
                </a:cubicBezTo>
                <a:cubicBezTo>
                  <a:pt x="3145536" y="853440"/>
                  <a:pt x="3084576" y="734568"/>
                  <a:pt x="3084576" y="548640"/>
                </a:cubicBezTo>
                <a:cubicBezTo>
                  <a:pt x="3084576" y="252984"/>
                  <a:pt x="3282696" y="0"/>
                  <a:pt x="3669792" y="0"/>
                </a:cubicBezTo>
                <a:close/>
                <a:moveTo>
                  <a:pt x="2165985" y="0"/>
                </a:moveTo>
                <a:cubicBezTo>
                  <a:pt x="2525649" y="0"/>
                  <a:pt x="2879217" y="548640"/>
                  <a:pt x="2879217" y="1100328"/>
                </a:cubicBezTo>
                <a:cubicBezTo>
                  <a:pt x="2879217" y="1676400"/>
                  <a:pt x="2525649" y="2255520"/>
                  <a:pt x="2165985" y="2255520"/>
                </a:cubicBezTo>
                <a:cubicBezTo>
                  <a:pt x="1806321" y="2255520"/>
                  <a:pt x="1455801" y="1676400"/>
                  <a:pt x="1455801" y="1100328"/>
                </a:cubicBezTo>
                <a:cubicBezTo>
                  <a:pt x="1455801" y="548640"/>
                  <a:pt x="1806321" y="0"/>
                  <a:pt x="2165985" y="0"/>
                </a:cubicBezTo>
                <a:close/>
                <a:moveTo>
                  <a:pt x="621792" y="0"/>
                </a:moveTo>
                <a:cubicBezTo>
                  <a:pt x="957072" y="0"/>
                  <a:pt x="1219200" y="198120"/>
                  <a:pt x="1219200" y="524256"/>
                </a:cubicBezTo>
                <a:cubicBezTo>
                  <a:pt x="1219200" y="1188720"/>
                  <a:pt x="335280" y="1072896"/>
                  <a:pt x="115824" y="1856232"/>
                </a:cubicBezTo>
                <a:lnTo>
                  <a:pt x="886968" y="1856232"/>
                </a:lnTo>
                <a:cubicBezTo>
                  <a:pt x="1051560" y="1856232"/>
                  <a:pt x="1167384" y="1737360"/>
                  <a:pt x="1167384" y="1575816"/>
                </a:cubicBezTo>
                <a:lnTo>
                  <a:pt x="1167384" y="1277112"/>
                </a:lnTo>
                <a:lnTo>
                  <a:pt x="1228344" y="1277112"/>
                </a:lnTo>
                <a:lnTo>
                  <a:pt x="1228344" y="1609344"/>
                </a:lnTo>
                <a:cubicBezTo>
                  <a:pt x="1228344" y="1862328"/>
                  <a:pt x="1075944" y="2255520"/>
                  <a:pt x="731520" y="2255520"/>
                </a:cubicBezTo>
                <a:cubicBezTo>
                  <a:pt x="438912" y="2255520"/>
                  <a:pt x="347472" y="1917192"/>
                  <a:pt x="201168" y="1917192"/>
                </a:cubicBezTo>
                <a:cubicBezTo>
                  <a:pt x="91440" y="1917192"/>
                  <a:pt x="70104" y="2097024"/>
                  <a:pt x="64008" y="2203704"/>
                </a:cubicBezTo>
                <a:lnTo>
                  <a:pt x="64008" y="2255520"/>
                </a:lnTo>
                <a:lnTo>
                  <a:pt x="0" y="2255520"/>
                </a:lnTo>
                <a:lnTo>
                  <a:pt x="0" y="2240280"/>
                </a:lnTo>
                <a:cubicBezTo>
                  <a:pt x="9144" y="1118616"/>
                  <a:pt x="853440" y="1283208"/>
                  <a:pt x="853440" y="499872"/>
                </a:cubicBezTo>
                <a:cubicBezTo>
                  <a:pt x="853440" y="198120"/>
                  <a:pt x="676656" y="82296"/>
                  <a:pt x="505968" y="82296"/>
                </a:cubicBezTo>
                <a:cubicBezTo>
                  <a:pt x="286512" y="82296"/>
                  <a:pt x="94488" y="277368"/>
                  <a:pt x="94488" y="545592"/>
                </a:cubicBezTo>
                <a:cubicBezTo>
                  <a:pt x="124968" y="499872"/>
                  <a:pt x="176784" y="469392"/>
                  <a:pt x="240792" y="469392"/>
                </a:cubicBezTo>
                <a:cubicBezTo>
                  <a:pt x="353568" y="469392"/>
                  <a:pt x="432816" y="545592"/>
                  <a:pt x="432816" y="661416"/>
                </a:cubicBezTo>
                <a:cubicBezTo>
                  <a:pt x="432816" y="774192"/>
                  <a:pt x="356616" y="853440"/>
                  <a:pt x="237744" y="853440"/>
                </a:cubicBezTo>
                <a:cubicBezTo>
                  <a:pt x="97536" y="853440"/>
                  <a:pt x="36576" y="734568"/>
                  <a:pt x="36576" y="548640"/>
                </a:cubicBezTo>
                <a:cubicBezTo>
                  <a:pt x="36576" y="252984"/>
                  <a:pt x="234696" y="0"/>
                  <a:pt x="621792" y="0"/>
                </a:cubicBezTo>
                <a:close/>
              </a:path>
            </a:pathLst>
          </a:custGeom>
          <a:solidFill>
            <a:srgbClr val="EF465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0EE80-7554-032C-AD48-AF1CB94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35323"/>
            <a:ext cx="11009993" cy="2852737"/>
          </a:xfrm>
        </p:spPr>
        <p:txBody>
          <a:bodyPr anchor="b"/>
          <a:lstStyle>
            <a:lvl1pPr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E612-5A6A-0482-968E-0C0C7B0D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3515048"/>
            <a:ext cx="110099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9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251D-84D0-DF3A-7826-F9AFFB5B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4C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4F19-9A83-F1DB-7755-50FEA09F5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88" y="1951339"/>
            <a:ext cx="5725512" cy="42256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97FE1-7BC2-B6E2-3D06-633D6F3A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51339"/>
            <a:ext cx="5725512" cy="42256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113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FF70-8139-9A14-8B38-4C309B7A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572161"/>
            <a:ext cx="1152972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DE56D-AAFF-4211-997A-288A2F6F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8" y="1888199"/>
            <a:ext cx="56525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A7C2B-B83D-4B2A-E341-83976E9C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058" y="2712111"/>
            <a:ext cx="565251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0E28E-0583-ECEA-A3D8-D32E0C9B6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888199"/>
            <a:ext cx="56803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352A5-1E67-7A44-1C45-76F125371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712111"/>
            <a:ext cx="568035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84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5719-C685-5826-1910-7B97BE7B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569343"/>
            <a:ext cx="11025996" cy="13819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7431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C9C6-CE6E-06F6-E394-6976C732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552090"/>
            <a:ext cx="4444221" cy="15053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6428-CFED-6859-E58A-91E27736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810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E313B-4601-E464-E8F6-10E4C0506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804" y="2283424"/>
            <a:ext cx="4444221" cy="35855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5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EC341-0925-AAC8-5A5E-D19B0E6A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BEBD2-36B4-D7EF-308F-840C0B0C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88" y="2122714"/>
            <a:ext cx="11059512" cy="412568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60A8F88-B848-98E0-B5D7-BC7343A6C54E}"/>
              </a:ext>
            </a:extLst>
          </p:cNvPr>
          <p:cNvSpPr txBox="1"/>
          <p:nvPr userDrawn="1"/>
        </p:nvSpPr>
        <p:spPr>
          <a:xfrm>
            <a:off x="188003" y="6458951"/>
            <a:ext cx="46140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b="0" i="0" dirty="0">
                <a:solidFill>
                  <a:srgbClr val="444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  <p:pic>
        <p:nvPicPr>
          <p:cNvPr id="4" name="Google Shape;10;p1">
            <a:extLst>
              <a:ext uri="{FF2B5EF4-FFF2-40B4-BE49-F238E27FC236}">
                <a16:creationId xmlns:a16="http://schemas.microsoft.com/office/drawing/2014/main" id="{D08DB2CC-689E-32DC-760B-B027FC68798D}"/>
              </a:ext>
            </a:extLst>
          </p:cNvPr>
          <p:cNvPicPr preferRelativeResize="0"/>
          <p:nvPr userDrawn="1"/>
        </p:nvPicPr>
        <p:blipFill rotWithShape="1">
          <a:blip r:embed="rId12">
            <a:alphaModFix amt="55000"/>
          </a:blip>
          <a:srcRect r="43446"/>
          <a:stretch/>
        </p:blipFill>
        <p:spPr>
          <a:xfrm>
            <a:off x="258366" y="268134"/>
            <a:ext cx="602833" cy="25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434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5">
            <a:extLst>
              <a:ext uri="{FF2B5EF4-FFF2-40B4-BE49-F238E27FC236}">
                <a16:creationId xmlns:a16="http://schemas.microsoft.com/office/drawing/2014/main" id="{73DA9461-A9EB-6485-402F-8159C752E87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895" y="3872751"/>
            <a:ext cx="6551626" cy="2962171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3" name="Google Shape;10;p1">
            <a:extLst>
              <a:ext uri="{FF2B5EF4-FFF2-40B4-BE49-F238E27FC236}">
                <a16:creationId xmlns:a16="http://schemas.microsoft.com/office/drawing/2014/main" id="{AA96791C-DAC0-F8DD-1181-E4412AFB1C03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58365" y="268133"/>
            <a:ext cx="1639951" cy="38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2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7234-05D0-4AA3-31F1-4D77F8C95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rgbClr val="E74550"/>
                </a:solidFill>
              </a:rPr>
              <a:t>A Magyar Nemzeti Helynévtár Program és a partiumi helynévkutatások</a:t>
            </a:r>
            <a:endParaRPr lang="en-HU" dirty="0">
              <a:solidFill>
                <a:srgbClr val="E745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F7E1B-9982-E853-C559-FCE68791F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RÁCZ</a:t>
            </a:r>
            <a:r>
              <a:rPr lang="en-HU"/>
              <a:t> </a:t>
            </a:r>
            <a:r>
              <a:rPr lang="hu-HU" dirty="0"/>
              <a:t>ANITA</a:t>
            </a:r>
            <a:endParaRPr lang="en-HU" dirty="0"/>
          </a:p>
          <a:p>
            <a:r>
              <a:rPr lang="hu-HU" dirty="0"/>
              <a:t>egyetemi docens</a:t>
            </a:r>
            <a:r>
              <a:rPr lang="en-HU"/>
              <a:t>, </a:t>
            </a:r>
            <a:r>
              <a:rPr lang="hu-HU" dirty="0"/>
              <a:t>Debreceni Egyetem, Magyar Nyelvtudományi Tanszék</a:t>
            </a:r>
            <a:endParaRPr lang="en-HU" dirty="0"/>
          </a:p>
          <a:p>
            <a:endParaRPr lang="en-HU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9EDBDD5-0B61-3365-BCDB-859EB7FD49BC}"/>
              </a:ext>
            </a:extLst>
          </p:cNvPr>
          <p:cNvSpPr txBox="1">
            <a:spLocks/>
          </p:cNvSpPr>
          <p:nvPr/>
        </p:nvSpPr>
        <p:spPr>
          <a:xfrm>
            <a:off x="271170" y="6010934"/>
            <a:ext cx="4167015" cy="3814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sz="1600" dirty="0">
                <a:solidFill>
                  <a:srgbClr val="E74550"/>
                </a:solidFill>
              </a:rPr>
              <a:t>2025</a:t>
            </a:r>
            <a:r>
              <a:rPr lang="en-HU" sz="1600">
                <a:solidFill>
                  <a:srgbClr val="E74550"/>
                </a:solidFill>
              </a:rPr>
              <a:t>. </a:t>
            </a:r>
            <a:r>
              <a:rPr lang="hu-HU" sz="1600" dirty="0">
                <a:solidFill>
                  <a:srgbClr val="E74550"/>
                </a:solidFill>
              </a:rPr>
              <a:t>május 19</a:t>
            </a:r>
            <a:r>
              <a:rPr lang="en-HU" sz="1600">
                <a:solidFill>
                  <a:srgbClr val="E74550"/>
                </a:solidFill>
              </a:rPr>
              <a:t>.</a:t>
            </a:r>
            <a:endParaRPr lang="en-HU" sz="1600" dirty="0">
              <a:solidFill>
                <a:srgbClr val="E745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793F-A7B5-BB77-E274-C9AB6AAD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AA8F-6CED-BBB4-529D-2A5B3996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Tudományos</a:t>
            </a:r>
            <a:r>
              <a:rPr lang="en-GB" dirty="0"/>
              <a:t> </a:t>
            </a:r>
            <a:r>
              <a:rPr lang="en-GB" dirty="0" err="1"/>
              <a:t>hitelesség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505C-CBAE-A5C1-56A0-996EC837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327072"/>
          </a:xfrm>
        </p:spPr>
        <p:txBody>
          <a:bodyPr>
            <a:normAutofit fontScale="47500" lnSpcReduction="20000"/>
          </a:bodyPr>
          <a:lstStyle/>
          <a:p>
            <a:r>
              <a:rPr lang="hu-HU" sz="4000" dirty="0"/>
              <a:t>Nagyszámú gyűjtő munkája</a:t>
            </a:r>
          </a:p>
          <a:p>
            <a:r>
              <a:rPr lang="hu-HU" sz="4000" dirty="0"/>
              <a:t>Egységes tudás- és ismeretanyag szükségessége</a:t>
            </a:r>
          </a:p>
          <a:p>
            <a:r>
              <a:rPr lang="hu-HU" sz="4000" dirty="0"/>
              <a:t>Speciális felkészítés, online tananyagok (2022)</a:t>
            </a:r>
            <a:endParaRPr lang="en-GB" sz="4000" dirty="0"/>
          </a:p>
          <a:p>
            <a:pPr marL="457200" lvl="1" indent="0">
              <a:buSzPct val="65000"/>
              <a:buNone/>
            </a:pPr>
            <a:r>
              <a:rPr lang="hu-HU" sz="3600" dirty="0"/>
              <a:t>1.) E. Nagy–Szilágyi-Varga–Kis: </a:t>
            </a:r>
            <a:r>
              <a:rPr lang="hu-HU" sz="3600" i="1" dirty="0"/>
              <a:t>Bevezetés a helynévkutatásba</a:t>
            </a:r>
            <a:r>
              <a:rPr lang="hu-HU" sz="3600" dirty="0"/>
              <a:t> c. online tankönyv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sz="2900" dirty="0"/>
              <a:t>alapozó elméleti névtani ismeretek 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sz="2900" dirty="0"/>
              <a:t>rövid kutatástörténeti bevezető 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sz="2900" dirty="0"/>
              <a:t>hangsúly a gyakorlati ismereteken (élőnyelvi gyűjtés, történeti forrás-feldolgozás, az adatbázis-építés, a helynévszótár-készítés módszertana)</a:t>
            </a:r>
          </a:p>
          <a:p>
            <a:pPr marL="457200" lvl="1" indent="0">
              <a:buSzPct val="65000"/>
              <a:buNone/>
            </a:pPr>
            <a:r>
              <a:rPr lang="en-GB" sz="3600" dirty="0"/>
              <a:t>2.) Hoffmann–Rácz–Tóth–Kis: </a:t>
            </a:r>
            <a:r>
              <a:rPr lang="en-GB" sz="3600" i="1" dirty="0"/>
              <a:t>A </a:t>
            </a:r>
            <a:r>
              <a:rPr lang="en-GB" sz="3600" i="1" dirty="0" err="1"/>
              <a:t>magyar</a:t>
            </a:r>
            <a:r>
              <a:rPr lang="en-GB" sz="3600" i="1" dirty="0"/>
              <a:t> </a:t>
            </a:r>
            <a:r>
              <a:rPr lang="en-GB" sz="3600" i="1" dirty="0" err="1"/>
              <a:t>helynevek</a:t>
            </a:r>
            <a:r>
              <a:rPr lang="en-GB" sz="3600" i="1" dirty="0"/>
              <a:t> </a:t>
            </a:r>
            <a:r>
              <a:rPr lang="en-GB" sz="3600" i="1" dirty="0" err="1"/>
              <a:t>története</a:t>
            </a:r>
            <a:r>
              <a:rPr lang="en-GB" sz="3600" dirty="0"/>
              <a:t> c. online </a:t>
            </a:r>
            <a:r>
              <a:rPr lang="en-GB" sz="3600" dirty="0" err="1"/>
              <a:t>tankönyv</a:t>
            </a:r>
            <a:endParaRPr lang="en-GB" sz="3600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sz="2900" dirty="0"/>
              <a:t>a </a:t>
            </a:r>
            <a:r>
              <a:rPr lang="en-GB" sz="2900" dirty="0" err="1"/>
              <a:t>helynevek</a:t>
            </a:r>
            <a:r>
              <a:rPr lang="en-GB" sz="2900" dirty="0"/>
              <a:t> </a:t>
            </a:r>
            <a:r>
              <a:rPr lang="en-GB" sz="2900" dirty="0" err="1"/>
              <a:t>keletkezése</a:t>
            </a:r>
            <a:r>
              <a:rPr lang="en-GB" sz="2900" dirty="0"/>
              <a:t> </a:t>
            </a:r>
            <a:r>
              <a:rPr lang="en-GB" sz="2900" dirty="0" err="1"/>
              <a:t>és</a:t>
            </a:r>
            <a:r>
              <a:rPr lang="en-GB" sz="2900" dirty="0"/>
              <a:t> </a:t>
            </a:r>
            <a:r>
              <a:rPr lang="en-GB" sz="2900" dirty="0" err="1"/>
              <a:t>változása</a:t>
            </a:r>
            <a:endParaRPr lang="en-GB" sz="2900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sz="2900" dirty="0"/>
              <a:t>a </a:t>
            </a:r>
            <a:r>
              <a:rPr lang="en-GB" sz="2900" dirty="0" err="1"/>
              <a:t>névrendszer</a:t>
            </a:r>
            <a:r>
              <a:rPr lang="en-GB" sz="2900" dirty="0"/>
              <a:t> </a:t>
            </a:r>
            <a:r>
              <a:rPr lang="en-GB" sz="2900" dirty="0" err="1"/>
              <a:t>leírásának</a:t>
            </a:r>
            <a:r>
              <a:rPr lang="en-GB" sz="2900" dirty="0"/>
              <a:t> </a:t>
            </a:r>
            <a:r>
              <a:rPr lang="en-GB" sz="2900" dirty="0" err="1"/>
              <a:t>elméleti</a:t>
            </a:r>
            <a:r>
              <a:rPr lang="en-GB" sz="2900" dirty="0"/>
              <a:t> </a:t>
            </a:r>
            <a:r>
              <a:rPr lang="en-GB" sz="2900" dirty="0" err="1"/>
              <a:t>kerete</a:t>
            </a:r>
            <a:endParaRPr lang="en-HU" sz="2900" dirty="0"/>
          </a:p>
        </p:txBody>
      </p:sp>
    </p:spTree>
    <p:extLst>
      <p:ext uri="{BB962C8B-B14F-4D97-AF65-F5344CB8AC3E}">
        <p14:creationId xmlns:p14="http://schemas.microsoft.com/office/powerpoint/2010/main" val="188474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5463-0E4E-3E9F-5B27-A8BC160A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3AF8-85B8-85EF-25B7-7B16DFCE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Tudományos</a:t>
            </a:r>
            <a:r>
              <a:rPr lang="en-GB" dirty="0"/>
              <a:t> </a:t>
            </a:r>
            <a:r>
              <a:rPr lang="en-GB" dirty="0" err="1"/>
              <a:t>hitelesség</a:t>
            </a:r>
            <a:endParaRPr lang="en-HU" dirty="0"/>
          </a:p>
        </p:txBody>
      </p:sp>
      <p:pic>
        <p:nvPicPr>
          <p:cNvPr id="4" name="Kép 3" descr="A képen szöveg, képernyőkép, Betűtípus, dokumentum látható&#10;&#10;Automatikusan generált leírás">
            <a:extLst>
              <a:ext uri="{FF2B5EF4-FFF2-40B4-BE49-F238E27FC236}">
                <a16:creationId xmlns:a16="http://schemas.microsoft.com/office/drawing/2014/main" id="{FA12538A-0B54-2325-7F44-3BA32D06E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568952" cy="39274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Kép 6" descr="A képen szöveg, képernyőkép, Betűtípus, dokumentum látható&#10;&#10;Automatikusan generált leírás">
            <a:extLst>
              <a:ext uri="{FF2B5EF4-FFF2-40B4-BE49-F238E27FC236}">
                <a16:creationId xmlns:a16="http://schemas.microsoft.com/office/drawing/2014/main" id="{BE82981F-BAD2-2B62-C27A-D6109912C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42" y="2710072"/>
            <a:ext cx="8568952" cy="41096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241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95775-7044-2A31-F4C6-7F5C71F9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306C-F812-D765-9B80-BE931F93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</p:spPr>
        <p:txBody>
          <a:bodyPr anchor="b">
            <a:normAutofit/>
          </a:bodyPr>
          <a:lstStyle/>
          <a:p>
            <a:r>
              <a:rPr lang="en-GB" dirty="0" err="1"/>
              <a:t>Tudományos</a:t>
            </a:r>
            <a:r>
              <a:rPr lang="en-GB" dirty="0"/>
              <a:t> </a:t>
            </a:r>
            <a:r>
              <a:rPr lang="en-GB" dirty="0" err="1"/>
              <a:t>hitelesség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1385-4BAE-4F52-A370-62175DAE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88" y="1951339"/>
            <a:ext cx="5725512" cy="422562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hu-HU" sz="1800" dirty="0"/>
              <a:t>Gyakorlati felkészítés</a:t>
            </a:r>
          </a:p>
          <a:p>
            <a:pPr lvl="1">
              <a:lnSpc>
                <a:spcPct val="14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hu-HU" sz="1800" dirty="0"/>
              <a:t>gyűjtőutak, módszertani terepgyakorlatok</a:t>
            </a:r>
            <a:endParaRPr lang="en-HU" sz="1800"/>
          </a:p>
          <a:p>
            <a:pPr lvl="1">
              <a:lnSpc>
                <a:spcPct val="14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hu-HU" sz="1800" dirty="0"/>
              <a:t>hallgatói helynévkutató (gyűjtő és adatbázis-építő) táborok (beregszászi, budapesti, debreceni, nyitrai, pécsi, újvidéki hallgatók)</a:t>
            </a:r>
          </a:p>
          <a:p>
            <a:pPr lvl="1">
              <a:lnSpc>
                <a:spcPct val="14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hu-HU" sz="1800" dirty="0"/>
              <a:t>választott településükre irányuló munkavégzés</a:t>
            </a:r>
          </a:p>
          <a:p>
            <a:pPr lvl="1">
              <a:lnSpc>
                <a:spcPct val="14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hu-HU" sz="1800" dirty="0"/>
              <a:t>élőnyelvi és kéziratos források adatbázisban történő feldolgozás</a:t>
            </a:r>
          </a:p>
        </p:txBody>
      </p:sp>
      <p:pic>
        <p:nvPicPr>
          <p:cNvPr id="7" name="Kép 6" descr="A képen személy, fedett pályás, számítógép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84A78B2-7648-412E-7EE7-F36AD9BB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597"/>
          <a:stretch>
            <a:fillRect/>
          </a:stretch>
        </p:blipFill>
        <p:spPr>
          <a:xfrm>
            <a:off x="7539793" y="360389"/>
            <a:ext cx="4311316" cy="3181899"/>
          </a:xfrm>
          <a:prstGeom prst="rect">
            <a:avLst/>
          </a:prstGeom>
          <a:noFill/>
        </p:spPr>
      </p:pic>
      <p:pic>
        <p:nvPicPr>
          <p:cNvPr id="9" name="Kép 8" descr="A képen fedett pályás, ruházat, személy, compu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0DDF5D-3D72-4861-7827-32DF781E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4" y="3734791"/>
            <a:ext cx="3914274" cy="2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C11B-3EB5-B1B7-7FBD-71580894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1019920"/>
            <a:ext cx="4461474" cy="1505309"/>
          </a:xfrm>
        </p:spPr>
        <p:txBody>
          <a:bodyPr anchor="b"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eredményei</a:t>
            </a:r>
            <a:endParaRPr lang="en-HU" dirty="0"/>
          </a:p>
        </p:txBody>
      </p:sp>
      <p:pic>
        <p:nvPicPr>
          <p:cNvPr id="3" name="Kép helye 2" descr="A képen könyv, szöveg, képernyőkép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F7FCB0F-1175-BEAB-1267-8725759CAA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r="17121" b="-1"/>
          <a:stretch>
            <a:fillRect/>
          </a:stretch>
        </p:blipFill>
        <p:spPr>
          <a:xfrm>
            <a:off x="5382882" y="10"/>
            <a:ext cx="6809117" cy="6857989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F80E5-9B5B-C8D3-8985-4694F66C8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1" y="2836314"/>
            <a:ext cx="5072331" cy="3585563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dirty="0"/>
              <a:t>ma </a:t>
            </a:r>
            <a:r>
              <a:rPr lang="en-GB" dirty="0" err="1"/>
              <a:t>gyűjtés</a:t>
            </a:r>
            <a:r>
              <a:rPr lang="en-GB" dirty="0"/>
              <a:t> 566 </a:t>
            </a:r>
            <a:r>
              <a:rPr lang="en-GB" dirty="0" err="1"/>
              <a:t>településen</a:t>
            </a:r>
            <a:r>
              <a:rPr lang="en-GB" dirty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i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i="1" dirty="0"/>
              <a:t>A </a:t>
            </a:r>
            <a:r>
              <a:rPr lang="en-GB" i="1" dirty="0" err="1"/>
              <a:t>Hajdúnánási</a:t>
            </a:r>
            <a:r>
              <a:rPr lang="en-GB" i="1" dirty="0"/>
              <a:t> </a:t>
            </a:r>
            <a:r>
              <a:rPr lang="en-GB" i="1" dirty="0" err="1"/>
              <a:t>járás</a:t>
            </a:r>
            <a:r>
              <a:rPr lang="en-GB" i="1" dirty="0"/>
              <a:t> </a:t>
            </a:r>
            <a:r>
              <a:rPr lang="en-GB" i="1" dirty="0" err="1"/>
              <a:t>helynevei</a:t>
            </a:r>
            <a:r>
              <a:rPr lang="en-GB" i="1" dirty="0"/>
              <a:t> </a:t>
            </a:r>
            <a:r>
              <a:rPr lang="en-GB" dirty="0"/>
              <a:t>(2025)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7038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A9C76-5694-1DCA-18B0-E5E020EB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levél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D88A76B-7667-5CFE-515A-C68A91FB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9" y="204699"/>
            <a:ext cx="11805560" cy="664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7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A3FF-56A4-F08A-4FB9-020F80D76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9DEB-E208-9A64-207A-4F303BFE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</p:spPr>
        <p:txBody>
          <a:bodyPr anchor="b">
            <a:normAutofit/>
          </a:bodyPr>
          <a:lstStyle/>
          <a:p>
            <a:r>
              <a:rPr lang="en-GB" dirty="0" err="1"/>
              <a:t>Partium</a:t>
            </a:r>
            <a:r>
              <a:rPr lang="en-GB" dirty="0"/>
              <a:t>, </a:t>
            </a:r>
            <a:r>
              <a:rPr lang="en-GB" dirty="0" err="1"/>
              <a:t>az</a:t>
            </a:r>
            <a:r>
              <a:rPr lang="en-GB" dirty="0"/>
              <a:t> MNHP </a:t>
            </a:r>
            <a:r>
              <a:rPr lang="en-GB" dirty="0" err="1"/>
              <a:t>munkálatainak</a:t>
            </a:r>
            <a:r>
              <a:rPr lang="en-GB" dirty="0"/>
              <a:t> </a:t>
            </a:r>
            <a:r>
              <a:rPr lang="en-GB" dirty="0" err="1"/>
              <a:t>térsége</a:t>
            </a:r>
            <a:endParaRPr lang="en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63D3BD6-4481-210D-8BD5-E7856425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1" y="2093209"/>
            <a:ext cx="2962358" cy="4225624"/>
          </a:xfrm>
          <a:prstGeom prst="rect">
            <a:avLst/>
          </a:prstGeom>
          <a:noFill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E346E9F-AFE3-5FD3-5415-20891D7C1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39" y="2089445"/>
            <a:ext cx="2962358" cy="421566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22EDC10-D208-42EA-1199-9B80DD37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02" y="2096151"/>
            <a:ext cx="2962358" cy="421566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0F3250D-7D03-EFD5-7032-69C0F9A94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868" y="2143933"/>
            <a:ext cx="2924069" cy="416117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CC3044F-7411-082A-AEEA-86E97CE58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632" y="2092099"/>
            <a:ext cx="2924069" cy="416117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08F9C58-7BA9-CB3E-598F-A47AEB3CB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353" y="2089447"/>
            <a:ext cx="2962357" cy="4215662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47C33BF-3B5D-03D4-2A0F-E0FA84E57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4126" y="2089075"/>
            <a:ext cx="2962618" cy="421603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D3056572-5D06-28C3-136D-8CF75EC221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9875" y="2096152"/>
            <a:ext cx="2963497" cy="42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6B918-EF5F-52D4-B049-5E87C9FF9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C984-BAFE-A768-AD39-8D1192E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7" y="552892"/>
            <a:ext cx="11619805" cy="1423087"/>
          </a:xfrm>
        </p:spPr>
        <p:txBody>
          <a:bodyPr>
            <a:normAutofit/>
          </a:bodyPr>
          <a:lstStyle/>
          <a:p>
            <a:r>
              <a:rPr lang="en-GB" dirty="0" err="1"/>
              <a:t>Két</a:t>
            </a:r>
            <a:r>
              <a:rPr lang="en-GB" dirty="0"/>
              <a:t> </a:t>
            </a:r>
            <a:r>
              <a:rPr lang="en-GB" dirty="0" err="1"/>
              <a:t>fókuszterület</a:t>
            </a:r>
            <a:r>
              <a:rPr lang="en-GB" dirty="0"/>
              <a:t>: Szatmár </a:t>
            </a:r>
            <a:r>
              <a:rPr lang="en-GB" dirty="0" err="1"/>
              <a:t>és</a:t>
            </a:r>
            <a:r>
              <a:rPr lang="en-GB" dirty="0"/>
              <a:t> Bihar </a:t>
            </a:r>
            <a:r>
              <a:rPr lang="en-GB" dirty="0" err="1"/>
              <a:t>vármegye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B5F3-2CDD-C351-4041-AECA278C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182394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Partiumi</a:t>
            </a:r>
            <a:r>
              <a:rPr lang="en-GB" dirty="0"/>
              <a:t> </a:t>
            </a:r>
            <a:r>
              <a:rPr lang="en-GB" dirty="0" err="1"/>
              <a:t>együttműködés</a:t>
            </a:r>
            <a:endParaRPr lang="en-GB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 err="1"/>
              <a:t>Partiumi</a:t>
            </a:r>
            <a:r>
              <a:rPr lang="en-GB" dirty="0"/>
              <a:t> Keresztény </a:t>
            </a:r>
            <a:r>
              <a:rPr lang="en-GB" dirty="0" err="1"/>
              <a:t>Egyetem</a:t>
            </a:r>
            <a:r>
              <a:rPr lang="en-GB" dirty="0"/>
              <a:t> </a:t>
            </a:r>
            <a:r>
              <a:rPr lang="en-GB" dirty="0" err="1"/>
              <a:t>Területi</a:t>
            </a:r>
            <a:r>
              <a:rPr lang="en-GB" dirty="0"/>
              <a:t> </a:t>
            </a:r>
            <a:r>
              <a:rPr lang="en-GB" dirty="0" err="1"/>
              <a:t>Kutatások</a:t>
            </a:r>
            <a:r>
              <a:rPr lang="en-GB" dirty="0"/>
              <a:t> </a:t>
            </a:r>
            <a:r>
              <a:rPr lang="en-GB" dirty="0" err="1"/>
              <a:t>Intézete</a:t>
            </a:r>
            <a:r>
              <a:rPr lang="en-GB" dirty="0"/>
              <a:t> (Szilágyi Ferenc)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 err="1"/>
              <a:t>Partiumi</a:t>
            </a:r>
            <a:r>
              <a:rPr lang="en-GB" dirty="0"/>
              <a:t> Keresztény </a:t>
            </a:r>
            <a:r>
              <a:rPr lang="en-GB" dirty="0" err="1"/>
              <a:t>Egyetem</a:t>
            </a:r>
            <a:r>
              <a:rPr lang="en-GB" dirty="0"/>
              <a:t> Magyar </a:t>
            </a:r>
            <a:r>
              <a:rPr lang="en-GB" dirty="0" err="1"/>
              <a:t>Nyelv</a:t>
            </a:r>
            <a:r>
              <a:rPr lang="en-GB" dirty="0"/>
              <a:t>-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Irodalomtudományi</a:t>
            </a:r>
            <a:r>
              <a:rPr lang="en-GB" dirty="0"/>
              <a:t> </a:t>
            </a:r>
            <a:r>
              <a:rPr lang="en-GB" dirty="0" err="1"/>
              <a:t>Tanszéke</a:t>
            </a:r>
            <a:r>
              <a:rPr lang="en-GB" dirty="0"/>
              <a:t> (Szilágyi-Varga Zsuzsa)</a:t>
            </a:r>
            <a:endParaRPr lang="en-HU" dirty="0"/>
          </a:p>
          <a:p>
            <a:r>
              <a:rPr lang="hu-HU" dirty="0"/>
              <a:t>Előadások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dirty="0" err="1"/>
              <a:t>Hankusz</a:t>
            </a:r>
            <a:r>
              <a:rPr lang="hu-HU" dirty="0"/>
              <a:t> Éva–Kocán Béla: </a:t>
            </a:r>
            <a:r>
              <a:rPr lang="hu-HU" i="1" dirty="0"/>
              <a:t>Nyomtatott helynévszótárak Szatmárból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dirty="0"/>
              <a:t>Szilágyi-Varga Zsuzsa–Szőke Melinda: </a:t>
            </a:r>
            <a:r>
              <a:rPr lang="hu-HU" i="1" dirty="0"/>
              <a:t>Online helynévszótárak Biharból</a:t>
            </a:r>
            <a:endParaRPr lang="en-HU" i="1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38757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16DF0-2531-F5CE-6AC1-924EB139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3">
            <a:extLst>
              <a:ext uri="{FF2B5EF4-FFF2-40B4-BE49-F238E27FC236}">
                <a16:creationId xmlns:a16="http://schemas.microsoft.com/office/drawing/2014/main" id="{34CCE0E3-E14A-889F-14F9-BB64D9836250}"/>
              </a:ext>
            </a:extLst>
          </p:cNvPr>
          <p:cNvSpPr txBox="1">
            <a:spLocks/>
          </p:cNvSpPr>
          <p:nvPr/>
        </p:nvSpPr>
        <p:spPr>
          <a:xfrm>
            <a:off x="300037" y="873911"/>
            <a:ext cx="6893977" cy="165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bg1"/>
                </a:solidFill>
                <a:latin typeface="Amen Display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4400" dirty="0">
                <a:solidFill>
                  <a:srgbClr val="E74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8041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C76C-2BCD-EB10-A6BF-1978A54B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dirty="0" err="1"/>
              <a:t>helynevek</a:t>
            </a:r>
            <a:r>
              <a:rPr lang="en-GB" dirty="0"/>
              <a:t> </a:t>
            </a:r>
            <a:r>
              <a:rPr lang="en-GB" dirty="0" err="1"/>
              <a:t>gyűjtése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dokumentálása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897712" cy="4054249"/>
          </a:xfrm>
        </p:spPr>
        <p:txBody>
          <a:bodyPr>
            <a:normAutofit/>
          </a:bodyPr>
          <a:lstStyle/>
          <a:p>
            <a:r>
              <a:rPr lang="en-GB" dirty="0"/>
              <a:t>MTA, </a:t>
            </a:r>
            <a:r>
              <a:rPr lang="en-GB" dirty="0" err="1"/>
              <a:t>Tudomány</a:t>
            </a:r>
            <a:r>
              <a:rPr lang="en-GB" dirty="0"/>
              <a:t> a Magyar </a:t>
            </a:r>
            <a:r>
              <a:rPr lang="en-GB" dirty="0" err="1"/>
              <a:t>Nyelvért</a:t>
            </a:r>
            <a:r>
              <a:rPr lang="en-GB" dirty="0"/>
              <a:t> </a:t>
            </a:r>
            <a:r>
              <a:rPr lang="en-GB" dirty="0" err="1"/>
              <a:t>Nemzeti</a:t>
            </a:r>
            <a:r>
              <a:rPr lang="en-GB" dirty="0"/>
              <a:t> Program </a:t>
            </a:r>
          </a:p>
          <a:p>
            <a:r>
              <a:rPr lang="en-GB" dirty="0"/>
              <a:t>Magyar </a:t>
            </a:r>
            <a:r>
              <a:rPr lang="en-GB" dirty="0" err="1"/>
              <a:t>Nemzeti</a:t>
            </a:r>
            <a:r>
              <a:rPr lang="en-GB" dirty="0"/>
              <a:t> </a:t>
            </a:r>
            <a:r>
              <a:rPr lang="en-GB" dirty="0" err="1"/>
              <a:t>Helynévtár</a:t>
            </a:r>
            <a:r>
              <a:rPr lang="en-GB" dirty="0"/>
              <a:t> Program (MNHP) 2022–</a:t>
            </a:r>
          </a:p>
          <a:p>
            <a:r>
              <a:rPr lang="en-GB" dirty="0"/>
              <a:t>A </a:t>
            </a:r>
            <a:r>
              <a:rPr lang="en-GB" dirty="0" err="1"/>
              <a:t>magyar</a:t>
            </a:r>
            <a:r>
              <a:rPr lang="en-GB" dirty="0"/>
              <a:t> </a:t>
            </a:r>
            <a:r>
              <a:rPr lang="en-GB" dirty="0" err="1"/>
              <a:t>helynévkincs</a:t>
            </a:r>
            <a:r>
              <a:rPr lang="en-GB" dirty="0"/>
              <a:t>: </a:t>
            </a:r>
            <a:r>
              <a:rPr lang="en-GB" dirty="0" err="1"/>
              <a:t>nyelvi-kulturális</a:t>
            </a:r>
            <a:r>
              <a:rPr lang="en-GB" dirty="0"/>
              <a:t> </a:t>
            </a:r>
            <a:r>
              <a:rPr lang="en-GB" dirty="0" err="1"/>
              <a:t>érték</a:t>
            </a:r>
            <a:r>
              <a:rPr lang="en-GB" dirty="0"/>
              <a:t>, </a:t>
            </a:r>
            <a:r>
              <a:rPr lang="en-GB" dirty="0" err="1"/>
              <a:t>szellemi</a:t>
            </a:r>
            <a:r>
              <a:rPr lang="en-GB" dirty="0"/>
              <a:t> </a:t>
            </a:r>
            <a:r>
              <a:rPr lang="en-GB" dirty="0" err="1"/>
              <a:t>örökségünk</a:t>
            </a:r>
            <a:r>
              <a:rPr lang="en-GB" dirty="0"/>
              <a:t> </a:t>
            </a:r>
            <a:r>
              <a:rPr lang="en-GB" dirty="0" err="1"/>
              <a:t>része</a:t>
            </a:r>
            <a:endParaRPr lang="en-GB" dirty="0"/>
          </a:p>
          <a:p>
            <a:r>
              <a:rPr lang="hu-HU" dirty="0"/>
              <a:t>Teljes körű feltárása kulcsfontosságú és sürgető feladat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59460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8C81-85F5-EEE2-7A03-E6DB415D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Történeti</a:t>
            </a:r>
            <a:r>
              <a:rPr lang="en-GB" dirty="0"/>
              <a:t> </a:t>
            </a:r>
            <a:r>
              <a:rPr lang="en-GB" dirty="0" err="1"/>
              <a:t>előzmények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0DFC-BE7D-6EFD-5F4C-4DBE0D30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3434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Teleki József: </a:t>
            </a:r>
            <a:r>
              <a:rPr lang="en-GB" i="1" dirty="0"/>
              <a:t>Eggy </a:t>
            </a:r>
            <a:r>
              <a:rPr lang="en-GB" i="1" dirty="0" err="1"/>
              <a:t>Tökélletes</a:t>
            </a:r>
            <a:r>
              <a:rPr lang="en-GB" i="1" dirty="0"/>
              <a:t> Magyar </a:t>
            </a:r>
            <a:r>
              <a:rPr lang="en-GB" i="1" dirty="0" err="1"/>
              <a:t>Szótár</a:t>
            </a:r>
            <a:r>
              <a:rPr lang="en-GB" i="1" dirty="0"/>
              <a:t>’ </a:t>
            </a:r>
            <a:r>
              <a:rPr lang="en-GB" i="1" dirty="0" err="1"/>
              <a:t>Elrendeltetése</a:t>
            </a:r>
            <a:r>
              <a:rPr lang="en-GB" i="1" dirty="0"/>
              <a:t>, </a:t>
            </a:r>
            <a:r>
              <a:rPr lang="en-GB" i="1" dirty="0" err="1"/>
              <a:t>készítése</a:t>
            </a:r>
            <a:r>
              <a:rPr lang="en-GB" i="1" dirty="0"/>
              <a:t> </a:t>
            </a:r>
            <a:r>
              <a:rPr lang="en-GB" i="1" dirty="0" err="1"/>
              <a:t>módja</a:t>
            </a:r>
            <a:r>
              <a:rPr lang="en-GB" i="1" dirty="0"/>
              <a:t> </a:t>
            </a:r>
            <a:r>
              <a:rPr lang="en-GB" dirty="0"/>
              <a:t>(1817)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/>
              <a:t>„Eggy </a:t>
            </a:r>
            <a:r>
              <a:rPr lang="en-GB" dirty="0" err="1"/>
              <a:t>hasonló</a:t>
            </a:r>
            <a:r>
              <a:rPr lang="en-GB" dirty="0"/>
              <a:t> </a:t>
            </a:r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toldalékban</a:t>
            </a:r>
            <a:r>
              <a:rPr lang="en-GB" dirty="0"/>
              <a:t> </a:t>
            </a:r>
            <a:r>
              <a:rPr lang="en-GB" dirty="0" err="1"/>
              <a:t>lehetne</a:t>
            </a:r>
            <a:r>
              <a:rPr lang="en-GB" dirty="0"/>
              <a:t> a </a:t>
            </a:r>
            <a:r>
              <a:rPr lang="en-GB" dirty="0" err="1"/>
              <a:t>nevezetesebb</a:t>
            </a:r>
            <a:r>
              <a:rPr lang="en-GB" dirty="0"/>
              <a:t> </a:t>
            </a:r>
            <a:r>
              <a:rPr lang="en-GB" dirty="0" err="1"/>
              <a:t>hazai</a:t>
            </a:r>
            <a:r>
              <a:rPr lang="en-GB" dirty="0"/>
              <a:t> </a:t>
            </a:r>
            <a:r>
              <a:rPr lang="en-GB" dirty="0" err="1"/>
              <a:t>vidékek</a:t>
            </a:r>
            <a:r>
              <a:rPr lang="en-GB" dirty="0"/>
              <a:t>, </a:t>
            </a:r>
            <a:r>
              <a:rPr lang="en-GB" dirty="0" err="1"/>
              <a:t>Városok</a:t>
            </a:r>
            <a:r>
              <a:rPr lang="en-GB" dirty="0"/>
              <a:t>, </a:t>
            </a:r>
            <a:r>
              <a:rPr lang="en-GB" dirty="0" err="1"/>
              <a:t>helységek</a:t>
            </a:r>
            <a:r>
              <a:rPr lang="en-GB" dirty="0"/>
              <a:t> </a:t>
            </a:r>
            <a:r>
              <a:rPr lang="en-GB" dirty="0" err="1"/>
              <a:t>vizek</a:t>
            </a:r>
            <a:r>
              <a:rPr lang="en-GB" dirty="0"/>
              <a:t>, </a:t>
            </a:r>
            <a:r>
              <a:rPr lang="en-GB" dirty="0" err="1"/>
              <a:t>hegyek</a:t>
            </a:r>
            <a:r>
              <a:rPr lang="en-GB" dirty="0"/>
              <a:t> s a t.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olly</a:t>
            </a:r>
            <a:r>
              <a:rPr lang="en-GB" dirty="0"/>
              <a:t> </a:t>
            </a:r>
            <a:r>
              <a:rPr lang="en-GB" dirty="0" err="1"/>
              <a:t>idegen</a:t>
            </a:r>
            <a:r>
              <a:rPr lang="en-GB" dirty="0"/>
              <a:t> </a:t>
            </a:r>
            <a:r>
              <a:rPr lang="en-GB" dirty="0" err="1"/>
              <a:t>tartományok</a:t>
            </a:r>
            <a:r>
              <a:rPr lang="en-GB" dirty="0"/>
              <a:t>, </a:t>
            </a:r>
            <a:r>
              <a:rPr lang="en-GB" dirty="0" err="1"/>
              <a:t>Országok</a:t>
            </a:r>
            <a:r>
              <a:rPr lang="en-GB" dirty="0"/>
              <a:t>, </a:t>
            </a:r>
            <a:r>
              <a:rPr lang="en-GB" dirty="0" err="1"/>
              <a:t>városok</a:t>
            </a:r>
            <a:r>
              <a:rPr lang="en-GB" dirty="0"/>
              <a:t> s a t. </a:t>
            </a:r>
            <a:r>
              <a:rPr lang="en-GB" dirty="0" err="1"/>
              <a:t>nevezeteit</a:t>
            </a:r>
            <a:r>
              <a:rPr lang="en-GB" dirty="0"/>
              <a:t>, </a:t>
            </a:r>
            <a:r>
              <a:rPr lang="en-GB" dirty="0" err="1"/>
              <a:t>mellyeknek</a:t>
            </a:r>
            <a:r>
              <a:rPr lang="en-GB" dirty="0"/>
              <a:t> </a:t>
            </a:r>
            <a:r>
              <a:rPr lang="en-GB" dirty="0" err="1"/>
              <a:t>nyelvünkben</a:t>
            </a:r>
            <a:r>
              <a:rPr lang="en-GB" dirty="0"/>
              <a:t> </a:t>
            </a:r>
            <a:r>
              <a:rPr lang="en-GB" dirty="0" err="1"/>
              <a:t>különös</a:t>
            </a:r>
            <a:r>
              <a:rPr lang="en-GB" dirty="0"/>
              <a:t> </a:t>
            </a:r>
            <a:r>
              <a:rPr lang="en-GB" dirty="0" err="1"/>
              <a:t>eredeti</a:t>
            </a:r>
            <a:r>
              <a:rPr lang="en-GB" dirty="0"/>
              <a:t> </a:t>
            </a:r>
            <a:r>
              <a:rPr lang="en-GB" dirty="0" err="1"/>
              <a:t>nevök</a:t>
            </a:r>
            <a:r>
              <a:rPr lang="en-GB" dirty="0"/>
              <a:t> </a:t>
            </a:r>
            <a:r>
              <a:rPr lang="en-GB" dirty="0" err="1"/>
              <a:t>vagyon</a:t>
            </a:r>
            <a:r>
              <a:rPr lang="en-GB" dirty="0"/>
              <a:t>, </a:t>
            </a:r>
            <a:r>
              <a:rPr lang="en-GB" dirty="0" err="1"/>
              <a:t>felvenni</a:t>
            </a:r>
            <a:r>
              <a:rPr lang="en-GB" dirty="0"/>
              <a:t>.”</a:t>
            </a:r>
          </a:p>
          <a:p>
            <a:r>
              <a:rPr lang="en-GB" dirty="0"/>
              <a:t>Czuczor Gergely–Fogarasi János: </a:t>
            </a:r>
            <a:r>
              <a:rPr lang="en-GB" i="1" dirty="0"/>
              <a:t>A Magyar </a:t>
            </a:r>
            <a:r>
              <a:rPr lang="en-GB" i="1" dirty="0" err="1"/>
              <a:t>nyelv</a:t>
            </a:r>
            <a:r>
              <a:rPr lang="en-GB" i="1" dirty="0"/>
              <a:t> </a:t>
            </a:r>
            <a:r>
              <a:rPr lang="en-GB" i="1" dirty="0" err="1"/>
              <a:t>szótára</a:t>
            </a:r>
            <a:r>
              <a:rPr lang="en-GB" dirty="0"/>
              <a:t> (1862–1874)</a:t>
            </a:r>
          </a:p>
          <a:p>
            <a:r>
              <a:rPr lang="en-GB" dirty="0"/>
              <a:t>A Magyar </a:t>
            </a:r>
            <a:r>
              <a:rPr lang="en-GB" dirty="0" err="1"/>
              <a:t>Tudós</a:t>
            </a:r>
            <a:r>
              <a:rPr lang="en-GB" dirty="0"/>
              <a:t> </a:t>
            </a:r>
            <a:r>
              <a:rPr lang="en-GB" dirty="0" err="1"/>
              <a:t>Társaság</a:t>
            </a:r>
            <a:r>
              <a:rPr lang="en-GB" dirty="0"/>
              <a:t> 1837. </a:t>
            </a:r>
            <a:r>
              <a:rPr lang="en-GB" dirty="0" err="1"/>
              <a:t>évi</a:t>
            </a:r>
            <a:r>
              <a:rPr lang="en-GB" dirty="0"/>
              <a:t> </a:t>
            </a:r>
            <a:r>
              <a:rPr lang="en-GB" dirty="0" err="1"/>
              <a:t>pályatétele</a:t>
            </a:r>
            <a:endParaRPr lang="en-GB" dirty="0"/>
          </a:p>
          <a:p>
            <a:r>
              <a:rPr lang="en-GB" dirty="0"/>
              <a:t>A Magyar </a:t>
            </a:r>
            <a:r>
              <a:rPr lang="en-GB" dirty="0" err="1"/>
              <a:t>Tudományos</a:t>
            </a:r>
            <a:r>
              <a:rPr lang="en-GB" dirty="0"/>
              <a:t> </a:t>
            </a:r>
            <a:r>
              <a:rPr lang="en-GB" dirty="0" err="1"/>
              <a:t>Akadémia</a:t>
            </a:r>
            <a:r>
              <a:rPr lang="en-GB" dirty="0"/>
              <a:t> 1853. </a:t>
            </a:r>
            <a:r>
              <a:rPr lang="en-GB" dirty="0" err="1"/>
              <a:t>évi</a:t>
            </a:r>
            <a:r>
              <a:rPr lang="en-GB" dirty="0"/>
              <a:t> </a:t>
            </a:r>
            <a:r>
              <a:rPr lang="en-GB" dirty="0" err="1"/>
              <a:t>felhívása</a:t>
            </a:r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51526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A8BE5-E51D-7359-F4E3-6F87A2D7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65DC-B835-375A-C9E1-04EDC52B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Történeti</a:t>
            </a:r>
            <a:r>
              <a:rPr lang="en-GB" dirty="0"/>
              <a:t> </a:t>
            </a:r>
            <a:r>
              <a:rPr lang="en-GB" dirty="0" err="1"/>
              <a:t>előzmények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964F-C796-8682-5B46-28652184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3434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1864–1865: Pesty Frigyes </a:t>
            </a:r>
            <a:r>
              <a:rPr lang="en-GB" dirty="0" err="1"/>
              <a:t>helynévtára</a:t>
            </a:r>
            <a:r>
              <a:rPr lang="en-GB" dirty="0"/>
              <a:t> 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sz="2500" i="1" dirty="0"/>
              <a:t>63 </a:t>
            </a:r>
            <a:r>
              <a:rPr lang="en-GB" sz="2500" i="1" dirty="0" err="1"/>
              <a:t>kötet</a:t>
            </a:r>
            <a:r>
              <a:rPr lang="en-GB" sz="2500" i="1" dirty="0"/>
              <a:t>, 30.000 </a:t>
            </a:r>
            <a:r>
              <a:rPr lang="en-GB" sz="2500" i="1" dirty="0" err="1"/>
              <a:t>oldal</a:t>
            </a:r>
            <a:endParaRPr lang="en-GB" sz="2500" i="1" dirty="0"/>
          </a:p>
          <a:p>
            <a:r>
              <a:rPr lang="en-GB" dirty="0"/>
              <a:t>1940-es </a:t>
            </a:r>
            <a:r>
              <a:rPr lang="en-GB" dirty="0" err="1"/>
              <a:t>évektől</a:t>
            </a:r>
            <a:r>
              <a:rPr lang="en-GB" dirty="0"/>
              <a:t> Erdély: Szabó T. Attila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i="1" dirty="0"/>
              <a:t>Szabó T. Attila Erdélyi </a:t>
            </a:r>
            <a:r>
              <a:rPr lang="en-GB" i="1" dirty="0" err="1"/>
              <a:t>Történeti</a:t>
            </a:r>
            <a:r>
              <a:rPr lang="en-GB" i="1" dirty="0"/>
              <a:t> </a:t>
            </a:r>
            <a:r>
              <a:rPr lang="en-GB" i="1" dirty="0" err="1"/>
              <a:t>Helynévgyűjtése</a:t>
            </a:r>
            <a:r>
              <a:rPr lang="en-GB" i="1" dirty="0"/>
              <a:t> 1–11.</a:t>
            </a:r>
          </a:p>
          <a:p>
            <a:r>
              <a:rPr lang="en-GB" dirty="0"/>
              <a:t>1960-as </a:t>
            </a:r>
            <a:r>
              <a:rPr lang="en-GB" dirty="0" err="1"/>
              <a:t>évek</a:t>
            </a:r>
            <a:r>
              <a:rPr lang="en-GB" dirty="0"/>
              <a:t>: </a:t>
            </a:r>
            <a:r>
              <a:rPr lang="en-GB" dirty="0" err="1"/>
              <a:t>elindul</a:t>
            </a:r>
            <a:r>
              <a:rPr lang="en-GB" dirty="0"/>
              <a:t> a </a:t>
            </a:r>
            <a:r>
              <a:rPr lang="en-GB" dirty="0" err="1"/>
              <a:t>magyarországi</a:t>
            </a:r>
            <a:r>
              <a:rPr lang="en-GB" dirty="0"/>
              <a:t> </a:t>
            </a:r>
            <a:r>
              <a:rPr lang="en-GB" dirty="0" err="1"/>
              <a:t>helynévgyűjtés</a:t>
            </a:r>
            <a:endParaRPr lang="en-GB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sz="2500" i="1" dirty="0"/>
              <a:t>Zala, Vas, Somogy, Tolna, </a:t>
            </a:r>
            <a:r>
              <a:rPr lang="en-GB" sz="2500" i="1" dirty="0" err="1"/>
              <a:t>Veszprém</a:t>
            </a:r>
            <a:r>
              <a:rPr lang="en-GB" sz="2500" i="1" dirty="0"/>
              <a:t>, </a:t>
            </a:r>
            <a:r>
              <a:rPr lang="en-GB" sz="2500" i="1" dirty="0" err="1"/>
              <a:t>Komárom</a:t>
            </a:r>
            <a:r>
              <a:rPr lang="en-GB" sz="2500" i="1" dirty="0"/>
              <a:t>, </a:t>
            </a:r>
            <a:r>
              <a:rPr lang="en-GB" sz="2500" i="1" dirty="0" err="1"/>
              <a:t>Heves</a:t>
            </a:r>
            <a:r>
              <a:rPr lang="en-GB" sz="2500" i="1" dirty="0"/>
              <a:t> </a:t>
            </a:r>
            <a:r>
              <a:rPr lang="en-GB" sz="2500" i="1" dirty="0" err="1"/>
              <a:t>helynévgyűjteménye</a:t>
            </a:r>
            <a:endParaRPr lang="en-GB" sz="2500" i="1" dirty="0"/>
          </a:p>
          <a:p>
            <a:r>
              <a:rPr lang="en-GB" dirty="0"/>
              <a:t>1970-es </a:t>
            </a:r>
            <a:r>
              <a:rPr lang="en-GB" dirty="0" err="1"/>
              <a:t>évektől</a:t>
            </a:r>
            <a:r>
              <a:rPr lang="en-GB" dirty="0"/>
              <a:t>: </a:t>
            </a:r>
            <a:r>
              <a:rPr lang="en-GB" dirty="0" err="1"/>
              <a:t>készül</a:t>
            </a:r>
            <a:r>
              <a:rPr lang="en-GB" dirty="0"/>
              <a:t> Kiss Lajos </a:t>
            </a:r>
            <a:r>
              <a:rPr lang="en-GB" i="1" dirty="0" err="1"/>
              <a:t>Földrajzi</a:t>
            </a:r>
            <a:r>
              <a:rPr lang="en-GB" i="1" dirty="0"/>
              <a:t> </a:t>
            </a:r>
            <a:r>
              <a:rPr lang="en-GB" i="1" dirty="0" err="1"/>
              <a:t>nevek</a:t>
            </a:r>
            <a:r>
              <a:rPr lang="en-GB" i="1" dirty="0"/>
              <a:t> </a:t>
            </a:r>
            <a:r>
              <a:rPr lang="en-GB" i="1" dirty="0" err="1"/>
              <a:t>etimológiai</a:t>
            </a:r>
            <a:r>
              <a:rPr lang="en-GB" i="1" dirty="0"/>
              <a:t> </a:t>
            </a:r>
            <a:r>
              <a:rPr lang="en-GB" i="1" dirty="0" err="1"/>
              <a:t>szótára</a:t>
            </a:r>
            <a:r>
              <a:rPr lang="en-GB" dirty="0"/>
              <a:t> </a:t>
            </a:r>
          </a:p>
          <a:p>
            <a:r>
              <a:rPr lang="en-GB" dirty="0"/>
              <a:t>2022: MTA </a:t>
            </a:r>
            <a:r>
              <a:rPr lang="en-GB" dirty="0" err="1"/>
              <a:t>Nemzeti</a:t>
            </a:r>
            <a:r>
              <a:rPr lang="en-GB" dirty="0"/>
              <a:t> </a:t>
            </a:r>
            <a:r>
              <a:rPr lang="en-GB" dirty="0" err="1"/>
              <a:t>Programok</a:t>
            </a:r>
            <a:r>
              <a:rPr lang="en-GB" dirty="0"/>
              <a:t> </a:t>
            </a:r>
            <a:r>
              <a:rPr lang="en-GB" dirty="0" err="1"/>
              <a:t>indulása</a:t>
            </a:r>
            <a:r>
              <a:rPr lang="en-GB" dirty="0"/>
              <a:t>, </a:t>
            </a:r>
            <a:r>
              <a:rPr lang="en-GB" i="1" dirty="0"/>
              <a:t>Magyar </a:t>
            </a:r>
            <a:r>
              <a:rPr lang="en-GB" i="1" dirty="0" err="1"/>
              <a:t>Nemzeti</a:t>
            </a:r>
            <a:r>
              <a:rPr lang="en-GB" i="1" dirty="0"/>
              <a:t> </a:t>
            </a:r>
            <a:r>
              <a:rPr lang="en-GB" i="1" dirty="0" err="1"/>
              <a:t>Helynévtár</a:t>
            </a:r>
            <a:r>
              <a:rPr lang="en-GB" dirty="0"/>
              <a:t> </a:t>
            </a:r>
            <a:r>
              <a:rPr lang="en-GB" dirty="0" err="1"/>
              <a:t>létrehozása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82612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169D-6B55-D4D6-EFB7-A5C88799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8B4E-6F37-688A-7574-8571842C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fontossága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58E-DA10-D189-B1A7-B64DBCD3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054249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Lokális</a:t>
            </a:r>
            <a:r>
              <a:rPr lang="en-GB" dirty="0"/>
              <a:t> </a:t>
            </a:r>
            <a:r>
              <a:rPr lang="en-GB" dirty="0" err="1"/>
              <a:t>keret</a:t>
            </a:r>
            <a:r>
              <a:rPr lang="en-GB" dirty="0"/>
              <a:t> 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/>
              <a:t>a </a:t>
            </a:r>
            <a:r>
              <a:rPr lang="en-GB" dirty="0" err="1"/>
              <a:t>Kárpát-medence</a:t>
            </a:r>
            <a:r>
              <a:rPr lang="en-GB" dirty="0"/>
              <a:t>, a </a:t>
            </a:r>
            <a:r>
              <a:rPr lang="en-GB" dirty="0" err="1"/>
              <a:t>történelmi</a:t>
            </a:r>
            <a:r>
              <a:rPr lang="en-GB" dirty="0"/>
              <a:t> </a:t>
            </a:r>
            <a:r>
              <a:rPr lang="en-GB" dirty="0" err="1"/>
              <a:t>Magyarország</a:t>
            </a:r>
            <a:r>
              <a:rPr lang="en-GB" dirty="0"/>
              <a:t> </a:t>
            </a:r>
            <a:r>
              <a:rPr lang="en-GB" dirty="0" err="1"/>
              <a:t>területe</a:t>
            </a:r>
            <a:endParaRPr lang="hu-HU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hu-HU" dirty="0"/>
              <a:t>Magyarország minden települése gyűjtőpont</a:t>
            </a:r>
            <a:endParaRPr lang="en-GB" dirty="0"/>
          </a:p>
          <a:p>
            <a:r>
              <a:rPr lang="en-GB" dirty="0" err="1"/>
              <a:t>Kronológiai</a:t>
            </a:r>
            <a:r>
              <a:rPr lang="en-GB" dirty="0"/>
              <a:t> </a:t>
            </a:r>
            <a:r>
              <a:rPr lang="en-GB" dirty="0" err="1"/>
              <a:t>határ</a:t>
            </a:r>
            <a:r>
              <a:rPr lang="en-GB" dirty="0"/>
              <a:t> </a:t>
            </a:r>
          </a:p>
          <a:p>
            <a:pPr lvl="1">
              <a:lnSpc>
                <a:spcPct val="16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dirty="0"/>
              <a:t>a </a:t>
            </a:r>
            <a:r>
              <a:rPr lang="en-GB" dirty="0" err="1"/>
              <a:t>magyar</a:t>
            </a:r>
            <a:r>
              <a:rPr lang="en-GB" dirty="0"/>
              <a:t> </a:t>
            </a:r>
            <a:r>
              <a:rPr lang="en-GB" dirty="0" err="1"/>
              <a:t>írásbeliség</a:t>
            </a:r>
            <a:r>
              <a:rPr lang="en-GB" dirty="0"/>
              <a:t> </a:t>
            </a:r>
            <a:r>
              <a:rPr lang="en-GB" dirty="0" err="1"/>
              <a:t>teljes</a:t>
            </a:r>
            <a:r>
              <a:rPr lang="en-GB" dirty="0"/>
              <a:t> </a:t>
            </a:r>
            <a:r>
              <a:rPr lang="en-GB" dirty="0" err="1"/>
              <a:t>időszaka</a:t>
            </a:r>
            <a:endParaRPr lang="en-GB" dirty="0"/>
          </a:p>
          <a:p>
            <a:pPr lvl="1">
              <a:lnSpc>
                <a:spcPct val="17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hu-HU" dirty="0"/>
              <a:t>történeti és élőnyelvi adatok együttes feltárása</a:t>
            </a:r>
            <a:endParaRPr lang="en-HU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91883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702DC-8F09-3DEF-F6FB-77F5B53A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93D8-6A12-5929-F6CE-47B348CE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fontossága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4299-6555-A895-2835-6F43E90A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327072"/>
          </a:xfrm>
        </p:spPr>
        <p:txBody>
          <a:bodyPr>
            <a:normAutofit/>
          </a:bodyPr>
          <a:lstStyle/>
          <a:p>
            <a:r>
              <a:rPr lang="en-GB" dirty="0" err="1"/>
              <a:t>Feltárandó</a:t>
            </a:r>
            <a:r>
              <a:rPr lang="en-GB" dirty="0"/>
              <a:t> </a:t>
            </a:r>
            <a:r>
              <a:rPr lang="en-GB" dirty="0" err="1"/>
              <a:t>adattípusok</a:t>
            </a:r>
            <a:r>
              <a:rPr lang="en-GB" dirty="0"/>
              <a:t>:</a:t>
            </a:r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/>
              <a:t>1. </a:t>
            </a:r>
            <a:r>
              <a:rPr lang="en-GB" dirty="0" err="1"/>
              <a:t>történeti</a:t>
            </a:r>
            <a:r>
              <a:rPr lang="en-GB" dirty="0"/>
              <a:t> </a:t>
            </a:r>
            <a:r>
              <a:rPr lang="en-GB" dirty="0" err="1"/>
              <a:t>adatok</a:t>
            </a:r>
            <a:r>
              <a:rPr lang="en-GB" dirty="0"/>
              <a:t> </a:t>
            </a:r>
          </a:p>
          <a:p>
            <a:pPr lvl="2">
              <a:buSzPct val="65000"/>
              <a:buFont typeface="Courier New" panose="02070309020205020404" pitchFamily="49" charset="0"/>
              <a:buChar char="o"/>
            </a:pPr>
            <a:r>
              <a:rPr lang="en-GB" dirty="0" err="1"/>
              <a:t>lokalizálás</a:t>
            </a:r>
            <a:r>
              <a:rPr lang="en-GB" dirty="0"/>
              <a:t>: a </a:t>
            </a:r>
            <a:r>
              <a:rPr lang="en-GB" dirty="0" err="1"/>
              <a:t>közelmúlt</a:t>
            </a:r>
            <a:r>
              <a:rPr lang="en-GB" dirty="0"/>
              <a:t> </a:t>
            </a:r>
            <a:r>
              <a:rPr lang="en-GB" dirty="0" err="1"/>
              <a:t>névanyagának</a:t>
            </a:r>
            <a:r>
              <a:rPr lang="en-GB" dirty="0"/>
              <a:t> </a:t>
            </a:r>
            <a:r>
              <a:rPr lang="en-GB" dirty="0" err="1"/>
              <a:t>ismeretével</a:t>
            </a:r>
            <a:endParaRPr lang="en-GB" dirty="0"/>
          </a:p>
          <a:p>
            <a:pPr lvl="1">
              <a:buSzPct val="65000"/>
              <a:buFont typeface="Courier New" panose="02070309020205020404" pitchFamily="49" charset="0"/>
              <a:buChar char="o"/>
            </a:pPr>
            <a:r>
              <a:rPr lang="en-GB" dirty="0"/>
              <a:t>2. </a:t>
            </a:r>
            <a:r>
              <a:rPr lang="en-GB" dirty="0" err="1"/>
              <a:t>élőnyelvi</a:t>
            </a:r>
            <a:r>
              <a:rPr lang="en-GB" dirty="0"/>
              <a:t> </a:t>
            </a:r>
            <a:r>
              <a:rPr lang="en-GB" dirty="0" err="1"/>
              <a:t>adatok</a:t>
            </a:r>
            <a:r>
              <a:rPr lang="en-GB" dirty="0"/>
              <a:t> </a:t>
            </a:r>
          </a:p>
          <a:p>
            <a:pPr lvl="2">
              <a:buSzPct val="65000"/>
              <a:buFont typeface="Courier New" panose="02070309020205020404" pitchFamily="49" charset="0"/>
              <a:buChar char="o"/>
            </a:pPr>
            <a:r>
              <a:rPr lang="en-GB" dirty="0" err="1"/>
              <a:t>ismeretanyaguk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előzményekkel</a:t>
            </a:r>
            <a:r>
              <a:rPr lang="en-GB" dirty="0"/>
              <a:t> </a:t>
            </a:r>
            <a:r>
              <a:rPr lang="en-GB" dirty="0" err="1"/>
              <a:t>összekapcsolva</a:t>
            </a:r>
            <a:r>
              <a:rPr lang="en-GB" dirty="0"/>
              <a:t> </a:t>
            </a:r>
            <a:r>
              <a:rPr lang="en-GB" dirty="0" err="1"/>
              <a:t>bontható</a:t>
            </a:r>
            <a:r>
              <a:rPr lang="en-GB" dirty="0"/>
              <a:t> ki</a:t>
            </a:r>
          </a:p>
          <a:p>
            <a:r>
              <a:rPr lang="en-GB" dirty="0" err="1"/>
              <a:t>Cél</a:t>
            </a:r>
            <a:r>
              <a:rPr lang="en-GB" dirty="0"/>
              <a:t>: </a:t>
            </a:r>
            <a:r>
              <a:rPr lang="en-GB" dirty="0" err="1"/>
              <a:t>együttes</a:t>
            </a:r>
            <a:r>
              <a:rPr lang="en-GB" dirty="0"/>
              <a:t> </a:t>
            </a:r>
            <a:r>
              <a:rPr lang="en-GB" dirty="0" err="1"/>
              <a:t>feltárásuk</a:t>
            </a:r>
            <a:r>
              <a:rPr lang="en-GB" dirty="0"/>
              <a:t>, </a:t>
            </a:r>
            <a:r>
              <a:rPr lang="en-GB" dirty="0" err="1"/>
              <a:t>egyensúlyban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7263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70F7-28EE-8D7F-7594-D0BB02D9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4835-25D3-5838-3A71-692933E4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</p:spPr>
        <p:txBody>
          <a:bodyPr anchor="b"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felépítése</a:t>
            </a:r>
            <a:endParaRPr lang="en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7B46D03-2CC8-9010-0D49-DDC7CCE3B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4" y="1937598"/>
            <a:ext cx="7265606" cy="4931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4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87E7-F9EB-418B-DCBC-8FCADB5C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DF60-7888-3662-17D4-3F6CE8A4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</p:spPr>
        <p:txBody>
          <a:bodyPr anchor="b"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felépítése</a:t>
            </a:r>
            <a:endParaRPr lang="en-H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EED4D6-BDE0-25BF-20D9-5004364F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88" y="1951338"/>
            <a:ext cx="5725512" cy="435376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4200" b="1" dirty="0"/>
              <a:t>1. Hazai </a:t>
            </a:r>
            <a:r>
              <a:rPr lang="en-GB" sz="4200" b="1" dirty="0" err="1"/>
              <a:t>intézmények</a:t>
            </a:r>
            <a:endParaRPr lang="en-GB" sz="4200" b="1" dirty="0"/>
          </a:p>
          <a:p>
            <a:pPr>
              <a:lnSpc>
                <a:spcPct val="140000"/>
              </a:lnSpc>
            </a:pP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b="1" dirty="0"/>
              <a:t>Debreceni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Nyelvtudományi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b="1" dirty="0"/>
              <a:t>Debreceni</a:t>
            </a:r>
            <a:r>
              <a:rPr lang="en-GB" sz="3200" dirty="0"/>
              <a:t> </a:t>
            </a:r>
            <a:r>
              <a:rPr lang="en-GB" sz="3200" dirty="0" err="1"/>
              <a:t>Református</a:t>
            </a:r>
            <a:r>
              <a:rPr lang="en-GB" sz="3200" dirty="0"/>
              <a:t> </a:t>
            </a:r>
            <a:r>
              <a:rPr lang="en-GB" sz="3200" dirty="0" err="1"/>
              <a:t>Hittudományi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Nyelvi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Irodalmi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dirty="0"/>
              <a:t>ELTE Berzsenyi Dániel </a:t>
            </a:r>
            <a:r>
              <a:rPr lang="en-GB" sz="3200" dirty="0" err="1"/>
              <a:t>Pedagógusképző</a:t>
            </a:r>
            <a:r>
              <a:rPr lang="en-GB" sz="3200" dirty="0"/>
              <a:t> </a:t>
            </a:r>
            <a:r>
              <a:rPr lang="en-GB" sz="3200" dirty="0" err="1"/>
              <a:t>Központ</a:t>
            </a:r>
            <a:r>
              <a:rPr lang="en-GB" sz="3200" dirty="0"/>
              <a:t> Magyar </a:t>
            </a:r>
            <a:r>
              <a:rPr lang="en-GB" sz="3200" dirty="0" err="1"/>
              <a:t>Nyelvtudományi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/>
              <a:t>Szombathely</a:t>
            </a:r>
          </a:p>
          <a:p>
            <a:pPr>
              <a:lnSpc>
                <a:spcPct val="140000"/>
              </a:lnSpc>
            </a:pPr>
            <a:r>
              <a:rPr lang="en-GB" sz="3200" b="1" dirty="0"/>
              <a:t>ELTE</a:t>
            </a:r>
            <a:r>
              <a:rPr lang="en-GB" sz="3200" dirty="0"/>
              <a:t> Magyar </a:t>
            </a:r>
            <a:r>
              <a:rPr lang="en-GB" sz="3200" dirty="0" err="1"/>
              <a:t>Nyelvtörténeti</a:t>
            </a:r>
            <a:r>
              <a:rPr lang="en-GB" sz="3200" dirty="0"/>
              <a:t>, </a:t>
            </a:r>
            <a:r>
              <a:rPr lang="en-GB" sz="3200" dirty="0" err="1"/>
              <a:t>Szociolingvisztikai</a:t>
            </a:r>
            <a:r>
              <a:rPr lang="en-GB" sz="3200" dirty="0"/>
              <a:t>, </a:t>
            </a:r>
            <a:r>
              <a:rPr lang="en-GB" sz="3200" dirty="0" err="1"/>
              <a:t>Dialektológiai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/>
              <a:t>Budapest</a:t>
            </a:r>
          </a:p>
          <a:p>
            <a:pPr>
              <a:lnSpc>
                <a:spcPct val="140000"/>
              </a:lnSpc>
            </a:pPr>
            <a:r>
              <a:rPr lang="en-GB" sz="3200" dirty="0"/>
              <a:t>Eszterházy Károly </a:t>
            </a:r>
            <a:r>
              <a:rPr lang="en-GB" sz="3200" dirty="0" err="1"/>
              <a:t>Katolikus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Nyelvészeti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/>
              <a:t>Eger</a:t>
            </a:r>
          </a:p>
          <a:p>
            <a:pPr>
              <a:lnSpc>
                <a:spcPct val="140000"/>
              </a:lnSpc>
            </a:pP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0A3E-FD6B-9572-499D-F36EFF68F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51339"/>
            <a:ext cx="5725512" cy="43537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</a:pPr>
            <a:r>
              <a:rPr lang="en-GB" sz="3200" b="1" dirty="0"/>
              <a:t>Károli</a:t>
            </a:r>
            <a:r>
              <a:rPr lang="en-GB" sz="3200" dirty="0"/>
              <a:t> Gáspár </a:t>
            </a:r>
            <a:r>
              <a:rPr lang="en-GB" sz="3200" dirty="0" err="1"/>
              <a:t>Református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Nyelvtudományi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/>
              <a:t>Budapest</a:t>
            </a:r>
          </a:p>
          <a:p>
            <a:pPr>
              <a:lnSpc>
                <a:spcPct val="140000"/>
              </a:lnSpc>
            </a:pPr>
            <a:r>
              <a:rPr lang="en-GB" sz="3200" b="1" dirty="0" err="1"/>
              <a:t>Miskolci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-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Irodalomtudományi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b="1" dirty="0" err="1"/>
              <a:t>Nyíregyházi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</a:t>
            </a:r>
            <a:r>
              <a:rPr lang="en-GB" sz="3200" dirty="0" err="1"/>
              <a:t>Nyelv</a:t>
            </a:r>
            <a:r>
              <a:rPr lang="en-GB" sz="3200" dirty="0"/>
              <a:t>-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Irodalomtudományi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dirty="0" err="1"/>
              <a:t>Pannon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Alkalmazott</a:t>
            </a:r>
            <a:r>
              <a:rPr lang="en-GB" sz="3200" dirty="0"/>
              <a:t> </a:t>
            </a:r>
            <a:r>
              <a:rPr lang="en-GB" sz="3200" dirty="0" err="1"/>
              <a:t>Nyelvtudományi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r>
              <a:rPr lang="en-GB" sz="3200" dirty="0"/>
              <a:t>, </a:t>
            </a:r>
            <a:r>
              <a:rPr lang="en-GB" sz="3200" b="1" dirty="0" err="1"/>
              <a:t>Veszprém</a:t>
            </a:r>
            <a:endParaRPr lang="en-GB" sz="3200" b="1" dirty="0"/>
          </a:p>
          <a:p>
            <a:pPr>
              <a:lnSpc>
                <a:spcPct val="140000"/>
              </a:lnSpc>
            </a:pPr>
            <a:r>
              <a:rPr lang="en-GB" sz="3200" dirty="0"/>
              <a:t>Pázmány Péter </a:t>
            </a:r>
            <a:r>
              <a:rPr lang="en-GB" sz="3200" dirty="0" err="1"/>
              <a:t>Katolikus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Nyelvészeti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 err="1"/>
              <a:t>Piliscsaba</a:t>
            </a:r>
            <a:endParaRPr lang="en-GB" sz="3200" b="1" dirty="0"/>
          </a:p>
          <a:p>
            <a:pPr>
              <a:lnSpc>
                <a:spcPct val="140000"/>
              </a:lnSpc>
            </a:pPr>
            <a:r>
              <a:rPr lang="en-GB" sz="3200" b="1" dirty="0"/>
              <a:t>Pécsi</a:t>
            </a:r>
            <a:r>
              <a:rPr lang="en-GB" sz="3200" dirty="0"/>
              <a:t> </a:t>
            </a:r>
            <a:r>
              <a:rPr lang="en-GB" sz="3200" dirty="0" err="1"/>
              <a:t>Tudományegyetem</a:t>
            </a:r>
            <a:r>
              <a:rPr lang="en-GB" sz="3200" dirty="0"/>
              <a:t> </a:t>
            </a:r>
            <a:r>
              <a:rPr lang="en-GB" sz="3200" dirty="0" err="1"/>
              <a:t>Néprajz</a:t>
            </a:r>
            <a:r>
              <a:rPr lang="en-GB" sz="3200" dirty="0"/>
              <a:t> – </a:t>
            </a:r>
            <a:r>
              <a:rPr lang="en-GB" sz="3200" dirty="0" err="1"/>
              <a:t>Kulturális</a:t>
            </a:r>
            <a:r>
              <a:rPr lang="en-GB" sz="3200" dirty="0"/>
              <a:t> </a:t>
            </a:r>
            <a:r>
              <a:rPr lang="en-GB" sz="3200" dirty="0" err="1"/>
              <a:t>Antropológia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GB" sz="3200" dirty="0"/>
          </a:p>
          <a:p>
            <a:pPr>
              <a:lnSpc>
                <a:spcPct val="140000"/>
              </a:lnSpc>
            </a:pPr>
            <a:r>
              <a:rPr lang="en-GB" sz="3200" b="1" dirty="0"/>
              <a:t>Szegedi</a:t>
            </a:r>
            <a:r>
              <a:rPr lang="en-GB" sz="3200" dirty="0"/>
              <a:t> </a:t>
            </a:r>
            <a:r>
              <a:rPr lang="en-GB" sz="3200" dirty="0" err="1"/>
              <a:t>Tudományegyetem</a:t>
            </a:r>
            <a:r>
              <a:rPr lang="en-GB" sz="3200" dirty="0"/>
              <a:t> Magyar </a:t>
            </a:r>
            <a:r>
              <a:rPr lang="en-GB" sz="3200" dirty="0" err="1"/>
              <a:t>Nyelvészeti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HU" sz="3200"/>
          </a:p>
          <a:p>
            <a:pPr lvl="1">
              <a:lnSpc>
                <a:spcPct val="140000"/>
              </a:lnSpc>
            </a:pPr>
            <a:endParaRPr lang="en-HU" sz="1500"/>
          </a:p>
        </p:txBody>
      </p:sp>
    </p:spTree>
    <p:extLst>
      <p:ext uri="{BB962C8B-B14F-4D97-AF65-F5344CB8AC3E}">
        <p14:creationId xmlns:p14="http://schemas.microsoft.com/office/powerpoint/2010/main" val="208958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C7A2-1F6B-D63E-0B25-7163A3792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3495-FCBB-09D4-30ED-5039638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</p:spPr>
        <p:txBody>
          <a:bodyPr anchor="b">
            <a:normAutofit/>
          </a:bodyPr>
          <a:lstStyle/>
          <a:p>
            <a:r>
              <a:rPr lang="en-GB" dirty="0"/>
              <a:t>Az MNHP </a:t>
            </a:r>
            <a:r>
              <a:rPr lang="en-GB" dirty="0" err="1"/>
              <a:t>felépítése</a:t>
            </a:r>
            <a:endParaRPr lang="en-H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9437AB-815E-B732-747B-9A1277A9B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88" y="1951338"/>
            <a:ext cx="5725512" cy="435376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4200" b="1" dirty="0"/>
              <a:t>2. A </a:t>
            </a:r>
            <a:r>
              <a:rPr lang="en-GB" sz="4200" b="1" dirty="0" err="1"/>
              <a:t>környező</a:t>
            </a:r>
            <a:r>
              <a:rPr lang="en-GB" sz="4200" b="1" dirty="0"/>
              <a:t> </a:t>
            </a:r>
            <a:r>
              <a:rPr lang="en-GB" sz="4200" b="1" dirty="0" err="1"/>
              <a:t>országok</a:t>
            </a:r>
            <a:r>
              <a:rPr lang="en-GB" sz="4200" b="1" dirty="0"/>
              <a:t> </a:t>
            </a:r>
            <a:r>
              <a:rPr lang="en-GB" sz="4200" b="1" dirty="0" err="1"/>
              <a:t>intézményei</a:t>
            </a:r>
            <a:endParaRPr lang="en-GB" sz="4200" b="1" dirty="0"/>
          </a:p>
          <a:p>
            <a:endParaRPr lang="en-GB" sz="3200" dirty="0"/>
          </a:p>
          <a:p>
            <a:r>
              <a:rPr lang="en-GB" sz="3200" dirty="0" err="1"/>
              <a:t>Babeş</a:t>
            </a:r>
            <a:r>
              <a:rPr lang="en-GB" sz="3200" dirty="0"/>
              <a:t>-Bolyai </a:t>
            </a:r>
            <a:r>
              <a:rPr lang="en-GB" sz="3200" dirty="0" err="1"/>
              <a:t>Tudományegyetem</a:t>
            </a:r>
            <a:r>
              <a:rPr lang="en-GB" sz="3200" dirty="0"/>
              <a:t> Magyar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Általános</a:t>
            </a:r>
            <a:r>
              <a:rPr lang="en-GB" sz="3200" dirty="0"/>
              <a:t> </a:t>
            </a:r>
            <a:r>
              <a:rPr lang="en-GB" sz="3200" dirty="0" err="1"/>
              <a:t>Nyelvészeti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 err="1"/>
              <a:t>Kolozsvár</a:t>
            </a:r>
            <a:endParaRPr lang="en-GB" sz="3200" b="1" dirty="0"/>
          </a:p>
          <a:p>
            <a:r>
              <a:rPr lang="en-GB" sz="3200" dirty="0"/>
              <a:t>Comenius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/>
              <a:t>Pozsony</a:t>
            </a:r>
          </a:p>
          <a:p>
            <a:r>
              <a:rPr lang="en-GB" sz="3200" b="1" dirty="0" err="1"/>
              <a:t>Maribori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GB" sz="3200" dirty="0"/>
          </a:p>
          <a:p>
            <a:r>
              <a:rPr lang="en-GB" sz="3200" b="1" dirty="0"/>
              <a:t>Nyitrai</a:t>
            </a:r>
            <a:r>
              <a:rPr lang="en-GB" sz="3200" dirty="0"/>
              <a:t> Konstantin </a:t>
            </a:r>
            <a:r>
              <a:rPr lang="en-GB" sz="3200" dirty="0" err="1"/>
              <a:t>Filozófus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-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Irodalomtudományi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endParaRPr lang="en-GB" sz="3200" dirty="0"/>
          </a:p>
          <a:p>
            <a:r>
              <a:rPr lang="en-GB" sz="3200" dirty="0" err="1"/>
              <a:t>Partiumi</a:t>
            </a:r>
            <a:r>
              <a:rPr lang="en-GB" sz="3200" dirty="0"/>
              <a:t> Keresztény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Irodalomtudományi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 err="1"/>
              <a:t>Nagyvárad</a:t>
            </a:r>
            <a:endParaRPr lang="en-GB" sz="3200" b="1" dirty="0"/>
          </a:p>
          <a:p>
            <a:pPr>
              <a:lnSpc>
                <a:spcPct val="140000"/>
              </a:lnSpc>
            </a:pPr>
            <a:endParaRPr lang="en-GB" sz="3200" dirty="0"/>
          </a:p>
          <a:p>
            <a:pPr>
              <a:lnSpc>
                <a:spcPct val="140000"/>
              </a:lnSpc>
            </a:pPr>
            <a:endParaRPr lang="en-US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9FE9-7C52-0BEA-2717-904FEE93A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51339"/>
            <a:ext cx="5725512" cy="43537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</a:pPr>
            <a:endParaRPr lang="hu-HU" sz="3200" dirty="0"/>
          </a:p>
          <a:p>
            <a:r>
              <a:rPr lang="en-GB" sz="3200" dirty="0"/>
              <a:t>II. Rákóczi Ferenc </a:t>
            </a:r>
            <a:r>
              <a:rPr lang="en-GB" sz="3200" dirty="0" err="1"/>
              <a:t>Kárpátaljai</a:t>
            </a:r>
            <a:r>
              <a:rPr lang="en-GB" sz="3200" dirty="0"/>
              <a:t> Magyar </a:t>
            </a:r>
            <a:r>
              <a:rPr lang="en-GB" sz="3200" dirty="0" err="1"/>
              <a:t>Főiskola</a:t>
            </a:r>
            <a:r>
              <a:rPr lang="en-GB" sz="3200" dirty="0"/>
              <a:t> </a:t>
            </a:r>
            <a:r>
              <a:rPr lang="en-GB" sz="3200" dirty="0" err="1"/>
              <a:t>Filológia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 err="1"/>
              <a:t>Beregszász</a:t>
            </a:r>
            <a:endParaRPr lang="en-GB" sz="3200" b="1" dirty="0"/>
          </a:p>
          <a:p>
            <a:r>
              <a:rPr lang="en-GB" sz="3200" dirty="0"/>
              <a:t>Selye János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r>
              <a:rPr lang="en-GB" sz="3200" dirty="0"/>
              <a:t>, </a:t>
            </a:r>
            <a:r>
              <a:rPr lang="en-GB" sz="3200" b="1" dirty="0" err="1"/>
              <a:t>Komárom</a:t>
            </a:r>
            <a:endParaRPr lang="en-GB" sz="3200" b="1" dirty="0"/>
          </a:p>
          <a:p>
            <a:r>
              <a:rPr lang="en-GB" sz="3200" b="1" dirty="0" err="1"/>
              <a:t>Újvidéki</a:t>
            </a:r>
            <a:r>
              <a:rPr lang="en-GB" sz="3200" dirty="0"/>
              <a:t> </a:t>
            </a:r>
            <a:r>
              <a:rPr lang="en-GB" sz="3200" dirty="0" err="1"/>
              <a:t>Egyetem</a:t>
            </a:r>
            <a:r>
              <a:rPr lang="en-GB" sz="3200" dirty="0"/>
              <a:t> Magyar </a:t>
            </a:r>
            <a:r>
              <a:rPr lang="en-GB" sz="3200" dirty="0" err="1"/>
              <a:t>Nyelv</a:t>
            </a:r>
            <a:r>
              <a:rPr lang="en-GB" sz="3200" dirty="0"/>
              <a:t>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Irodalom</a:t>
            </a:r>
            <a:r>
              <a:rPr lang="en-GB" sz="3200" dirty="0"/>
              <a:t> </a:t>
            </a:r>
            <a:r>
              <a:rPr lang="en-GB" sz="3200" dirty="0" err="1"/>
              <a:t>Tanszék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Erdélyi </a:t>
            </a:r>
            <a:r>
              <a:rPr lang="en-GB" sz="3200" dirty="0" err="1"/>
              <a:t>Múzeum-Egyesület</a:t>
            </a:r>
            <a:r>
              <a:rPr lang="en-GB" sz="3200" dirty="0"/>
              <a:t>, </a:t>
            </a:r>
            <a:r>
              <a:rPr lang="en-GB" sz="3200" b="1" dirty="0" err="1"/>
              <a:t>Kolozsvár</a:t>
            </a:r>
            <a:endParaRPr lang="en-GB" sz="3200" b="1" dirty="0"/>
          </a:p>
          <a:p>
            <a:r>
              <a:rPr lang="en-GB" sz="3200" dirty="0" err="1"/>
              <a:t>Partiumi</a:t>
            </a:r>
            <a:r>
              <a:rPr lang="en-GB" sz="3200" dirty="0"/>
              <a:t> Keresztény </a:t>
            </a:r>
            <a:r>
              <a:rPr lang="en-GB" sz="3200" dirty="0" err="1"/>
              <a:t>Egyetem</a:t>
            </a:r>
            <a:r>
              <a:rPr lang="en-GB" sz="3200" dirty="0"/>
              <a:t> </a:t>
            </a:r>
            <a:r>
              <a:rPr lang="en-GB" sz="3200" dirty="0" err="1"/>
              <a:t>Partiumi</a:t>
            </a:r>
            <a:r>
              <a:rPr lang="en-GB" sz="3200" dirty="0"/>
              <a:t> </a:t>
            </a:r>
            <a:r>
              <a:rPr lang="en-GB" sz="3200" dirty="0" err="1"/>
              <a:t>Területi</a:t>
            </a:r>
            <a:r>
              <a:rPr lang="en-GB" sz="3200" dirty="0"/>
              <a:t> </a:t>
            </a:r>
            <a:r>
              <a:rPr lang="en-GB" sz="3200" dirty="0" err="1"/>
              <a:t>Kutatások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r>
              <a:rPr lang="en-GB" sz="3200" dirty="0"/>
              <a:t>, </a:t>
            </a:r>
            <a:r>
              <a:rPr lang="en-GB" sz="3200" b="1" dirty="0" err="1"/>
              <a:t>Nagyvárad</a:t>
            </a:r>
            <a:endParaRPr lang="en-GB" sz="3200" b="1" dirty="0"/>
          </a:p>
          <a:p>
            <a:r>
              <a:rPr lang="en-GB" sz="3200" dirty="0" err="1"/>
              <a:t>Fórum</a:t>
            </a:r>
            <a:r>
              <a:rPr lang="en-GB" sz="3200" dirty="0"/>
              <a:t> </a:t>
            </a:r>
            <a:r>
              <a:rPr lang="en-GB" sz="3200" dirty="0" err="1"/>
              <a:t>Kisebbségkutató</a:t>
            </a:r>
            <a:r>
              <a:rPr lang="en-GB" sz="3200" dirty="0"/>
              <a:t> </a:t>
            </a:r>
            <a:r>
              <a:rPr lang="en-GB" sz="3200" dirty="0" err="1"/>
              <a:t>Intézet</a:t>
            </a:r>
            <a:r>
              <a:rPr lang="en-GB" sz="3200" dirty="0"/>
              <a:t>, </a:t>
            </a:r>
            <a:r>
              <a:rPr lang="en-GB" sz="3200" b="1" dirty="0" err="1"/>
              <a:t>Szlovákia</a:t>
            </a:r>
            <a:r>
              <a:rPr lang="en-GB" sz="3200" b="1" dirty="0"/>
              <a:t> (</a:t>
            </a:r>
            <a:r>
              <a:rPr lang="en-GB" sz="3200" b="1" dirty="0" err="1"/>
              <a:t>Somorja</a:t>
            </a:r>
            <a:r>
              <a:rPr lang="en-GB" sz="3200" b="1" dirty="0"/>
              <a:t>)</a:t>
            </a:r>
            <a:endParaRPr lang="en-HU" sz="3200" b="1"/>
          </a:p>
          <a:p>
            <a:pPr lvl="1">
              <a:lnSpc>
                <a:spcPct val="140000"/>
              </a:lnSpc>
            </a:pPr>
            <a:endParaRPr lang="en-HU" sz="1500"/>
          </a:p>
        </p:txBody>
      </p:sp>
    </p:spTree>
    <p:extLst>
      <p:ext uri="{BB962C8B-B14F-4D97-AF65-F5344CB8AC3E}">
        <p14:creationId xmlns:p14="http://schemas.microsoft.com/office/powerpoint/2010/main" val="348099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ZAROD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699</Words>
  <Application>Microsoft Macintosh PowerPoint</Application>
  <PresentationFormat>Szélesvásznú</PresentationFormat>
  <Paragraphs>107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Play</vt:lpstr>
      <vt:lpstr>Office Theme</vt:lpstr>
      <vt:lpstr>ZARODIA</vt:lpstr>
      <vt:lpstr>A Magyar Nemzeti Helynévtár Program és a partiumi helynévkutatások</vt:lpstr>
      <vt:lpstr>A helynevek gyűjtése és dokumentálása</vt:lpstr>
      <vt:lpstr>Történeti előzmények</vt:lpstr>
      <vt:lpstr>Történeti előzmények</vt:lpstr>
      <vt:lpstr>Az MNHP fontossága</vt:lpstr>
      <vt:lpstr>Az MNHP fontossága</vt:lpstr>
      <vt:lpstr>Az MNHP felépítése</vt:lpstr>
      <vt:lpstr>Az MNHP felépítése</vt:lpstr>
      <vt:lpstr>Az MNHP felépítése</vt:lpstr>
      <vt:lpstr>Tudományos hitelesség</vt:lpstr>
      <vt:lpstr>Tudományos hitelesség</vt:lpstr>
      <vt:lpstr>Tudományos hitelesség</vt:lpstr>
      <vt:lpstr>Az MNHP eredményei</vt:lpstr>
      <vt:lpstr>PowerPoint-bemutató</vt:lpstr>
      <vt:lpstr>Partium, az MNHP munkálatainak térsége</vt:lpstr>
      <vt:lpstr>Két fókuszterület: Szatmár és Bihar vármegye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et homini lorem ipsum</dc:title>
  <dc:creator>Szabó Éva</dc:creator>
  <cp:lastModifiedBy>Dr. Rácz Anita</cp:lastModifiedBy>
  <cp:revision>16</cp:revision>
  <dcterms:created xsi:type="dcterms:W3CDTF">2025-02-04T13:22:51Z</dcterms:created>
  <dcterms:modified xsi:type="dcterms:W3CDTF">2025-05-16T13:46:16Z</dcterms:modified>
</cp:coreProperties>
</file>