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Csongrád vármegyei helynevek a 950 éves Garamszentbenedeki alapítólevélben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u-HU" sz="2800" dirty="0" smtClean="0"/>
              <a:t>Szőke Melinda</a:t>
            </a:r>
          </a:p>
          <a:p>
            <a:pPr algn="r"/>
            <a:r>
              <a:rPr lang="hu-HU" sz="2800" dirty="0" smtClean="0"/>
              <a:t>Debreceni Egyetem</a:t>
            </a:r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541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29"/>
    </mc:Choice>
    <mc:Fallback>
      <p:transition spd="slow" advTm="107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Csany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err="1" smtClean="0"/>
              <a:t>Dedi</a:t>
            </a:r>
            <a:r>
              <a:rPr lang="hu-HU" dirty="0" smtClean="0"/>
              <a:t> </a:t>
            </a:r>
            <a:r>
              <a:rPr lang="hu-HU" dirty="0"/>
              <a:t>et </a:t>
            </a:r>
            <a:r>
              <a:rPr lang="hu-HU" dirty="0" err="1"/>
              <a:t>aliam</a:t>
            </a:r>
            <a:r>
              <a:rPr lang="hu-HU" dirty="0"/>
              <a:t> </a:t>
            </a:r>
            <a:r>
              <a:rPr lang="hu-HU" b="1" dirty="0" err="1"/>
              <a:t>terram</a:t>
            </a:r>
            <a:r>
              <a:rPr lang="hu-HU" dirty="0"/>
              <a:t> </a:t>
            </a:r>
            <a:r>
              <a:rPr lang="hu-HU" dirty="0" err="1"/>
              <a:t>circa</a:t>
            </a:r>
            <a:r>
              <a:rPr lang="hu-HU" dirty="0"/>
              <a:t> </a:t>
            </a:r>
            <a:r>
              <a:rPr lang="hu-HU" dirty="0" err="1"/>
              <a:t>eandem</a:t>
            </a:r>
            <a:r>
              <a:rPr lang="hu-HU" dirty="0"/>
              <a:t> </a:t>
            </a:r>
            <a:r>
              <a:rPr lang="hu-HU" dirty="0" err="1"/>
              <a:t>aquam</a:t>
            </a:r>
            <a:r>
              <a:rPr lang="hu-HU" dirty="0"/>
              <a:t> </a:t>
            </a:r>
            <a:r>
              <a:rPr lang="hu-HU" dirty="0" err="1"/>
              <a:t>Tiza</a:t>
            </a:r>
            <a:r>
              <a:rPr lang="hu-HU" dirty="0"/>
              <a:t>, </a:t>
            </a:r>
            <a:r>
              <a:rPr lang="hu-HU" b="1" dirty="0" err="1"/>
              <a:t>que</a:t>
            </a:r>
            <a:r>
              <a:rPr lang="hu-HU" b="1" dirty="0"/>
              <a:t> </a:t>
            </a:r>
            <a:r>
              <a:rPr lang="hu-HU" b="1" dirty="0" err="1"/>
              <a:t>vocatur</a:t>
            </a:r>
            <a:r>
              <a:rPr lang="hu-HU" b="1" dirty="0"/>
              <a:t> </a:t>
            </a:r>
            <a:r>
              <a:rPr lang="hu-HU" b="1" dirty="0" err="1"/>
              <a:t>Alpar</a:t>
            </a:r>
            <a:r>
              <a:rPr lang="hu-HU" dirty="0"/>
              <a:t> cum </a:t>
            </a:r>
            <a:r>
              <a:rPr lang="hu-HU" dirty="0" err="1"/>
              <a:t>propriis</a:t>
            </a:r>
            <a:r>
              <a:rPr lang="hu-HU" dirty="0"/>
              <a:t> </a:t>
            </a:r>
            <a:r>
              <a:rPr lang="hu-HU" dirty="0" err="1"/>
              <a:t>terminis</a:t>
            </a:r>
            <a:r>
              <a:rPr lang="hu-HU" dirty="0"/>
              <a:t>. </a:t>
            </a:r>
            <a:endParaRPr lang="hu-HU" dirty="0" smtClean="0"/>
          </a:p>
          <a:p>
            <a:pPr algn="just"/>
            <a:r>
              <a:rPr lang="hu-HU" dirty="0" smtClean="0"/>
              <a:t>Ex </a:t>
            </a:r>
            <a:r>
              <a:rPr lang="hu-HU" dirty="0" err="1"/>
              <a:t>alia</a:t>
            </a:r>
            <a:r>
              <a:rPr lang="hu-HU" dirty="0"/>
              <a:t> </a:t>
            </a:r>
            <a:r>
              <a:rPr lang="hu-HU" dirty="0" err="1"/>
              <a:t>vero</a:t>
            </a:r>
            <a:r>
              <a:rPr lang="hu-HU" dirty="0"/>
              <a:t> parte </a:t>
            </a:r>
            <a:r>
              <a:rPr lang="hu-HU" dirty="0" err="1"/>
              <a:t>Tize</a:t>
            </a:r>
            <a:r>
              <a:rPr lang="hu-HU" dirty="0"/>
              <a:t> </a:t>
            </a:r>
            <a:r>
              <a:rPr lang="hu-HU" b="1" dirty="0" err="1"/>
              <a:t>villam</a:t>
            </a:r>
            <a:r>
              <a:rPr lang="hu-HU" b="1" dirty="0"/>
              <a:t>, </a:t>
            </a:r>
            <a:r>
              <a:rPr lang="hu-HU" b="1" dirty="0" err="1"/>
              <a:t>que</a:t>
            </a:r>
            <a:r>
              <a:rPr lang="hu-HU" b="1" dirty="0"/>
              <a:t> </a:t>
            </a:r>
            <a:r>
              <a:rPr lang="hu-HU" b="1" dirty="0" err="1"/>
              <a:t>dicitur</a:t>
            </a:r>
            <a:r>
              <a:rPr lang="hu-HU" b="1" dirty="0"/>
              <a:t> </a:t>
            </a:r>
            <a:r>
              <a:rPr lang="hu-HU" b="1" dirty="0" err="1"/>
              <a:t>Sagi</a:t>
            </a:r>
            <a:r>
              <a:rPr lang="hu-HU" dirty="0"/>
              <a:t> […] </a:t>
            </a:r>
            <a:r>
              <a:rPr lang="hu-HU" dirty="0" err="1"/>
              <a:t>dedi</a:t>
            </a:r>
            <a:r>
              <a:rPr lang="hu-HU" dirty="0"/>
              <a:t> cum </a:t>
            </a:r>
            <a:r>
              <a:rPr lang="hu-HU" dirty="0" err="1"/>
              <a:t>propriis</a:t>
            </a:r>
            <a:r>
              <a:rPr lang="hu-HU" dirty="0"/>
              <a:t> </a:t>
            </a:r>
            <a:r>
              <a:rPr lang="hu-HU" dirty="0" err="1"/>
              <a:t>terminis</a:t>
            </a:r>
            <a:r>
              <a:rPr lang="hu-HU" dirty="0"/>
              <a:t>. </a:t>
            </a:r>
            <a:endParaRPr lang="hu-HU" dirty="0" smtClean="0"/>
          </a:p>
          <a:p>
            <a:pPr algn="just"/>
            <a:r>
              <a:rPr lang="hu-HU" b="1" dirty="0" err="1" smtClean="0"/>
              <a:t>Terram</a:t>
            </a:r>
            <a:r>
              <a:rPr lang="hu-HU" b="1" dirty="0" smtClean="0"/>
              <a:t> </a:t>
            </a:r>
            <a:r>
              <a:rPr lang="hu-HU" b="1" dirty="0" err="1"/>
              <a:t>Sapi</a:t>
            </a:r>
            <a:r>
              <a:rPr lang="hu-HU" dirty="0"/>
              <a:t> simul cum </a:t>
            </a:r>
            <a:r>
              <a:rPr lang="hu-HU" dirty="0" err="1"/>
              <a:t>arboribus</a:t>
            </a:r>
            <a:r>
              <a:rPr lang="hu-HU" dirty="0"/>
              <a:t> in </a:t>
            </a:r>
            <a:r>
              <a:rPr lang="hu-HU" dirty="0" err="1"/>
              <a:t>hereditatem</a:t>
            </a:r>
            <a:r>
              <a:rPr lang="hu-HU" dirty="0"/>
              <a:t> </a:t>
            </a:r>
            <a:r>
              <a:rPr lang="hu-HU" dirty="0" err="1"/>
              <a:t>monasterio</a:t>
            </a:r>
            <a:r>
              <a:rPr lang="hu-HU" dirty="0"/>
              <a:t> </a:t>
            </a:r>
            <a:r>
              <a:rPr lang="hu-HU" dirty="0" err="1"/>
              <a:t>Sancti</a:t>
            </a:r>
            <a:r>
              <a:rPr lang="hu-HU" dirty="0"/>
              <a:t> </a:t>
            </a:r>
            <a:r>
              <a:rPr lang="hu-HU" dirty="0" err="1"/>
              <a:t>Benedicti</a:t>
            </a:r>
            <a:r>
              <a:rPr lang="hu-HU" dirty="0"/>
              <a:t> </a:t>
            </a:r>
            <a:r>
              <a:rPr lang="hu-HU" dirty="0" err="1" smtClean="0"/>
              <a:t>dedi</a:t>
            </a:r>
            <a:r>
              <a:rPr lang="hu-HU" dirty="0" smtClean="0"/>
              <a:t>. </a:t>
            </a:r>
          </a:p>
          <a:p>
            <a:pPr algn="just"/>
            <a:endParaRPr lang="hu-HU" dirty="0"/>
          </a:p>
          <a:p>
            <a:pPr algn="just"/>
            <a:r>
              <a:rPr lang="hu-HU" dirty="0" err="1"/>
              <a:t>Dedi</a:t>
            </a:r>
            <a:r>
              <a:rPr lang="hu-HU" dirty="0"/>
              <a:t> </a:t>
            </a:r>
            <a:r>
              <a:rPr lang="hu-HU" dirty="0" err="1"/>
              <a:t>eciam</a:t>
            </a:r>
            <a:r>
              <a:rPr lang="hu-HU" dirty="0"/>
              <a:t> </a:t>
            </a:r>
            <a:r>
              <a:rPr lang="hu-HU" b="1" dirty="0" err="1"/>
              <a:t>terram</a:t>
            </a:r>
            <a:r>
              <a:rPr lang="hu-HU" dirty="0"/>
              <a:t>,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adiacet</a:t>
            </a:r>
            <a:r>
              <a:rPr lang="hu-HU" dirty="0"/>
              <a:t> </a:t>
            </a:r>
            <a:r>
              <a:rPr lang="hu-HU" dirty="0" err="1"/>
              <a:t>circa</a:t>
            </a:r>
            <a:r>
              <a:rPr lang="hu-HU" dirty="0"/>
              <a:t> </a:t>
            </a:r>
            <a:r>
              <a:rPr lang="hu-HU" dirty="0" err="1"/>
              <a:t>aquam</a:t>
            </a:r>
            <a:r>
              <a:rPr lang="hu-HU" dirty="0"/>
              <a:t>,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vocatur</a:t>
            </a:r>
            <a:r>
              <a:rPr lang="hu-HU" dirty="0"/>
              <a:t> </a:t>
            </a:r>
            <a:r>
              <a:rPr lang="hu-HU" i="1" dirty="0" err="1"/>
              <a:t>Tiza</a:t>
            </a:r>
            <a:r>
              <a:rPr lang="hu-HU" i="1" dirty="0"/>
              <a:t>,</a:t>
            </a:r>
            <a:r>
              <a:rPr lang="hu-HU" dirty="0"/>
              <a:t> cum ipso </a:t>
            </a:r>
            <a:r>
              <a:rPr lang="hu-HU" dirty="0" err="1"/>
              <a:t>fluvio</a:t>
            </a:r>
            <a:r>
              <a:rPr lang="hu-HU" dirty="0"/>
              <a:t> </a:t>
            </a:r>
            <a:r>
              <a:rPr lang="hu-HU" i="1" dirty="0" err="1"/>
              <a:t>Tiza</a:t>
            </a:r>
            <a:r>
              <a:rPr lang="hu-HU" i="1" dirty="0"/>
              <a:t>,</a:t>
            </a:r>
            <a:r>
              <a:rPr lang="hu-HU" dirty="0"/>
              <a:t> </a:t>
            </a:r>
            <a:r>
              <a:rPr lang="hu-HU" dirty="0" err="1"/>
              <a:t>super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terram</a:t>
            </a:r>
            <a:r>
              <a:rPr lang="hu-HU" dirty="0"/>
              <a:t> est </a:t>
            </a:r>
            <a:r>
              <a:rPr lang="hu-HU" b="1" dirty="0"/>
              <a:t>villa </a:t>
            </a:r>
            <a:r>
              <a:rPr lang="hu-HU" b="1" dirty="0" err="1"/>
              <a:t>piscatorum</a:t>
            </a:r>
            <a:r>
              <a:rPr lang="hu-HU" b="1" dirty="0"/>
              <a:t> </a:t>
            </a:r>
            <a:r>
              <a:rPr lang="hu-HU" b="1" dirty="0" err="1"/>
              <a:t>nomine</a:t>
            </a:r>
            <a:r>
              <a:rPr lang="hu-HU" b="1"/>
              <a:t> </a:t>
            </a:r>
            <a:r>
              <a:rPr lang="hu-HU" b="1" i="1" smtClean="0"/>
              <a:t>C(hon)u.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02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025"/>
    </mc:Choice>
    <mc:Fallback>
      <p:transition spd="slow" advTm="137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Csany</a:t>
            </a:r>
            <a:r>
              <a:rPr lang="hu-HU" dirty="0" smtClean="0"/>
              <a:t> birtok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800" dirty="0" smtClean="0"/>
              <a:t>Zsigmondkori </a:t>
            </a:r>
            <a:r>
              <a:rPr lang="hu-HU" sz="2800" dirty="0"/>
              <a:t>oklevéltár magyar nyelvű </a:t>
            </a:r>
            <a:r>
              <a:rPr lang="hu-HU" sz="2800" dirty="0" err="1"/>
              <a:t>regesztája</a:t>
            </a:r>
            <a:r>
              <a:rPr lang="hu-HU" sz="2800" dirty="0"/>
              <a:t> (1415</a:t>
            </a:r>
            <a:r>
              <a:rPr lang="hu-HU" sz="2800" dirty="0" smtClean="0"/>
              <a:t>): </a:t>
            </a:r>
            <a:r>
              <a:rPr lang="hu-HU" sz="2800" i="1" dirty="0" err="1"/>
              <a:t>Chonthelek</a:t>
            </a:r>
            <a:r>
              <a:rPr lang="hu-HU" sz="2800" i="1" dirty="0"/>
              <a:t>,</a:t>
            </a:r>
            <a:r>
              <a:rPr lang="hu-HU" sz="2800" dirty="0"/>
              <a:t> illetőleg </a:t>
            </a:r>
            <a:r>
              <a:rPr lang="hu-HU" sz="2800" i="1" dirty="0" err="1"/>
              <a:t>Chano</a:t>
            </a:r>
            <a:r>
              <a:rPr lang="hu-HU" sz="2800" i="1" dirty="0"/>
              <a:t> </a:t>
            </a:r>
            <a:r>
              <a:rPr lang="hu-HU" sz="2800" dirty="0" smtClean="0"/>
              <a:t>birtok </a:t>
            </a:r>
          </a:p>
          <a:p>
            <a:pPr algn="just"/>
            <a:r>
              <a:rPr lang="hu-HU" sz="2800" dirty="0" smtClean="0"/>
              <a:t>Egy </a:t>
            </a:r>
            <a:r>
              <a:rPr lang="hu-HU" sz="2800" dirty="0"/>
              <a:t>1755. évi </a:t>
            </a:r>
            <a:r>
              <a:rPr lang="hu-HU" sz="2800" dirty="0" smtClean="0"/>
              <a:t>térkép: </a:t>
            </a:r>
            <a:r>
              <a:rPr lang="hu-HU" sz="2800" i="1" dirty="0" err="1" smtClean="0"/>
              <a:t>Csany</a:t>
            </a:r>
            <a:r>
              <a:rPr lang="hu-HU" sz="2800" dirty="0" smtClean="0"/>
              <a:t> </a:t>
            </a:r>
            <a:r>
              <a:rPr lang="hu-HU" sz="2800" dirty="0"/>
              <a:t>mint </a:t>
            </a:r>
            <a:r>
              <a:rPr lang="hu-HU" sz="2800" i="1" dirty="0" err="1" smtClean="0"/>
              <a:t>possessio</a:t>
            </a:r>
            <a:r>
              <a:rPr lang="hu-HU" sz="2800" dirty="0" smtClean="0"/>
              <a:t> </a:t>
            </a:r>
          </a:p>
          <a:p>
            <a:pPr algn="just"/>
            <a:endParaRPr lang="hu-HU" sz="2800" dirty="0" smtClean="0"/>
          </a:p>
          <a:p>
            <a:pPr algn="just"/>
            <a:r>
              <a:rPr lang="hu-HU" sz="2800" dirty="0" smtClean="0"/>
              <a:t>A </a:t>
            </a:r>
            <a:r>
              <a:rPr lang="hu-HU" sz="2800" dirty="0"/>
              <a:t>13. század eleji pápai </a:t>
            </a:r>
            <a:r>
              <a:rPr lang="hu-HU" sz="2800" dirty="0" smtClean="0"/>
              <a:t>bullában: </a:t>
            </a:r>
            <a:r>
              <a:rPr lang="hu-HU" sz="2800" dirty="0"/>
              <a:t>már nem a birtok, hanem a </a:t>
            </a:r>
            <a:r>
              <a:rPr lang="hu-HU" sz="2800" i="1" dirty="0" err="1"/>
              <a:t>villam</a:t>
            </a:r>
            <a:r>
              <a:rPr lang="hu-HU" sz="2800" i="1" dirty="0"/>
              <a:t> </a:t>
            </a:r>
            <a:r>
              <a:rPr lang="hu-HU" sz="2800" i="1" dirty="0" err="1"/>
              <a:t>Chon</a:t>
            </a:r>
            <a:r>
              <a:rPr lang="hu-HU" sz="2800" dirty="0"/>
              <a:t> </a:t>
            </a:r>
            <a:r>
              <a:rPr lang="hu-HU" sz="2800" dirty="0" smtClean="0"/>
              <a:t>szerepel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3333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49"/>
    </mc:Choice>
    <mc:Fallback>
      <p:transition spd="slow" advTm="3994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Csany</a:t>
            </a:r>
            <a:r>
              <a:rPr lang="hu-HU" dirty="0" smtClean="0"/>
              <a:t> birtok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Sági:</a:t>
            </a:r>
            <a:r>
              <a:rPr lang="hu-HU" sz="2800" dirty="0" smtClean="0"/>
              <a:t> 1075: </a:t>
            </a:r>
            <a:r>
              <a:rPr lang="hu-HU" sz="2800" i="1" dirty="0" err="1" smtClean="0"/>
              <a:t>villam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Sagi</a:t>
            </a:r>
            <a:r>
              <a:rPr lang="hu-HU" sz="2800" i="1" dirty="0" smtClean="0"/>
              <a:t>, </a:t>
            </a:r>
            <a:r>
              <a:rPr lang="hu-HU" sz="2800" dirty="0" smtClean="0"/>
              <a:t>1209: </a:t>
            </a:r>
            <a:r>
              <a:rPr lang="hu-HU" sz="2800" i="1" dirty="0" err="1" smtClean="0"/>
              <a:t>villam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Sach</a:t>
            </a:r>
            <a:endParaRPr lang="hu-HU" sz="2800" i="1" dirty="0" smtClean="0"/>
          </a:p>
          <a:p>
            <a:r>
              <a:rPr lang="hu-HU" sz="2800" b="1" dirty="0" smtClean="0"/>
              <a:t>Alpár:</a:t>
            </a:r>
            <a:r>
              <a:rPr lang="hu-HU" sz="2800" dirty="0" smtClean="0"/>
              <a:t> 1075: </a:t>
            </a:r>
            <a:r>
              <a:rPr lang="hu-HU" sz="2800" i="1" dirty="0" err="1" smtClean="0"/>
              <a:t>terram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Alpar</a:t>
            </a:r>
            <a:r>
              <a:rPr lang="hu-HU" sz="2800" i="1" dirty="0" smtClean="0"/>
              <a:t>, </a:t>
            </a:r>
            <a:r>
              <a:rPr lang="hu-HU" sz="2800" dirty="0" smtClean="0"/>
              <a:t>1209: </a:t>
            </a:r>
            <a:r>
              <a:rPr lang="hu-HU" sz="2800" i="1" dirty="0" err="1" smtClean="0"/>
              <a:t>predium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Alpar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82668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845"/>
    </mc:Choice>
    <mc:Fallback>
      <p:transition spd="slow" advTm="998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m</a:t>
            </a:r>
            <a:r>
              <a:rPr lang="hu-HU" dirty="0" err="1" smtClean="0"/>
              <a:t>onte</a:t>
            </a:r>
            <a:r>
              <a:rPr lang="hu-HU" dirty="0" smtClean="0"/>
              <a:t> presbiteri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t</a:t>
            </a:r>
            <a:r>
              <a:rPr lang="hu-HU" dirty="0" smtClean="0"/>
              <a:t>ulajdonnévi státuszú?</a:t>
            </a:r>
          </a:p>
          <a:p>
            <a:r>
              <a:rPr lang="hu-HU" dirty="0" smtClean="0"/>
              <a:t>névterjedelem</a:t>
            </a:r>
          </a:p>
          <a:p>
            <a:r>
              <a:rPr lang="hu-HU" i="1" dirty="0" smtClean="0"/>
              <a:t>presbiter</a:t>
            </a:r>
            <a:r>
              <a:rPr lang="hu-HU" dirty="0" smtClean="0"/>
              <a:t> vagy </a:t>
            </a:r>
            <a:r>
              <a:rPr lang="hu-HU" i="1" dirty="0" smtClean="0"/>
              <a:t>pap</a:t>
            </a:r>
          </a:p>
          <a:p>
            <a:pPr lvl="1"/>
            <a:r>
              <a:rPr lang="hu-HU" i="1" dirty="0"/>
              <a:t>p</a:t>
            </a:r>
            <a:r>
              <a:rPr lang="hu-HU" i="1" dirty="0" smtClean="0"/>
              <a:t>resbiter: reformáció korabeli szó</a:t>
            </a:r>
          </a:p>
          <a:p>
            <a:pPr lvl="1"/>
            <a:r>
              <a:rPr lang="hu-HU" i="1" dirty="0" smtClean="0"/>
              <a:t>ragozva szerepel: presbiter</a:t>
            </a:r>
            <a:r>
              <a:rPr lang="hu-HU" b="1" i="1" dirty="0" smtClean="0"/>
              <a:t>i</a:t>
            </a:r>
          </a:p>
          <a:p>
            <a:endParaRPr lang="hu-HU" i="1" dirty="0" smtClean="0"/>
          </a:p>
          <a:p>
            <a:pPr marL="3657600" lvl="8" indent="0">
              <a:buNone/>
            </a:pPr>
            <a:r>
              <a:rPr lang="hu-HU" sz="2800" dirty="0" smtClean="0">
                <a:sym typeface="Wingdings" panose="05000000000000000000" pitchFamily="2" charset="2"/>
              </a:rPr>
              <a:t></a:t>
            </a:r>
          </a:p>
          <a:p>
            <a:pPr marL="3657600" lvl="8" indent="0" algn="ctr">
              <a:buNone/>
            </a:pPr>
            <a:r>
              <a:rPr lang="hu-HU" sz="2800" b="1" i="1" dirty="0">
                <a:sym typeface="Wingdings" panose="05000000000000000000" pitchFamily="2" charset="2"/>
              </a:rPr>
              <a:t>Pap-hegy</a:t>
            </a:r>
            <a:r>
              <a:rPr lang="hu-HU" sz="2800" dirty="0">
                <a:sym typeface="Wingdings" panose="05000000000000000000" pitchFamily="2" charset="2"/>
              </a:rPr>
              <a:t> </a:t>
            </a:r>
          </a:p>
          <a:p>
            <a:pPr marL="3657600" lvl="8" indent="0" algn="ctr">
              <a:buNone/>
            </a:pPr>
            <a:r>
              <a:rPr lang="hu-HU" sz="2800" dirty="0">
                <a:sym typeface="Wingdings" panose="05000000000000000000" pitchFamily="2" charset="2"/>
              </a:rPr>
              <a:t>vagy </a:t>
            </a:r>
          </a:p>
          <a:p>
            <a:pPr marL="3657600" lvl="8" indent="0" algn="ctr">
              <a:buNone/>
            </a:pPr>
            <a:r>
              <a:rPr lang="hu-HU" sz="2800" b="1" i="1" dirty="0">
                <a:sym typeface="Wingdings" panose="05000000000000000000" pitchFamily="2" charset="2"/>
              </a:rPr>
              <a:t>Pap hegye</a:t>
            </a:r>
            <a:endParaRPr lang="hu-HU" sz="2800" b="1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012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998"/>
    </mc:Choice>
    <mc:Fallback>
      <p:transition spd="slow" advTm="11499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i="1" dirty="0"/>
              <a:t>h</a:t>
            </a:r>
            <a:r>
              <a:rPr lang="hu-HU" i="1" dirty="0" smtClean="0"/>
              <a:t>egy</a:t>
            </a:r>
            <a:r>
              <a:rPr lang="hu-HU" dirty="0" smtClean="0"/>
              <a:t> helyett </a:t>
            </a:r>
            <a:r>
              <a:rPr lang="hu-HU" i="1" dirty="0" smtClean="0"/>
              <a:t>halom</a:t>
            </a:r>
            <a:r>
              <a:rPr lang="hu-HU" dirty="0" smtClean="0"/>
              <a:t> vagy </a:t>
            </a:r>
            <a:r>
              <a:rPr lang="hu-HU" i="1" dirty="0" smtClean="0"/>
              <a:t>domb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800" dirty="0" smtClean="0"/>
              <a:t>Bodrog vármegye, </a:t>
            </a:r>
            <a:r>
              <a:rPr lang="hu-HU" sz="2800" dirty="0" err="1" smtClean="0"/>
              <a:t>Felsőadorján</a:t>
            </a:r>
            <a:r>
              <a:rPr lang="hu-HU" sz="2800" dirty="0" smtClean="0"/>
              <a:t>: </a:t>
            </a:r>
          </a:p>
          <a:p>
            <a:pPr lvl="1" algn="just"/>
            <a:r>
              <a:rPr lang="hu-HU" sz="2600" dirty="0" smtClean="0"/>
              <a:t>1335/1355</a:t>
            </a:r>
            <a:r>
              <a:rPr lang="hu-HU" sz="2600" dirty="0"/>
              <a:t>: </a:t>
            </a:r>
            <a:r>
              <a:rPr lang="hu-HU" sz="2600" i="1" dirty="0" err="1" smtClean="0"/>
              <a:t>Seeg</a:t>
            </a:r>
            <a:endParaRPr lang="hu-HU" sz="2600" i="1" dirty="0"/>
          </a:p>
          <a:p>
            <a:pPr lvl="1" algn="just"/>
            <a:r>
              <a:rPr lang="hu-HU" sz="2600" i="1" dirty="0" err="1"/>
              <a:t>c</a:t>
            </a:r>
            <a:r>
              <a:rPr lang="hu-HU" sz="2600" i="1" dirty="0" err="1" smtClean="0"/>
              <a:t>ollis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mons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718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99"/>
    </mc:Choice>
    <mc:Fallback>
      <p:transition spd="slow" advTm="2129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p</a:t>
            </a:r>
            <a:r>
              <a:rPr lang="hu-HU" dirty="0" err="1" smtClean="0"/>
              <a:t>iscina</a:t>
            </a:r>
            <a:r>
              <a:rPr lang="hu-HU" dirty="0" smtClean="0"/>
              <a:t>, </a:t>
            </a:r>
            <a:r>
              <a:rPr lang="hu-HU" dirty="0" err="1" smtClean="0"/>
              <a:t>que</a:t>
            </a:r>
            <a:r>
              <a:rPr lang="hu-HU" dirty="0" smtClean="0"/>
              <a:t> </a:t>
            </a:r>
            <a:r>
              <a:rPr lang="hu-HU" dirty="0" err="1" smtClean="0"/>
              <a:t>dicitur</a:t>
            </a:r>
            <a:r>
              <a:rPr lang="hu-HU" dirty="0" smtClean="0"/>
              <a:t> </a:t>
            </a:r>
            <a:r>
              <a:rPr lang="hu-HU" dirty="0" err="1" smtClean="0"/>
              <a:t>Rotunda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i="1" dirty="0" smtClean="0"/>
              <a:t>Kerek-tó </a:t>
            </a:r>
          </a:p>
          <a:p>
            <a:r>
              <a:rPr lang="hu-HU" sz="2800" cap="small" dirty="0" smtClean="0"/>
              <a:t>Borda János</a:t>
            </a:r>
            <a:r>
              <a:rPr lang="hu-HU" sz="2800" dirty="0" smtClean="0"/>
              <a:t>: „Kerek-tó néven még egy tócsát sem találtam”</a:t>
            </a:r>
          </a:p>
          <a:p>
            <a:r>
              <a:rPr lang="hu-HU" sz="2800" cap="small" dirty="0" smtClean="0"/>
              <a:t>Tari László</a:t>
            </a:r>
            <a:r>
              <a:rPr lang="hu-HU" sz="2800" dirty="0" smtClean="0"/>
              <a:t>: „egy köralakban húzódó sáncnak látszik”</a:t>
            </a:r>
            <a:endParaRPr lang="hu-H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60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603"/>
    </mc:Choice>
    <mc:Fallback>
      <p:transition spd="slow" advTm="242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f</a:t>
            </a:r>
            <a:r>
              <a:rPr lang="hu-HU" dirty="0" err="1" smtClean="0"/>
              <a:t>luvio</a:t>
            </a:r>
            <a:r>
              <a:rPr lang="hu-HU" dirty="0" smtClean="0"/>
              <a:t> </a:t>
            </a:r>
            <a:r>
              <a:rPr lang="hu-HU" dirty="0" err="1" smtClean="0"/>
              <a:t>Hucu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/>
            <a:r>
              <a:rPr lang="hu-HU" dirty="0" smtClean="0"/>
              <a:t>1075: </a:t>
            </a:r>
            <a:r>
              <a:rPr lang="hu-HU" i="1" dirty="0" err="1" smtClean="0"/>
              <a:t>Huger</a:t>
            </a:r>
            <a:endParaRPr lang="hu-HU" i="1" dirty="0" smtClean="0"/>
          </a:p>
          <a:p>
            <a:pPr marL="0" algn="ctr"/>
            <a:r>
              <a:rPr lang="hu-HU" dirty="0" smtClean="0"/>
              <a:t>1338: </a:t>
            </a:r>
            <a:r>
              <a:rPr lang="hu-HU" i="1" dirty="0" err="1" smtClean="0"/>
              <a:t>Huc</a:t>
            </a:r>
            <a:r>
              <a:rPr lang="hu-HU" b="1" i="1" dirty="0" err="1" smtClean="0"/>
              <a:t>u</a:t>
            </a:r>
            <a:r>
              <a:rPr lang="hu-HU" i="1" dirty="0" smtClean="0"/>
              <a:t> </a:t>
            </a:r>
            <a:r>
              <a:rPr lang="hu-HU" i="1" dirty="0" err="1" smtClean="0"/>
              <a:t>er</a:t>
            </a:r>
            <a:r>
              <a:rPr lang="hu-HU" b="1" i="1" dirty="0" err="1" smtClean="0"/>
              <a:t>u</a:t>
            </a:r>
            <a:r>
              <a:rPr lang="hu-HU" b="1" i="1" dirty="0" smtClean="0"/>
              <a:t> </a:t>
            </a:r>
            <a:r>
              <a:rPr lang="hu-HU" dirty="0" smtClean="0"/>
              <a:t>(11. századi forma)</a:t>
            </a:r>
          </a:p>
          <a:p>
            <a:pPr marL="0" algn="ctr"/>
            <a:endParaRPr lang="hu-HU" dirty="0"/>
          </a:p>
          <a:p>
            <a:pPr marL="0" algn="ctr"/>
            <a:r>
              <a:rPr lang="hu-HU" dirty="0" err="1" smtClean="0"/>
              <a:t>Csany</a:t>
            </a:r>
            <a:r>
              <a:rPr lang="hu-HU" dirty="0" smtClean="0"/>
              <a:t> határleírásában:</a:t>
            </a:r>
          </a:p>
          <a:p>
            <a:pPr marL="0" algn="ctr"/>
            <a:r>
              <a:rPr lang="hu-HU" dirty="0" smtClean="0"/>
              <a:t>1075: </a:t>
            </a:r>
            <a:r>
              <a:rPr lang="hu-HU" i="1" dirty="0" err="1" smtClean="0"/>
              <a:t>fluvio</a:t>
            </a:r>
            <a:r>
              <a:rPr lang="hu-HU" i="1" dirty="0" smtClean="0"/>
              <a:t> </a:t>
            </a:r>
            <a:r>
              <a:rPr lang="hu-HU" i="1" dirty="0" err="1" smtClean="0"/>
              <a:t>Hucu</a:t>
            </a:r>
            <a:endParaRPr lang="hu-HU" i="1" dirty="0" smtClean="0"/>
          </a:p>
          <a:p>
            <a:pPr marL="0" indent="0" algn="ctr">
              <a:buNone/>
            </a:pPr>
            <a:r>
              <a:rPr lang="hu-HU" sz="2000" dirty="0" smtClean="0">
                <a:sym typeface="Wingdings" panose="05000000000000000000" pitchFamily="2" charset="2"/>
              </a:rPr>
              <a:t></a:t>
            </a:r>
          </a:p>
          <a:p>
            <a:pPr marL="0" indent="0" algn="ctr">
              <a:buNone/>
            </a:pPr>
            <a:r>
              <a:rPr lang="hu-HU" sz="2000" dirty="0" smtClean="0">
                <a:sym typeface="Wingdings" panose="05000000000000000000" pitchFamily="2" charset="2"/>
              </a:rPr>
              <a:t>? a </a:t>
            </a:r>
            <a:r>
              <a:rPr lang="hu-HU" sz="2000" i="1" dirty="0" err="1" smtClean="0">
                <a:sym typeface="Wingdings" panose="05000000000000000000" pitchFamily="2" charset="2"/>
              </a:rPr>
              <a:t>Huger</a:t>
            </a:r>
            <a:r>
              <a:rPr lang="hu-HU" sz="2000" dirty="0" smtClean="0">
                <a:sym typeface="Wingdings" panose="05000000000000000000" pitchFamily="2" charset="2"/>
              </a:rPr>
              <a:t> és a </a:t>
            </a:r>
            <a:r>
              <a:rPr lang="hu-HU" sz="2000" i="1" dirty="0" err="1" smtClean="0">
                <a:sym typeface="Wingdings" panose="05000000000000000000" pitchFamily="2" charset="2"/>
              </a:rPr>
              <a:t>fluvio</a:t>
            </a:r>
            <a:r>
              <a:rPr lang="hu-HU" sz="2000" i="1" dirty="0" smtClean="0">
                <a:sym typeface="Wingdings" panose="05000000000000000000" pitchFamily="2" charset="2"/>
              </a:rPr>
              <a:t> </a:t>
            </a:r>
            <a:r>
              <a:rPr lang="hu-HU" sz="2000" i="1" dirty="0" err="1" smtClean="0">
                <a:sym typeface="Wingdings" panose="05000000000000000000" pitchFamily="2" charset="2"/>
              </a:rPr>
              <a:t>Hucu</a:t>
            </a:r>
            <a:r>
              <a:rPr lang="hu-HU" sz="2000" i="1" dirty="0" smtClean="0">
                <a:sym typeface="Wingdings" panose="05000000000000000000" pitchFamily="2" charset="2"/>
              </a:rPr>
              <a:t> </a:t>
            </a:r>
            <a:r>
              <a:rPr lang="hu-HU" sz="2000" dirty="0" smtClean="0">
                <a:sym typeface="Wingdings" panose="05000000000000000000" pitchFamily="2" charset="2"/>
              </a:rPr>
              <a:t>nevek ugyanarra az objektumra vonatkoznak ?</a:t>
            </a:r>
            <a:endParaRPr lang="hu-H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26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281"/>
    </mc:Choice>
    <mc:Fallback>
      <p:transition spd="slow" advTm="134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fluvio</a:t>
            </a:r>
            <a:r>
              <a:rPr lang="hu-HU" dirty="0"/>
              <a:t> </a:t>
            </a:r>
            <a:r>
              <a:rPr lang="hu-HU" dirty="0" err="1"/>
              <a:t>Hucu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1415: </a:t>
            </a:r>
            <a:r>
              <a:rPr lang="hu-HU" i="1" dirty="0" err="1" smtClean="0"/>
              <a:t>Hucu</a:t>
            </a:r>
            <a:r>
              <a:rPr lang="hu-HU" dirty="0" smtClean="0"/>
              <a:t> helyett </a:t>
            </a:r>
            <a:r>
              <a:rPr lang="hu-HU" i="1" dirty="0" err="1" smtClean="0"/>
              <a:t>Bueu</a:t>
            </a:r>
            <a:endParaRPr lang="hu-HU" i="1" dirty="0" smtClean="0"/>
          </a:p>
          <a:p>
            <a:endParaRPr lang="hu-HU" i="1" dirty="0"/>
          </a:p>
        </p:txBody>
      </p:sp>
      <p:pic>
        <p:nvPicPr>
          <p:cNvPr id="4" name="Kép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8" t="33587" r="2052" b="45229"/>
          <a:stretch/>
        </p:blipFill>
        <p:spPr bwMode="auto">
          <a:xfrm>
            <a:off x="3187337" y="2690949"/>
            <a:ext cx="5085125" cy="1001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73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21"/>
    </mc:Choice>
    <mc:Fallback>
      <p:transition spd="slow" advTm="5992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fluvio</a:t>
            </a:r>
            <a:r>
              <a:rPr lang="hu-HU" dirty="0"/>
              <a:t> </a:t>
            </a:r>
            <a:r>
              <a:rPr lang="hu-HU" dirty="0" err="1"/>
              <a:t>Hucu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GA fényképmásolata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7" y="2699657"/>
            <a:ext cx="6078584" cy="1288869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4" t="33789" r="-1" b="49315"/>
          <a:stretch/>
        </p:blipFill>
        <p:spPr bwMode="auto">
          <a:xfrm>
            <a:off x="3447868" y="4554583"/>
            <a:ext cx="4929778" cy="790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042"/>
    </mc:Choice>
    <mc:Fallback>
      <p:transition spd="slow" advTm="6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fluvio</a:t>
            </a:r>
            <a:r>
              <a:rPr lang="hu-HU" dirty="0"/>
              <a:t> </a:t>
            </a:r>
            <a:r>
              <a:rPr lang="hu-HU" dirty="0" err="1"/>
              <a:t>Hucu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1328. évi és 1505. évi átiratokban </a:t>
            </a:r>
            <a:r>
              <a:rPr lang="hu-HU" i="1" dirty="0" err="1" smtClean="0"/>
              <a:t>Hucu</a:t>
            </a:r>
            <a:r>
              <a:rPr lang="hu-HU" dirty="0" smtClean="0"/>
              <a:t> szerepel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55474" r="105" b="16305"/>
          <a:stretch/>
        </p:blipFill>
        <p:spPr bwMode="auto">
          <a:xfrm>
            <a:off x="2898866" y="2967782"/>
            <a:ext cx="4651466" cy="725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90" y="4403747"/>
            <a:ext cx="4654913" cy="7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5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477"/>
    </mc:Choice>
    <mc:Fallback>
      <p:transition spd="slow" advTm="2344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Garamszentbenedeki oklevél</a:t>
            </a:r>
            <a:br>
              <a:rPr lang="hu-HU" dirty="0" smtClean="0"/>
            </a:br>
            <a:r>
              <a:rPr lang="hu-HU" dirty="0" smtClean="0"/>
              <a:t>1075-2025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g</a:t>
            </a:r>
            <a:r>
              <a:rPr lang="hu-HU" dirty="0" err="1" smtClean="0"/>
              <a:t>aramszentbenedeki</a:t>
            </a:r>
            <a:r>
              <a:rPr lang="hu-HU" dirty="0" smtClean="0"/>
              <a:t> apátság alapításáról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I. Géza</a:t>
            </a:r>
          </a:p>
          <a:p>
            <a:r>
              <a:rPr lang="hu-HU" dirty="0" smtClean="0"/>
              <a:t>Bars vármegye, </a:t>
            </a:r>
            <a:r>
              <a:rPr lang="hu-HU" dirty="0" err="1" smtClean="0"/>
              <a:t>Garamszentbenedek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62" y="2220822"/>
            <a:ext cx="2521131" cy="30516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36" y="2975691"/>
            <a:ext cx="2350618" cy="22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5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90"/>
    </mc:Choice>
    <mc:Fallback>
      <p:transition spd="slow" advTm="1689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707021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hu-HU" sz="4000" dirty="0" smtClean="0"/>
              <a:t>Köszönöm szépen a figyelmet!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890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Garamszentbenedeki oklevél</a:t>
            </a:r>
            <a:br>
              <a:rPr lang="hu-HU" dirty="0"/>
            </a:br>
            <a:r>
              <a:rPr lang="hu-HU" dirty="0"/>
              <a:t>1075-2025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97" y="2299063"/>
            <a:ext cx="2665765" cy="3778250"/>
          </a:xfrm>
        </p:spPr>
      </p:pic>
      <p:sp>
        <p:nvSpPr>
          <p:cNvPr id="6" name="Szövegdoboz 5"/>
          <p:cNvSpPr txBox="1"/>
          <p:nvPr/>
        </p:nvSpPr>
        <p:spPr>
          <a:xfrm>
            <a:off x="1306286" y="5077097"/>
            <a:ext cx="679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garamszentbenedeki</a:t>
            </a:r>
            <a:r>
              <a:rPr lang="hu-HU" dirty="0" smtClean="0"/>
              <a:t> apátság alapítólevelének nyelvtörténeti vizsgálata  (2015)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975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47"/>
    </mc:Choice>
    <mc:Fallback>
      <p:transition spd="slow" advTm="2184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Garamszentbenedeki oklevél</a:t>
            </a:r>
            <a:br>
              <a:rPr lang="hu-HU" dirty="0"/>
            </a:br>
            <a:r>
              <a:rPr lang="hu-HU" dirty="0"/>
              <a:t>1075-2025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Az interpolált (utólag kiegészített) oklevél datálása:</a:t>
            </a:r>
          </a:p>
          <a:p>
            <a:r>
              <a:rPr lang="hu-HU" sz="2800" dirty="0" smtClean="0"/>
              <a:t>1075/+1124/+1217</a:t>
            </a:r>
          </a:p>
          <a:p>
            <a:pPr lvl="1"/>
            <a:r>
              <a:rPr lang="hu-HU" sz="2800" dirty="0" smtClean="0"/>
              <a:t>1124, 1217: átiratok évei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764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19"/>
    </mc:Choice>
    <mc:Fallback>
      <p:transition spd="slow" advTm="5991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Interpolációk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</a:t>
            </a:r>
            <a:r>
              <a:rPr lang="hu-HU" dirty="0" smtClean="0"/>
              <a:t>elynevet nem tartalmazó interpolációk (figyelmen kívül hagyhatjuk)</a:t>
            </a:r>
          </a:p>
          <a:p>
            <a:r>
              <a:rPr lang="hu-HU" dirty="0" smtClean="0"/>
              <a:t>helynevet tartalmazók típusai: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gy hely határleírását szúrták be később</a:t>
            </a:r>
          </a:p>
          <a:p>
            <a:pPr lvl="1"/>
            <a:r>
              <a:rPr lang="hu-HU" dirty="0" smtClean="0"/>
              <a:t>11. századi határleírásba illesztettek újabb határpontokat</a:t>
            </a:r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							</a:t>
            </a:r>
          </a:p>
          <a:p>
            <a:pPr marL="457200" lvl="1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A Garamszentbenedeki alapítólevél bizonytalan forrásértékű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168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11"/>
    </mc:Choice>
    <mc:Fallback>
      <p:transition spd="slow" advTm="802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Garamszentbenedeki oklevél</a:t>
            </a:r>
            <a:br>
              <a:rPr lang="hu-HU" dirty="0"/>
            </a:br>
            <a:r>
              <a:rPr lang="hu-HU" dirty="0"/>
              <a:t>1075-2025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Bizonytalan státusza ellenére jelentős nyelvemlékünk:</a:t>
            </a:r>
          </a:p>
          <a:p>
            <a:pPr lvl="1"/>
            <a:r>
              <a:rPr lang="hu-HU" dirty="0"/>
              <a:t>l</a:t>
            </a:r>
            <a:r>
              <a:rPr lang="hu-HU" dirty="0" smtClean="0"/>
              <a:t>atin betűs írásbeliségünk első évszázadából való</a:t>
            </a:r>
          </a:p>
          <a:p>
            <a:pPr lvl="1"/>
            <a:r>
              <a:rPr lang="hu-HU" dirty="0"/>
              <a:t>j</a:t>
            </a:r>
            <a:r>
              <a:rPr lang="hu-HU" dirty="0" smtClean="0"/>
              <a:t>elentős, az ország nagy részén birtokos bencés apátság alapításáról szól</a:t>
            </a:r>
          </a:p>
          <a:p>
            <a:pPr lvl="1"/>
            <a:r>
              <a:rPr lang="hu-HU" dirty="0"/>
              <a:t>m</a:t>
            </a:r>
            <a:r>
              <a:rPr lang="hu-HU" dirty="0" smtClean="0"/>
              <a:t>integy másfél száz hely 250 helynévi adata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datok 2/3: 11. században rögzítették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518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94"/>
    </mc:Choice>
    <mc:Fallback>
      <p:transition spd="slow" advTm="1014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Csongrád vármegyei helyek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1) </a:t>
            </a:r>
            <a:r>
              <a:rPr lang="hu-HU" b="1" dirty="0" err="1" smtClean="0"/>
              <a:t>Csany</a:t>
            </a:r>
            <a:r>
              <a:rPr lang="hu-HU" b="1" dirty="0"/>
              <a:t>:</a:t>
            </a:r>
            <a:r>
              <a:rPr lang="hu-HU" dirty="0"/>
              <a:t> „</a:t>
            </a:r>
            <a:r>
              <a:rPr lang="hu-HU" dirty="0" err="1"/>
              <a:t>Dedi</a:t>
            </a:r>
            <a:r>
              <a:rPr lang="hu-HU" dirty="0"/>
              <a:t> </a:t>
            </a:r>
            <a:r>
              <a:rPr lang="hu-HU" dirty="0" err="1"/>
              <a:t>eciam</a:t>
            </a:r>
            <a:r>
              <a:rPr lang="hu-HU" dirty="0"/>
              <a:t> </a:t>
            </a:r>
            <a:r>
              <a:rPr lang="hu-HU" dirty="0" err="1"/>
              <a:t>terram</a:t>
            </a:r>
            <a:r>
              <a:rPr lang="hu-HU" dirty="0"/>
              <a:t>,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adiacet</a:t>
            </a:r>
            <a:r>
              <a:rPr lang="hu-HU" dirty="0"/>
              <a:t> </a:t>
            </a:r>
            <a:r>
              <a:rPr lang="hu-HU" dirty="0" err="1"/>
              <a:t>circa</a:t>
            </a:r>
            <a:r>
              <a:rPr lang="hu-HU" dirty="0"/>
              <a:t> </a:t>
            </a:r>
            <a:r>
              <a:rPr lang="hu-HU" dirty="0" err="1"/>
              <a:t>aquam</a:t>
            </a:r>
            <a:r>
              <a:rPr lang="hu-HU" dirty="0"/>
              <a:t>,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vocatur</a:t>
            </a:r>
            <a:r>
              <a:rPr lang="hu-HU" dirty="0"/>
              <a:t> </a:t>
            </a:r>
            <a:r>
              <a:rPr lang="hu-HU" i="1" dirty="0" err="1"/>
              <a:t>Tiza</a:t>
            </a:r>
            <a:r>
              <a:rPr lang="hu-HU" i="1" dirty="0"/>
              <a:t>,</a:t>
            </a:r>
            <a:r>
              <a:rPr lang="hu-HU" dirty="0"/>
              <a:t> cum ipso </a:t>
            </a:r>
            <a:r>
              <a:rPr lang="hu-HU" dirty="0" err="1"/>
              <a:t>fluvio</a:t>
            </a:r>
            <a:r>
              <a:rPr lang="hu-HU" dirty="0"/>
              <a:t> </a:t>
            </a:r>
            <a:r>
              <a:rPr lang="hu-HU" i="1" dirty="0" err="1"/>
              <a:t>Tiza</a:t>
            </a:r>
            <a:r>
              <a:rPr lang="hu-HU" i="1" dirty="0"/>
              <a:t>,</a:t>
            </a:r>
            <a:r>
              <a:rPr lang="hu-HU" dirty="0"/>
              <a:t> </a:t>
            </a:r>
            <a:r>
              <a:rPr lang="hu-HU" dirty="0" err="1"/>
              <a:t>super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terram</a:t>
            </a:r>
            <a:r>
              <a:rPr lang="hu-HU" dirty="0"/>
              <a:t> est villa </a:t>
            </a:r>
            <a:r>
              <a:rPr lang="hu-HU" dirty="0" err="1"/>
              <a:t>piscatorum</a:t>
            </a:r>
            <a:r>
              <a:rPr lang="hu-HU" dirty="0"/>
              <a:t> </a:t>
            </a:r>
            <a:r>
              <a:rPr lang="hu-HU" dirty="0" err="1"/>
              <a:t>nomine</a:t>
            </a:r>
            <a:r>
              <a:rPr lang="hu-HU" dirty="0"/>
              <a:t> </a:t>
            </a:r>
            <a:r>
              <a:rPr lang="hu-HU" i="1" dirty="0"/>
              <a:t>C(hon)u</a:t>
            </a:r>
            <a:r>
              <a:rPr lang="hu-HU" dirty="0"/>
              <a:t>”. – „A </a:t>
            </a:r>
            <a:r>
              <a:rPr lang="hu-HU" i="1" dirty="0" err="1"/>
              <a:t>Tiza</a:t>
            </a:r>
            <a:r>
              <a:rPr lang="hu-HU" dirty="0"/>
              <a:t> környékén fekvő földet is odaajándékoztam a </a:t>
            </a:r>
            <a:r>
              <a:rPr lang="hu-HU" i="1" dirty="0" err="1"/>
              <a:t>Tiza-</a:t>
            </a:r>
            <a:r>
              <a:rPr lang="hu-HU" dirty="0" err="1"/>
              <a:t>val</a:t>
            </a:r>
            <a:r>
              <a:rPr lang="hu-HU" dirty="0"/>
              <a:t> együtt, a föld fölött van a halászok </a:t>
            </a:r>
            <a:r>
              <a:rPr lang="hu-HU" i="1" dirty="0"/>
              <a:t>C(hon)u</a:t>
            </a:r>
            <a:r>
              <a:rPr lang="hu-HU" dirty="0"/>
              <a:t> faluja.” </a:t>
            </a:r>
          </a:p>
          <a:p>
            <a:pPr algn="just"/>
            <a:r>
              <a:rPr lang="hu-HU" dirty="0"/>
              <a:t>2) </a:t>
            </a:r>
            <a:r>
              <a:rPr lang="hu-HU" b="1" dirty="0"/>
              <a:t>Alpár:</a:t>
            </a:r>
            <a:r>
              <a:rPr lang="hu-HU" dirty="0"/>
              <a:t> „</a:t>
            </a:r>
            <a:r>
              <a:rPr lang="hu-HU" dirty="0" err="1"/>
              <a:t>Dedi</a:t>
            </a:r>
            <a:r>
              <a:rPr lang="hu-HU" dirty="0"/>
              <a:t> et </a:t>
            </a:r>
            <a:r>
              <a:rPr lang="hu-HU" dirty="0" err="1"/>
              <a:t>aliam</a:t>
            </a:r>
            <a:r>
              <a:rPr lang="hu-HU" dirty="0"/>
              <a:t> </a:t>
            </a:r>
            <a:r>
              <a:rPr lang="hu-HU" dirty="0" err="1"/>
              <a:t>terram</a:t>
            </a:r>
            <a:r>
              <a:rPr lang="hu-HU" dirty="0"/>
              <a:t> </a:t>
            </a:r>
            <a:r>
              <a:rPr lang="hu-HU" dirty="0" err="1"/>
              <a:t>circa</a:t>
            </a:r>
            <a:r>
              <a:rPr lang="hu-HU" dirty="0"/>
              <a:t> </a:t>
            </a:r>
            <a:r>
              <a:rPr lang="hu-HU" dirty="0" err="1"/>
              <a:t>eandem</a:t>
            </a:r>
            <a:r>
              <a:rPr lang="hu-HU" dirty="0"/>
              <a:t> </a:t>
            </a:r>
            <a:r>
              <a:rPr lang="hu-HU" dirty="0" err="1"/>
              <a:t>aquam</a:t>
            </a:r>
            <a:r>
              <a:rPr lang="hu-HU" dirty="0"/>
              <a:t> </a:t>
            </a:r>
            <a:r>
              <a:rPr lang="hu-HU" i="1" dirty="0" err="1"/>
              <a:t>Tiza</a:t>
            </a:r>
            <a:r>
              <a:rPr lang="hu-HU" i="1" dirty="0"/>
              <a:t>,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vocatur</a:t>
            </a:r>
            <a:r>
              <a:rPr lang="hu-HU" dirty="0"/>
              <a:t> </a:t>
            </a:r>
            <a:r>
              <a:rPr lang="hu-HU" i="1" dirty="0" err="1"/>
              <a:t>Alpar</a:t>
            </a:r>
            <a:r>
              <a:rPr lang="hu-HU" dirty="0"/>
              <a:t> cum </a:t>
            </a:r>
            <a:r>
              <a:rPr lang="hu-HU" dirty="0" err="1"/>
              <a:t>propriis</a:t>
            </a:r>
            <a:r>
              <a:rPr lang="hu-HU" dirty="0"/>
              <a:t> </a:t>
            </a:r>
            <a:r>
              <a:rPr lang="hu-HU" dirty="0" err="1"/>
              <a:t>terminis</a:t>
            </a:r>
            <a:r>
              <a:rPr lang="hu-HU" dirty="0"/>
              <a:t>.” – „A </a:t>
            </a:r>
            <a:r>
              <a:rPr lang="hu-HU" i="1" dirty="0" err="1"/>
              <a:t>Tiza</a:t>
            </a:r>
            <a:r>
              <a:rPr lang="hu-HU" dirty="0"/>
              <a:t> környékén adtam egy másik falut is, </a:t>
            </a:r>
            <a:r>
              <a:rPr lang="hu-HU" i="1" dirty="0" err="1"/>
              <a:t>Alpar</a:t>
            </a:r>
            <a:r>
              <a:rPr lang="hu-HU" i="1" dirty="0"/>
              <a:t>-</a:t>
            </a:r>
            <a:r>
              <a:rPr lang="hu-HU" dirty="0"/>
              <a:t>t a saját határaival.”</a:t>
            </a:r>
          </a:p>
          <a:p>
            <a:pPr algn="just"/>
            <a:r>
              <a:rPr lang="hu-HU" dirty="0"/>
              <a:t>3) </a:t>
            </a:r>
            <a:r>
              <a:rPr lang="hu-HU" b="1" dirty="0"/>
              <a:t>Sági:</a:t>
            </a:r>
            <a:r>
              <a:rPr lang="hu-HU" dirty="0"/>
              <a:t> „Ex </a:t>
            </a:r>
            <a:r>
              <a:rPr lang="hu-HU" dirty="0" err="1"/>
              <a:t>alia</a:t>
            </a:r>
            <a:r>
              <a:rPr lang="hu-HU" dirty="0"/>
              <a:t> </a:t>
            </a:r>
            <a:r>
              <a:rPr lang="hu-HU" dirty="0" err="1"/>
              <a:t>vero</a:t>
            </a:r>
            <a:r>
              <a:rPr lang="hu-HU" dirty="0"/>
              <a:t> parte </a:t>
            </a:r>
            <a:r>
              <a:rPr lang="hu-HU" i="1" dirty="0" err="1"/>
              <a:t>Tize</a:t>
            </a:r>
            <a:r>
              <a:rPr lang="hu-HU" i="1" dirty="0"/>
              <a:t> </a:t>
            </a:r>
            <a:r>
              <a:rPr lang="hu-HU" dirty="0" err="1"/>
              <a:t>villam</a:t>
            </a:r>
            <a:r>
              <a:rPr lang="hu-HU" dirty="0"/>
              <a:t>,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dicitur</a:t>
            </a:r>
            <a:r>
              <a:rPr lang="hu-HU" dirty="0"/>
              <a:t> </a:t>
            </a:r>
            <a:r>
              <a:rPr lang="hu-HU" i="1" dirty="0" err="1"/>
              <a:t>Sagi</a:t>
            </a:r>
            <a:r>
              <a:rPr lang="hu-HU" dirty="0"/>
              <a:t> […] </a:t>
            </a:r>
            <a:r>
              <a:rPr lang="hu-HU" dirty="0" err="1"/>
              <a:t>dedi</a:t>
            </a:r>
            <a:r>
              <a:rPr lang="hu-HU" dirty="0"/>
              <a:t> cum </a:t>
            </a:r>
            <a:r>
              <a:rPr lang="hu-HU" dirty="0" err="1"/>
              <a:t>propriis</a:t>
            </a:r>
            <a:r>
              <a:rPr lang="hu-HU" dirty="0"/>
              <a:t> </a:t>
            </a:r>
            <a:r>
              <a:rPr lang="hu-HU" dirty="0" err="1"/>
              <a:t>terminis</a:t>
            </a:r>
            <a:r>
              <a:rPr lang="hu-HU" dirty="0"/>
              <a:t>.” – „A </a:t>
            </a:r>
            <a:r>
              <a:rPr lang="hu-HU" i="1" dirty="0"/>
              <a:t>Tisza</a:t>
            </a:r>
            <a:r>
              <a:rPr lang="hu-HU" dirty="0"/>
              <a:t> másik </a:t>
            </a:r>
            <a:r>
              <a:rPr lang="hu-HU" dirty="0" err="1"/>
              <a:t>másik</a:t>
            </a:r>
            <a:r>
              <a:rPr lang="hu-HU" dirty="0"/>
              <a:t> partjáról is adtam egy falut saját határai között, </a:t>
            </a:r>
            <a:r>
              <a:rPr lang="hu-HU" i="1" dirty="0" err="1"/>
              <a:t>Sagi</a:t>
            </a:r>
            <a:r>
              <a:rPr lang="hu-HU" i="1" dirty="0"/>
              <a:t>-</a:t>
            </a:r>
            <a:r>
              <a:rPr lang="hu-HU" dirty="0"/>
              <a:t>t.”</a:t>
            </a:r>
          </a:p>
          <a:p>
            <a:pPr algn="just"/>
            <a:r>
              <a:rPr lang="hu-HU" dirty="0"/>
              <a:t>4) </a:t>
            </a:r>
            <a:r>
              <a:rPr lang="hu-HU" b="1" dirty="0"/>
              <a:t>Sáp:</a:t>
            </a:r>
            <a:r>
              <a:rPr lang="hu-HU" dirty="0"/>
              <a:t> „</a:t>
            </a:r>
            <a:r>
              <a:rPr lang="hu-HU" dirty="0" err="1"/>
              <a:t>Terram</a:t>
            </a:r>
            <a:r>
              <a:rPr lang="hu-HU" dirty="0"/>
              <a:t> </a:t>
            </a:r>
            <a:r>
              <a:rPr lang="hu-HU" i="1" dirty="0" err="1"/>
              <a:t>Sapi</a:t>
            </a:r>
            <a:r>
              <a:rPr lang="hu-HU" dirty="0"/>
              <a:t> simul cum </a:t>
            </a:r>
            <a:r>
              <a:rPr lang="hu-HU" dirty="0" err="1"/>
              <a:t>arboribus</a:t>
            </a:r>
            <a:r>
              <a:rPr lang="hu-HU" dirty="0"/>
              <a:t> in </a:t>
            </a:r>
            <a:r>
              <a:rPr lang="hu-HU" dirty="0" err="1"/>
              <a:t>hereditatem</a:t>
            </a:r>
            <a:r>
              <a:rPr lang="hu-HU" dirty="0"/>
              <a:t> </a:t>
            </a:r>
            <a:r>
              <a:rPr lang="hu-HU" dirty="0" err="1"/>
              <a:t>monasterio</a:t>
            </a:r>
            <a:r>
              <a:rPr lang="hu-HU" dirty="0"/>
              <a:t> </a:t>
            </a:r>
            <a:r>
              <a:rPr lang="hu-HU" dirty="0" err="1"/>
              <a:t>Sancti</a:t>
            </a:r>
            <a:r>
              <a:rPr lang="hu-HU" dirty="0"/>
              <a:t> </a:t>
            </a:r>
            <a:r>
              <a:rPr lang="hu-HU" dirty="0" err="1"/>
              <a:t>Benedicto</a:t>
            </a:r>
            <a:r>
              <a:rPr lang="hu-HU" dirty="0"/>
              <a:t> </a:t>
            </a:r>
            <a:r>
              <a:rPr lang="hu-HU" dirty="0" err="1"/>
              <a:t>dedi</a:t>
            </a:r>
            <a:r>
              <a:rPr lang="hu-HU" dirty="0"/>
              <a:t>.” – „</a:t>
            </a:r>
            <a:r>
              <a:rPr lang="hu-HU" i="1" dirty="0" err="1"/>
              <a:t>Sapi</a:t>
            </a:r>
            <a:r>
              <a:rPr lang="hu-HU" dirty="0"/>
              <a:t> földet fáival egyszersmind Szent Benedek monostorának adtam örökbirtokul.”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540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93"/>
    </mc:Choice>
    <mc:Fallback>
      <p:transition spd="slow" advTm="3849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Csongrád vármegyei helyek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Alpár:</a:t>
            </a:r>
            <a:r>
              <a:rPr lang="hu-HU" dirty="0" smtClean="0"/>
              <a:t> Tiszaalpár, </a:t>
            </a:r>
            <a:r>
              <a:rPr lang="hu-HU" dirty="0"/>
              <a:t>Bács-Kiskun </a:t>
            </a:r>
            <a:r>
              <a:rPr lang="hu-HU" dirty="0" smtClean="0"/>
              <a:t>vármegye</a:t>
            </a:r>
          </a:p>
          <a:p>
            <a:r>
              <a:rPr lang="hu-HU" b="1" dirty="0" err="1" smtClean="0"/>
              <a:t>Csany</a:t>
            </a:r>
            <a:r>
              <a:rPr lang="hu-HU" b="1" dirty="0" smtClean="0"/>
              <a:t>:</a:t>
            </a:r>
            <a:r>
              <a:rPr lang="hu-HU" dirty="0" smtClean="0"/>
              <a:t> Csanytelek, Csongrád-Csanád vármegye</a:t>
            </a:r>
          </a:p>
          <a:p>
            <a:pPr lvl="1"/>
            <a:r>
              <a:rPr lang="hu-HU" dirty="0"/>
              <a:t>A </a:t>
            </a:r>
            <a:r>
              <a:rPr lang="hu-HU" i="1" dirty="0"/>
              <a:t>Csanytelek</a:t>
            </a:r>
            <a:r>
              <a:rPr lang="hu-HU" dirty="0"/>
              <a:t> (és </a:t>
            </a:r>
            <a:r>
              <a:rPr lang="hu-HU" i="1" dirty="0"/>
              <a:t>Csanytelke</a:t>
            </a:r>
            <a:r>
              <a:rPr lang="hu-HU" dirty="0"/>
              <a:t>): 14. századtól, egy ideig az egyrészes névvel párhuzamosan </a:t>
            </a:r>
          </a:p>
          <a:p>
            <a:pPr marL="457200" lvl="1" indent="0">
              <a:buNone/>
            </a:pPr>
            <a:endParaRPr lang="hu-HU" dirty="0" smtClean="0"/>
          </a:p>
          <a:p>
            <a:r>
              <a:rPr lang="hu-HU" b="1" dirty="0" smtClean="0"/>
              <a:t>Sági, Sáp:</a:t>
            </a:r>
            <a:r>
              <a:rPr lang="hu-HU" dirty="0" smtClean="0"/>
              <a:t> egykori </a:t>
            </a:r>
            <a:r>
              <a:rPr lang="hu-HU" dirty="0"/>
              <a:t>települések nevei </a:t>
            </a:r>
            <a:r>
              <a:rPr lang="hu-HU" dirty="0" smtClean="0"/>
              <a:t>határnevekben </a:t>
            </a:r>
            <a:r>
              <a:rPr lang="hu-HU" dirty="0"/>
              <a:t>élnek </a:t>
            </a:r>
            <a:r>
              <a:rPr lang="hu-HU" dirty="0" smtClean="0"/>
              <a:t>tovább: </a:t>
            </a:r>
            <a:r>
              <a:rPr lang="hu-HU" i="1" dirty="0" err="1" smtClean="0"/>
              <a:t>Sághpuszta</a:t>
            </a:r>
            <a:r>
              <a:rPr lang="hu-HU" i="1" dirty="0" smtClean="0"/>
              <a:t>, Sáp halom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67658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43"/>
    </mc:Choice>
    <mc:Fallback>
      <p:transition spd="slow" advTm="3504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Csany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400" dirty="0"/>
              <a:t>„</a:t>
            </a:r>
            <a:r>
              <a:rPr lang="hu-HU" sz="2400" dirty="0" err="1"/>
              <a:t>Dedi</a:t>
            </a:r>
            <a:r>
              <a:rPr lang="hu-HU" sz="2400" dirty="0"/>
              <a:t> </a:t>
            </a:r>
            <a:r>
              <a:rPr lang="hu-HU" sz="2400" dirty="0" err="1"/>
              <a:t>eciam</a:t>
            </a:r>
            <a:r>
              <a:rPr lang="hu-HU" sz="2400" dirty="0"/>
              <a:t> </a:t>
            </a:r>
            <a:r>
              <a:rPr lang="hu-HU" sz="2400" b="1" dirty="0" err="1"/>
              <a:t>terram</a:t>
            </a:r>
            <a:r>
              <a:rPr lang="hu-HU" sz="2400" dirty="0"/>
              <a:t>, </a:t>
            </a:r>
            <a:r>
              <a:rPr lang="hu-HU" sz="2400" dirty="0" err="1"/>
              <a:t>que</a:t>
            </a:r>
            <a:r>
              <a:rPr lang="hu-HU" sz="2400" dirty="0"/>
              <a:t> </a:t>
            </a:r>
            <a:r>
              <a:rPr lang="hu-HU" sz="2400" dirty="0" err="1"/>
              <a:t>adiacet</a:t>
            </a:r>
            <a:r>
              <a:rPr lang="hu-HU" sz="2400" dirty="0"/>
              <a:t> </a:t>
            </a:r>
            <a:r>
              <a:rPr lang="hu-HU" sz="2400" dirty="0" err="1"/>
              <a:t>circa</a:t>
            </a:r>
            <a:r>
              <a:rPr lang="hu-HU" sz="2400" dirty="0"/>
              <a:t> </a:t>
            </a:r>
            <a:r>
              <a:rPr lang="hu-HU" sz="2400" dirty="0" err="1"/>
              <a:t>aquam</a:t>
            </a:r>
            <a:r>
              <a:rPr lang="hu-HU" sz="2400" dirty="0"/>
              <a:t>, </a:t>
            </a:r>
            <a:r>
              <a:rPr lang="hu-HU" sz="2400" dirty="0" err="1"/>
              <a:t>que</a:t>
            </a:r>
            <a:r>
              <a:rPr lang="hu-HU" sz="2400" dirty="0"/>
              <a:t> </a:t>
            </a:r>
            <a:r>
              <a:rPr lang="hu-HU" sz="2400" dirty="0" err="1"/>
              <a:t>vocatur</a:t>
            </a:r>
            <a:r>
              <a:rPr lang="hu-HU" sz="2400" dirty="0"/>
              <a:t> </a:t>
            </a:r>
            <a:r>
              <a:rPr lang="hu-HU" sz="2400" i="1" dirty="0" err="1"/>
              <a:t>Tiza</a:t>
            </a:r>
            <a:r>
              <a:rPr lang="hu-HU" sz="2400" i="1" dirty="0"/>
              <a:t>,</a:t>
            </a:r>
            <a:r>
              <a:rPr lang="hu-HU" sz="2400" dirty="0"/>
              <a:t> cum ipso </a:t>
            </a:r>
            <a:r>
              <a:rPr lang="hu-HU" sz="2400" dirty="0" err="1"/>
              <a:t>fluvio</a:t>
            </a:r>
            <a:r>
              <a:rPr lang="hu-HU" sz="2400" dirty="0"/>
              <a:t> </a:t>
            </a:r>
            <a:r>
              <a:rPr lang="hu-HU" sz="2400" i="1" dirty="0" err="1"/>
              <a:t>Tiza</a:t>
            </a:r>
            <a:r>
              <a:rPr lang="hu-HU" sz="2400" i="1" dirty="0"/>
              <a:t>,</a:t>
            </a:r>
            <a:r>
              <a:rPr lang="hu-HU" sz="2400" dirty="0"/>
              <a:t> </a:t>
            </a:r>
            <a:r>
              <a:rPr lang="hu-HU" sz="2400" dirty="0" err="1"/>
              <a:t>super</a:t>
            </a:r>
            <a:r>
              <a:rPr lang="hu-HU" sz="2400" dirty="0"/>
              <a:t> </a:t>
            </a:r>
            <a:r>
              <a:rPr lang="hu-HU" sz="2400" dirty="0" err="1"/>
              <a:t>quam</a:t>
            </a:r>
            <a:r>
              <a:rPr lang="hu-HU" sz="2400" dirty="0"/>
              <a:t> </a:t>
            </a:r>
            <a:r>
              <a:rPr lang="hu-HU" sz="2400" dirty="0" err="1"/>
              <a:t>terram</a:t>
            </a:r>
            <a:r>
              <a:rPr lang="hu-HU" sz="2400" dirty="0"/>
              <a:t> est </a:t>
            </a:r>
            <a:r>
              <a:rPr lang="hu-HU" sz="2400" b="1" dirty="0"/>
              <a:t>villa </a:t>
            </a:r>
            <a:r>
              <a:rPr lang="hu-HU" sz="2400" b="1" dirty="0" err="1"/>
              <a:t>piscatorum</a:t>
            </a:r>
            <a:r>
              <a:rPr lang="hu-HU" sz="2400" b="1" dirty="0"/>
              <a:t> </a:t>
            </a:r>
            <a:r>
              <a:rPr lang="hu-HU" sz="2400" b="1" dirty="0" err="1"/>
              <a:t>nomine</a:t>
            </a:r>
            <a:r>
              <a:rPr lang="hu-HU" sz="2400" b="1" dirty="0"/>
              <a:t> </a:t>
            </a:r>
            <a:r>
              <a:rPr lang="hu-HU" sz="2400" b="1" i="1" dirty="0"/>
              <a:t>C(hon)u</a:t>
            </a:r>
            <a:r>
              <a:rPr lang="hu-HU" sz="2400" dirty="0"/>
              <a:t>”. – „A </a:t>
            </a:r>
            <a:r>
              <a:rPr lang="hu-HU" sz="2400" i="1" dirty="0" err="1"/>
              <a:t>Tiza</a:t>
            </a:r>
            <a:r>
              <a:rPr lang="hu-HU" sz="2400" dirty="0"/>
              <a:t> környékén fekvő földet is odaajándékoztam a </a:t>
            </a:r>
            <a:r>
              <a:rPr lang="hu-HU" sz="2400" i="1" dirty="0" err="1"/>
              <a:t>Tiza-</a:t>
            </a:r>
            <a:r>
              <a:rPr lang="hu-HU" sz="2400" dirty="0" err="1"/>
              <a:t>val</a:t>
            </a:r>
            <a:r>
              <a:rPr lang="hu-HU" sz="2400" dirty="0"/>
              <a:t> együtt, a föld fölött van a halászok </a:t>
            </a:r>
            <a:r>
              <a:rPr lang="hu-HU" sz="2400" i="1" dirty="0"/>
              <a:t>C(hon)u</a:t>
            </a:r>
            <a:r>
              <a:rPr lang="hu-HU" sz="2400" dirty="0"/>
              <a:t> faluja.” </a:t>
            </a:r>
            <a:endParaRPr lang="hu-HU" sz="2400" dirty="0" smtClean="0"/>
          </a:p>
          <a:p>
            <a:pPr algn="just"/>
            <a:endParaRPr lang="hu-HU" sz="2400" dirty="0"/>
          </a:p>
          <a:p>
            <a:pPr algn="just"/>
            <a:r>
              <a:rPr lang="hu-HU" sz="2400" dirty="0" smtClean="0"/>
              <a:t>„</a:t>
            </a:r>
            <a:r>
              <a:rPr lang="hu-HU" sz="2400" dirty="0" err="1" smtClean="0"/>
              <a:t>huius</a:t>
            </a:r>
            <a:r>
              <a:rPr lang="hu-HU" sz="2400" dirty="0" smtClean="0"/>
              <a:t> </a:t>
            </a:r>
            <a:r>
              <a:rPr lang="hu-HU" sz="2400" b="1" dirty="0" err="1" smtClean="0"/>
              <a:t>terre</a:t>
            </a:r>
            <a:r>
              <a:rPr lang="hu-HU" sz="2400" dirty="0" smtClean="0"/>
              <a:t> </a:t>
            </a:r>
            <a:r>
              <a:rPr lang="hu-HU" sz="2400" dirty="0" err="1" smtClean="0"/>
              <a:t>termini</a:t>
            </a:r>
            <a:r>
              <a:rPr lang="hu-HU" sz="2400" dirty="0" smtClean="0"/>
              <a:t> </a:t>
            </a:r>
            <a:r>
              <a:rPr lang="hu-HU" sz="2400" dirty="0" err="1" smtClean="0"/>
              <a:t>hii</a:t>
            </a:r>
            <a:r>
              <a:rPr lang="hu-HU" sz="2400" dirty="0" smtClean="0"/>
              <a:t> </a:t>
            </a:r>
            <a:r>
              <a:rPr lang="hu-HU" sz="2400" dirty="0" err="1" smtClean="0"/>
              <a:t>sunt</a:t>
            </a:r>
            <a:r>
              <a:rPr lang="hu-HU" sz="2400" dirty="0" smtClean="0"/>
              <a:t>” – „ennek a földnek a határai a következők”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729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75"/>
    </mc:Choice>
    <mc:Fallback>
      <p:transition spd="slow" advTm="7407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02|4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69.1|1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3|0.7"/>
</p:tagLst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334</TotalTime>
  <Words>664</Words>
  <Application>Microsoft Office PowerPoint</Application>
  <PresentationFormat>Szélesvásznú</PresentationFormat>
  <Paragraphs>97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Wingdings</vt:lpstr>
      <vt:lpstr>Wingdings 3</vt:lpstr>
      <vt:lpstr>Szálak</vt:lpstr>
      <vt:lpstr>Csongrád vármegyei helynevek a 950 éves Garamszentbenedeki alapítólevélben</vt:lpstr>
      <vt:lpstr>Garamszentbenedeki oklevél 1075-2025</vt:lpstr>
      <vt:lpstr>Garamszentbenedeki oklevél 1075-2025</vt:lpstr>
      <vt:lpstr>Garamszentbenedeki oklevél 1075-2025</vt:lpstr>
      <vt:lpstr>Interpolációk típusai</vt:lpstr>
      <vt:lpstr>Garamszentbenedeki oklevél 1075-2025</vt:lpstr>
      <vt:lpstr>Csongrád vármegyei helyek </vt:lpstr>
      <vt:lpstr>Csongrád vármegyei helyek </vt:lpstr>
      <vt:lpstr>Csany</vt:lpstr>
      <vt:lpstr>Csany</vt:lpstr>
      <vt:lpstr>Csany birtok</vt:lpstr>
      <vt:lpstr>Csany birtok</vt:lpstr>
      <vt:lpstr>monte presbiteri</vt:lpstr>
      <vt:lpstr>hegy helyett halom vagy domb?</vt:lpstr>
      <vt:lpstr>piscina, que dicitur Rotunda</vt:lpstr>
      <vt:lpstr>fluvio Hucu</vt:lpstr>
      <vt:lpstr>fluvio Hucu</vt:lpstr>
      <vt:lpstr>fluvio Hucu</vt:lpstr>
      <vt:lpstr>fluvio Hucu</vt:lpstr>
      <vt:lpstr>          Köszönöm szépen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Csongrád vármegyei helynevek a 950 éves Garamszentbenedeki alapítólevélben</dc:title>
  <dc:creator>Melinda Köteles-Szőke</dc:creator>
  <cp:lastModifiedBy>Melinda Köteles-Szőke</cp:lastModifiedBy>
  <cp:revision>16</cp:revision>
  <dcterms:created xsi:type="dcterms:W3CDTF">2025-11-04T09:06:28Z</dcterms:created>
  <dcterms:modified xsi:type="dcterms:W3CDTF">2025-11-04T14:43:18Z</dcterms:modified>
</cp:coreProperties>
</file>