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3"/>
  </p:notesMasterIdLst>
  <p:sldIdLst>
    <p:sldId id="256" r:id="rId2"/>
    <p:sldId id="257" r:id="rId3"/>
    <p:sldId id="258" r:id="rId4"/>
    <p:sldId id="268" r:id="rId5"/>
    <p:sldId id="261" r:id="rId6"/>
    <p:sldId id="260" r:id="rId7"/>
    <p:sldId id="270" r:id="rId8"/>
    <p:sldId id="277" r:id="rId9"/>
    <p:sldId id="262" r:id="rId10"/>
    <p:sldId id="263" r:id="rId11"/>
    <p:sldId id="264" r:id="rId12"/>
    <p:sldId id="266" r:id="rId13"/>
    <p:sldId id="278" r:id="rId14"/>
    <p:sldId id="267" r:id="rId15"/>
    <p:sldId id="271" r:id="rId16"/>
    <p:sldId id="272" r:id="rId17"/>
    <p:sldId id="276" r:id="rId18"/>
    <p:sldId id="274" r:id="rId19"/>
    <p:sldId id="279" r:id="rId20"/>
    <p:sldId id="259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3536-2B86-4837-AD3E-71B00C0744E9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38FF5-43D3-4183-A105-1C1B56BFD88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575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38FF5-43D3-4183-A105-1C1B56BFD88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856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88140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6334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196798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58130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69447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2027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017116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1928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84987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57701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18066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5B4746B-2B3C-4FEB-B15C-EAD9ED8673FC}" type="datetimeFigureOut">
              <a:rPr lang="hu-HU" smtClean="0"/>
              <a:t>2025. 11. 24.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21873DD5-B0DC-46ED-B433-923A54BE8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21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fif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ek.niif.hu/02100/02115/html/5-807.html" TargetMode="External"/><Relationship Id="rId2" Type="http://schemas.openxmlformats.org/officeDocument/2006/relationships/hyperlink" Target="https://muvelodes.net/m/tovishat-a-szilagysagban?fbclid=IwAR3IaRohxGPBQqOe5ukp83AeUjqx1hQyW7qh3gpEtXbnm0JMQ4Wqnt9iNM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ovishat.free.fr/page.html" TargetMode="External"/><Relationship Id="rId4" Type="http://schemas.openxmlformats.org/officeDocument/2006/relationships/hyperlink" Target="https://rubiconintezet.hu/project/szilagysag-a-hepehupas-ven-videk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3B224B-F566-49DF-B21C-5F1E5F2995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Helynévgyűjtés </a:t>
            </a:r>
            <a:br>
              <a:rPr lang="hu-HU" dirty="0"/>
            </a:br>
            <a:r>
              <a:rPr lang="hu-HU" dirty="0"/>
              <a:t>a Tövisháton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BAC37D5-7319-4618-99B0-97B6BD17C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38" y="5120640"/>
            <a:ext cx="7891272" cy="1069848"/>
          </a:xfrm>
        </p:spPr>
        <p:txBody>
          <a:bodyPr/>
          <a:lstStyle/>
          <a:p>
            <a:r>
              <a:rPr lang="hu-HU" dirty="0"/>
              <a:t>Szőlősi Erzsébet-Vivien</a:t>
            </a:r>
          </a:p>
          <a:p>
            <a:r>
              <a:rPr lang="hu-HU" dirty="0"/>
              <a:t>Partiumi Keresztény Egyetem, Nagyvárad</a:t>
            </a: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10275730-4ACA-4828-BB7A-A17712438B9F}"/>
              </a:ext>
            </a:extLst>
          </p:cNvPr>
          <p:cNvSpPr txBox="1">
            <a:spLocks/>
          </p:cNvSpPr>
          <p:nvPr/>
        </p:nvSpPr>
        <p:spPr>
          <a:xfrm>
            <a:off x="2333596" y="284299"/>
            <a:ext cx="7891272" cy="106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000" dirty="0"/>
              <a:t>A Magyar Tudomány Napja Erdélyben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000" i="1" dirty="0"/>
              <a:t>Kolozsvár, 2025. november 22.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DCFDC05-1443-41C1-A94A-0D9E6DAE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973" y="10551"/>
            <a:ext cx="1575582" cy="14624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2FBD42D-8C4B-4630-8068-F642389F5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9483" cy="113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161365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3ABD11-AC97-43DD-92DE-5ED8F950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Helynévgyűjtés a Tövisháton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78D619-3431-48CD-BE25-39B52226C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Korábbi gyűjtések:</a:t>
            </a:r>
          </a:p>
          <a:p>
            <a:pPr lvl="1" algn="just"/>
            <a:r>
              <a:rPr lang="hu-HU" dirty="0"/>
              <a:t>Bencsik M. Katalin </a:t>
            </a:r>
            <a:r>
              <a:rPr lang="hu-HU" i="1" dirty="0" err="1"/>
              <a:t>Selyemilosva</a:t>
            </a:r>
            <a:r>
              <a:rPr lang="hu-HU" i="1" dirty="0"/>
              <a:t> és </a:t>
            </a:r>
            <a:r>
              <a:rPr lang="hu-HU" i="1" dirty="0" err="1"/>
              <a:t>Szilágyzovány</a:t>
            </a:r>
            <a:r>
              <a:rPr lang="hu-HU" i="1" dirty="0"/>
              <a:t> földrajzi nevei </a:t>
            </a:r>
            <a:r>
              <a:rPr lang="hu-HU" dirty="0"/>
              <a:t>(1973) - szakdolgozat</a:t>
            </a:r>
            <a:r>
              <a:rPr lang="hu-HU" i="1" dirty="0"/>
              <a:t>  </a:t>
            </a:r>
          </a:p>
          <a:p>
            <a:pPr lvl="1" algn="just"/>
            <a:r>
              <a:rPr lang="hu-HU" dirty="0"/>
              <a:t>Keresztes Renáta-Erzsébet </a:t>
            </a:r>
            <a:r>
              <a:rPr lang="hu-HU" i="1" dirty="0"/>
              <a:t>A Szilágy megyei Sarmaság helyneveinek nyelvi elemzése </a:t>
            </a:r>
            <a:r>
              <a:rPr lang="hu-HU" dirty="0"/>
              <a:t>(2011) – szakdolgozat</a:t>
            </a:r>
          </a:p>
          <a:p>
            <a:pPr lvl="1" algn="just"/>
            <a:r>
              <a:rPr lang="hu-HU" dirty="0"/>
              <a:t>Katona Lajos </a:t>
            </a:r>
            <a:r>
              <a:rPr lang="hu-HU" i="1" dirty="0"/>
              <a:t>Sarmaság regénye 100 és egy mozaikkockán </a:t>
            </a:r>
            <a:r>
              <a:rPr lang="hu-HU" dirty="0"/>
              <a:t>(2014) – a szerző visszaemlékezéseinek közlése, kiegészítve tudományos igényű munkákkal (az egyik fejezetben a sarmasági helynevek is említésre kerülnek)</a:t>
            </a:r>
          </a:p>
          <a:p>
            <a:pPr algn="just"/>
            <a:r>
              <a:rPr lang="hu-HU" dirty="0"/>
              <a:t>Jelenlegi gyűjtések:</a:t>
            </a:r>
          </a:p>
          <a:p>
            <a:pPr lvl="1" algn="just"/>
            <a:r>
              <a:rPr lang="hu-HU" dirty="0"/>
              <a:t>Kiss Tibor </a:t>
            </a:r>
            <a:r>
              <a:rPr lang="hu-HU" i="1" dirty="0" err="1"/>
              <a:t>Szilágyfőkeresztúr</a:t>
            </a:r>
            <a:r>
              <a:rPr lang="hu-HU" i="1" dirty="0"/>
              <a:t> helynevei </a:t>
            </a:r>
            <a:r>
              <a:rPr lang="hu-HU" dirty="0"/>
              <a:t>(2024) – szakdolgozat</a:t>
            </a:r>
          </a:p>
          <a:p>
            <a:pPr lvl="1" algn="just"/>
            <a:r>
              <a:rPr lang="hu-HU" dirty="0"/>
              <a:t>Szőlősi Erzsébet-Vivien </a:t>
            </a:r>
            <a:r>
              <a:rPr lang="hu-HU" i="1" dirty="0"/>
              <a:t>Sarmaság település helyneveinek szerkezeti vizsgálata </a:t>
            </a:r>
            <a:r>
              <a:rPr lang="hu-HU" dirty="0"/>
              <a:t>(2024) - szakdolgozat 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8664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009D75-4CEE-437B-8BDE-4855582B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saját munkámról röviden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E2D23F-C251-489D-96EE-15AC860FA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Gyűjtési terület:</a:t>
            </a:r>
          </a:p>
          <a:p>
            <a:pPr lvl="1" algn="just"/>
            <a:r>
              <a:rPr lang="hu-HU" dirty="0"/>
              <a:t>Tövishát </a:t>
            </a:r>
            <a:r>
              <a:rPr lang="hu-HU" dirty="0">
                <a:sym typeface="Wingdings" panose="05000000000000000000" pitchFamily="2" charset="2"/>
              </a:rPr>
              <a:t> Sarmaság, Szilágylompért, Selymesilosva, </a:t>
            </a:r>
            <a:r>
              <a:rPr lang="hu-HU" dirty="0" err="1">
                <a:sym typeface="Wingdings" panose="05000000000000000000" pitchFamily="2" charset="2"/>
              </a:rPr>
              <a:t>Szilágyballa</a:t>
            </a:r>
            <a:endParaRPr lang="hu-HU" dirty="0"/>
          </a:p>
          <a:p>
            <a:pPr algn="just"/>
            <a:r>
              <a:rPr lang="hu-HU" dirty="0"/>
              <a:t>TDK és OTDK-dolgozatok:</a:t>
            </a:r>
          </a:p>
          <a:p>
            <a:pPr lvl="1" algn="just"/>
            <a:r>
              <a:rPr lang="hu-HU" i="1" dirty="0"/>
              <a:t>Élőnyelvi helynévgyűjtés és helynévvizsgálat Sarmaság településen </a:t>
            </a:r>
            <a:r>
              <a:rPr lang="hu-HU" dirty="0"/>
              <a:t>(TDK-dolgozat)</a:t>
            </a:r>
          </a:p>
          <a:p>
            <a:pPr lvl="1" algn="just"/>
            <a:r>
              <a:rPr lang="hu-HU" i="1" dirty="0"/>
              <a:t>Sarmaság település helyneveinek szerkezeti vizsgálata </a:t>
            </a:r>
            <a:r>
              <a:rPr lang="hu-HU" dirty="0"/>
              <a:t>(OTDK-dolgozat, szakdolgozat)</a:t>
            </a:r>
          </a:p>
          <a:p>
            <a:pPr algn="just"/>
            <a:r>
              <a:rPr lang="hu-HU" dirty="0"/>
              <a:t>Adatbázisok, helynévszótárak</a:t>
            </a:r>
          </a:p>
          <a:p>
            <a:pPr algn="just"/>
            <a:r>
              <a:rPr lang="hu-HU" dirty="0"/>
              <a:t>Készülő </a:t>
            </a:r>
            <a:r>
              <a:rPr lang="hu-HU" dirty="0" err="1"/>
              <a:t>mesteris</a:t>
            </a:r>
            <a:r>
              <a:rPr lang="hu-HU" dirty="0"/>
              <a:t> szakdolgozat:</a:t>
            </a:r>
          </a:p>
          <a:p>
            <a:pPr lvl="1" algn="just"/>
            <a:r>
              <a:rPr lang="hu-HU" dirty="0"/>
              <a:t>Helynévismereti felmérés Szilágylompérton</a:t>
            </a:r>
          </a:p>
          <a:p>
            <a:pPr marL="274320" lvl="1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2563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309BC8-9FD5-45AC-B9AE-A91669B0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34" y="0"/>
            <a:ext cx="10058400" cy="1609344"/>
          </a:xfrm>
        </p:spPr>
        <p:txBody>
          <a:bodyPr/>
          <a:lstStyle/>
          <a:p>
            <a:r>
              <a:rPr lang="hu-HU" dirty="0"/>
              <a:t>Képes beszámoló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BFB171A-AF9A-4AA3-B741-7E315EAF1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6413" y="3313113"/>
            <a:ext cx="4051300" cy="3038475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D034F6A-1065-47CC-8C80-01E6B451D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63" y="1965646"/>
            <a:ext cx="3902273" cy="292670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1118E23-2D5C-4AAB-A95E-B26E0D230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202" y="0"/>
            <a:ext cx="4218798" cy="316409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B86CBAB-C67D-4091-9E27-984F26912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02" y="3693903"/>
            <a:ext cx="4218796" cy="316409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1757B95-828A-416B-9892-2C15B17A6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37" y="4361454"/>
            <a:ext cx="5528603" cy="249165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5227158E-8C93-46C1-94B0-BD9B3C450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95" y="1482669"/>
            <a:ext cx="2195030" cy="29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70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309BC8-9FD5-45AC-B9AE-A91669B0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34" y="0"/>
            <a:ext cx="10058400" cy="1609344"/>
          </a:xfrm>
        </p:spPr>
        <p:txBody>
          <a:bodyPr/>
          <a:lstStyle/>
          <a:p>
            <a:r>
              <a:rPr lang="hu-HU" dirty="0"/>
              <a:t>Képes beszámoló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4A82CFCB-9874-401F-B86F-CFFEDA714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83" y="1417338"/>
            <a:ext cx="7186689" cy="53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70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9C7117-841C-48F6-BD39-A502AA2D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83289"/>
            <a:ext cx="10058400" cy="1609344"/>
          </a:xfrm>
        </p:spPr>
        <p:txBody>
          <a:bodyPr/>
          <a:lstStyle/>
          <a:p>
            <a:r>
              <a:rPr lang="hu-HU" dirty="0"/>
              <a:t>A névanyagról </a:t>
            </a:r>
            <a:br>
              <a:rPr lang="hu-HU" dirty="0"/>
            </a:br>
            <a:r>
              <a:rPr lang="hu-HU" dirty="0"/>
              <a:t>és annak jelentőségéről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76E212-DF3D-4EDF-9CF9-F02B34AA8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2180846"/>
            <a:ext cx="5879592" cy="4543161"/>
          </a:xfrm>
        </p:spPr>
        <p:txBody>
          <a:bodyPr/>
          <a:lstStyle/>
          <a:p>
            <a:pPr algn="just"/>
            <a:r>
              <a:rPr lang="hu-HU" dirty="0"/>
              <a:t>Értékmegőrző szerep</a:t>
            </a:r>
          </a:p>
          <a:p>
            <a:pPr lvl="1" algn="just"/>
            <a:r>
              <a:rPr lang="hu-HU" b="1" dirty="0"/>
              <a:t>Selymesilosva</a:t>
            </a:r>
          </a:p>
          <a:p>
            <a:pPr lvl="2" algn="just"/>
            <a:r>
              <a:rPr lang="hu-HU" b="1" dirty="0"/>
              <a:t>Zsidó-temető </a:t>
            </a:r>
            <a:r>
              <a:rPr lang="hu-HU" dirty="0"/>
              <a:t>2024: </a:t>
            </a:r>
            <a:r>
              <a:rPr lang="hu-HU" i="1" dirty="0"/>
              <a:t>Zsidó-temető </a:t>
            </a:r>
            <a:r>
              <a:rPr lang="hu-HU" dirty="0"/>
              <a:t>(ÉGy.), 1972–1973/1995: </a:t>
            </a:r>
            <a:r>
              <a:rPr lang="hu-HU" i="1" dirty="0"/>
              <a:t>Zsidó-temető </a:t>
            </a:r>
            <a:r>
              <a:rPr lang="hu-HU" dirty="0"/>
              <a:t>(Bencsik M.). — A település belterületének északi határában található egykori temető. A településen régen kisebb zsidó közösség élt. A temetkezési helyük a falu szélén, a szilágylompérti oldalon volt. A sírokból ma már csak négynek vannak nyomai. Egy sírkövön tisztán kivehető az írás: </a:t>
            </a:r>
            <a:r>
              <a:rPr lang="hu-HU" b="1" i="1" dirty="0"/>
              <a:t>Itt nyugszik </a:t>
            </a:r>
            <a:r>
              <a:rPr lang="hu-HU" b="1" i="1" dirty="0" err="1"/>
              <a:t>Schlesinger</a:t>
            </a:r>
            <a:r>
              <a:rPr lang="hu-HU" b="1" i="1" dirty="0"/>
              <a:t> szül. </a:t>
            </a:r>
            <a:r>
              <a:rPr lang="hu-HU" b="1" i="1" dirty="0" err="1"/>
              <a:t>Bród</a:t>
            </a:r>
            <a:r>
              <a:rPr lang="hu-HU" b="1" i="1" dirty="0"/>
              <a:t> Sarolta. Szül. 1866 </a:t>
            </a:r>
            <a:r>
              <a:rPr lang="hu-HU" b="1" i="1" dirty="0" err="1"/>
              <a:t>ápril</a:t>
            </a:r>
            <a:r>
              <a:rPr lang="hu-HU" b="1" i="1" dirty="0"/>
              <a:t>. 11-én. Elhalt 1899 szept. 15-én. Szomorodott </a:t>
            </a:r>
            <a:r>
              <a:rPr lang="hu-HU" b="1" i="1" dirty="0" err="1"/>
              <a:t>szivvel</a:t>
            </a:r>
            <a:r>
              <a:rPr lang="hu-HU" b="1" i="1" dirty="0"/>
              <a:t> gyászolja </a:t>
            </a:r>
            <a:r>
              <a:rPr lang="hu-HU" b="1" i="1" dirty="0" err="1"/>
              <a:t>szeretö</a:t>
            </a:r>
            <a:r>
              <a:rPr lang="hu-HU" b="1" i="1" dirty="0"/>
              <a:t> férje édes anyja és négy gyermeke. Béke poraira. </a:t>
            </a:r>
            <a:r>
              <a:rPr lang="hu-HU" dirty="0"/>
              <a:t>Egy másik páros sírkövön héber felirat olvasható. A többi sírkőnek már csak maradványait találjuk.</a:t>
            </a:r>
          </a:p>
          <a:p>
            <a:pPr lvl="1"/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C9634A0-78AF-4B5B-A7AF-07A7CBC7B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093976"/>
            <a:ext cx="3948332" cy="296124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8D44227-3A02-415B-B2CB-6D5661AD9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59" y="4783015"/>
            <a:ext cx="2699587" cy="202469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4F61AF7-9588-465F-B039-A8DF99FBD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30" y="-4924"/>
            <a:ext cx="1744570" cy="23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27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9C7117-841C-48F6-BD39-A502AA2D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1810"/>
            <a:ext cx="10058400" cy="1609344"/>
          </a:xfrm>
        </p:spPr>
        <p:txBody>
          <a:bodyPr/>
          <a:lstStyle/>
          <a:p>
            <a:r>
              <a:rPr lang="hu-HU" dirty="0"/>
              <a:t>A névanyagról </a:t>
            </a:r>
            <a:br>
              <a:rPr lang="hu-HU" dirty="0"/>
            </a:br>
            <a:r>
              <a:rPr lang="hu-HU" dirty="0"/>
              <a:t>és annak jelentőségéről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76E212-DF3D-4EDF-9CF9-F02B34AA8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00419"/>
            <a:ext cx="5879592" cy="4543161"/>
          </a:xfrm>
        </p:spPr>
        <p:txBody>
          <a:bodyPr/>
          <a:lstStyle/>
          <a:p>
            <a:pPr algn="just"/>
            <a:r>
              <a:rPr lang="hu-HU" dirty="0"/>
              <a:t>Identitás és hovatartozás</a:t>
            </a:r>
          </a:p>
          <a:p>
            <a:pPr lvl="1" algn="just"/>
            <a:r>
              <a:rPr lang="hu-HU" b="1" dirty="0"/>
              <a:t>Sarmaság</a:t>
            </a:r>
          </a:p>
          <a:p>
            <a:pPr lvl="2" algn="just"/>
            <a:r>
              <a:rPr lang="hu-HU" b="1" dirty="0"/>
              <a:t>Féreg árka </a:t>
            </a:r>
            <a:r>
              <a:rPr lang="hu-HU" dirty="0"/>
              <a:t>2023: Féreg árka ~ Féreg-árok </a:t>
            </a:r>
            <a:r>
              <a:rPr lang="hu-HU" b="1" i="1" dirty="0"/>
              <a:t>| Az meg az én édesapámnak a neve pont. Az a Féreg-árok. </a:t>
            </a:r>
            <a:r>
              <a:rPr lang="hu-HU" b="1" i="1" dirty="0" err="1"/>
              <a:t>Me</a:t>
            </a:r>
            <a:r>
              <a:rPr lang="hu-HU" b="1" i="1" dirty="0"/>
              <a:t>’ úgy mondták az édes, az én szüleimnek, hogy Féreg Feri, </a:t>
            </a:r>
            <a:r>
              <a:rPr lang="hu-HU" b="1" i="1" dirty="0" err="1"/>
              <a:t>osztán</a:t>
            </a:r>
            <a:r>
              <a:rPr lang="hu-HU" b="1" i="1" dirty="0"/>
              <a:t> vót árok, édesapám teli rakta </a:t>
            </a:r>
            <a:r>
              <a:rPr lang="hu-HU" b="1" i="1" dirty="0" err="1"/>
              <a:t>szilváva</a:t>
            </a:r>
            <a:r>
              <a:rPr lang="hu-HU" b="1" i="1" dirty="0"/>
              <a:t>’, </a:t>
            </a:r>
            <a:r>
              <a:rPr lang="hu-HU" b="1" i="1" dirty="0" err="1"/>
              <a:t>osztán</a:t>
            </a:r>
            <a:r>
              <a:rPr lang="hu-HU" b="1" i="1" dirty="0"/>
              <a:t> Féreg-árok vót. </a:t>
            </a:r>
            <a:r>
              <a:rPr lang="hu-HU" dirty="0"/>
              <a:t>(ÉGy.), 2014: Féreg-árka | ez az árok választja el a </a:t>
            </a:r>
            <a:r>
              <a:rPr lang="hu-HU" dirty="0" err="1"/>
              <a:t>Fandika</a:t>
            </a:r>
            <a:r>
              <a:rPr lang="hu-HU" dirty="0"/>
              <a:t> és Lente nevű határrészeket a </a:t>
            </a:r>
            <a:r>
              <a:rPr lang="hu-HU" dirty="0" err="1"/>
              <a:t>Miskidombtól</a:t>
            </a:r>
            <a:r>
              <a:rPr lang="hu-HU" dirty="0"/>
              <a:t>. Sarmaságon a Féreg név, az egyik ragadvány név. (Katona 67), 2013: Féregárka (Kui). — A település külterületének délkeleti részén húzódó árok.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B960500-7E55-461B-809D-A555CF33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28" y="2323981"/>
            <a:ext cx="3821723" cy="286629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282A9FC-898D-46A2-8CD9-00C2A68BF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94" y="4965895"/>
            <a:ext cx="2522806" cy="189210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6E9806D-E99A-4B01-8279-B0B927141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8329" y="309489"/>
            <a:ext cx="2475914" cy="18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64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9C7117-841C-48F6-BD39-A502AA2D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51" y="208906"/>
            <a:ext cx="10058400" cy="1609344"/>
          </a:xfrm>
        </p:spPr>
        <p:txBody>
          <a:bodyPr/>
          <a:lstStyle/>
          <a:p>
            <a:r>
              <a:rPr lang="hu-HU" dirty="0"/>
              <a:t>A névanyagról </a:t>
            </a:r>
            <a:br>
              <a:rPr lang="hu-HU" dirty="0"/>
            </a:br>
            <a:r>
              <a:rPr lang="hu-HU" dirty="0"/>
              <a:t>és annak jelentőségéről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76E212-DF3D-4EDF-9CF9-F02B34AA8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7" y="1974404"/>
            <a:ext cx="5879592" cy="454316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/>
              <a:t>A helynevek mint az emlékezés </a:t>
            </a:r>
            <a:r>
              <a:rPr lang="hu-HU" i="1" dirty="0"/>
              <a:t>eszközei</a:t>
            </a:r>
            <a:endParaRPr lang="hu-HU" dirty="0"/>
          </a:p>
          <a:p>
            <a:pPr lvl="1" algn="just"/>
            <a:r>
              <a:rPr lang="hu-HU" b="1" dirty="0"/>
              <a:t>Sarmaság</a:t>
            </a:r>
          </a:p>
          <a:p>
            <a:pPr lvl="2" algn="just"/>
            <a:r>
              <a:rPr lang="hu-HU" sz="1700" b="1" dirty="0"/>
              <a:t>Hamu-domb</a:t>
            </a:r>
            <a:r>
              <a:rPr lang="hu-HU" sz="1700" dirty="0"/>
              <a:t> 2023: Hamu-domb | </a:t>
            </a:r>
            <a:r>
              <a:rPr lang="hu-HU" sz="1700" b="1" i="1" dirty="0"/>
              <a:t>Még úgy mondták, hogy mikor húshagyó kedden sütöttek </a:t>
            </a:r>
            <a:r>
              <a:rPr lang="hu-HU" sz="1700" b="1" i="1" dirty="0" err="1"/>
              <a:t>lepént</a:t>
            </a:r>
            <a:r>
              <a:rPr lang="hu-HU" sz="1700" b="1" i="1" dirty="0"/>
              <a:t> oszt akkor, ami megmaradt, másik nap oda vitték, oszt oda temették. Ilyeneket mondtak régen az öregek. </a:t>
            </a:r>
            <a:r>
              <a:rPr lang="hu-HU" sz="1700" dirty="0"/>
              <a:t>(ÉGy.), 2014: Hamu-domb | kisméretű domb a Kraszna folyó bal partján, nyolcszáz méterre a hídtól, amelyen áthalad a Sarmaságról </a:t>
            </a:r>
            <a:r>
              <a:rPr lang="hu-HU" sz="1700" dirty="0" err="1"/>
              <a:t>Mojádra</a:t>
            </a:r>
            <a:r>
              <a:rPr lang="hu-HU" sz="1700" dirty="0"/>
              <a:t> vezető út. […] Azóta [1973] a hamudomb teljesen eltűnt a Kraszna partjáról. A domb hamuanyagát elhordták a környékbeliek különféle célokra. Mára csak a név maradt meg. Kővári László, a kolozsvári történész írja le 1850-ben, amikor átutazott Sarmaságon, a Kraszna partján egy hamuhuta működött, amelyben lúgkövet állítottak elő. Nyilvánvaló tehát, hogy a XIX-</a:t>
            </a:r>
            <a:r>
              <a:rPr lang="hu-HU" sz="1700" dirty="0" err="1"/>
              <a:t>ik</a:t>
            </a:r>
            <a:r>
              <a:rPr lang="hu-HU" sz="1700" dirty="0"/>
              <a:t> század közepén működő, lúgkövet előállító kisüzem, a gyártási folyamatból keletkezett salakanyagot a folyó partjára hordták, ahol az az idők folyamán felhalmozódott és egy kis domb keletkezett. (Katona 68). — Földterület. A település külterületének nyugati részén, a Kraszna mellett található.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B0DCB20-CD22-473C-A71D-E114C28D2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98" y="1361050"/>
            <a:ext cx="3263705" cy="244777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F4D821C-A651-4633-AC85-596F3DC01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45" y="3737082"/>
            <a:ext cx="3263705" cy="24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9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9C7117-841C-48F6-BD39-A502AA2D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51" y="208906"/>
            <a:ext cx="10058400" cy="1609344"/>
          </a:xfrm>
        </p:spPr>
        <p:txBody>
          <a:bodyPr/>
          <a:lstStyle/>
          <a:p>
            <a:r>
              <a:rPr lang="hu-HU" dirty="0"/>
              <a:t>A névanyagról </a:t>
            </a:r>
            <a:br>
              <a:rPr lang="hu-HU" dirty="0"/>
            </a:br>
            <a:r>
              <a:rPr lang="hu-HU" dirty="0"/>
              <a:t>és annak jelentőségéről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76E212-DF3D-4EDF-9CF9-F02B34AA8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6" y="1974404"/>
            <a:ext cx="6321083" cy="4543161"/>
          </a:xfrm>
        </p:spPr>
        <p:txBody>
          <a:bodyPr>
            <a:normAutofit/>
          </a:bodyPr>
          <a:lstStyle/>
          <a:p>
            <a:pPr algn="just"/>
            <a:r>
              <a:rPr lang="hu-HU" dirty="0"/>
              <a:t>A helynevek mint az emlékezés </a:t>
            </a:r>
            <a:r>
              <a:rPr lang="hu-HU" i="1" dirty="0"/>
              <a:t>eszközei </a:t>
            </a:r>
          </a:p>
          <a:p>
            <a:pPr marL="0" indent="0" algn="just">
              <a:buNone/>
            </a:pPr>
            <a:r>
              <a:rPr lang="hu-HU" i="1" dirty="0">
                <a:sym typeface="Wingdings" panose="05000000000000000000" pitchFamily="2" charset="2"/>
              </a:rPr>
              <a:t></a:t>
            </a:r>
            <a:r>
              <a:rPr lang="hu-HU" i="1" dirty="0"/>
              <a:t> kollektív emlékezet</a:t>
            </a:r>
            <a:endParaRPr lang="hu-HU" dirty="0"/>
          </a:p>
          <a:p>
            <a:pPr lvl="1" algn="just"/>
            <a:r>
              <a:rPr lang="hu-HU" b="1" dirty="0"/>
              <a:t>Sarmaság</a:t>
            </a:r>
          </a:p>
          <a:p>
            <a:pPr lvl="2" algn="just"/>
            <a:r>
              <a:rPr lang="hu-HU" b="1" dirty="0"/>
              <a:t>Kollektív-szőlő </a:t>
            </a:r>
            <a:r>
              <a:rPr lang="hu-HU" dirty="0"/>
              <a:t>2023: Kollektív-szőlő ~ Kollektív szőlője | </a:t>
            </a:r>
            <a:r>
              <a:rPr lang="hu-HU" b="1" i="1" dirty="0"/>
              <a:t>A Kollektív-szőlő még mai napig is megvan, </a:t>
            </a:r>
            <a:r>
              <a:rPr lang="hu-HU" b="1" i="1" dirty="0" err="1"/>
              <a:t>spalieres</a:t>
            </a:r>
            <a:r>
              <a:rPr lang="hu-HU" b="1" i="1" dirty="0"/>
              <a:t>, és visszakapta a gazdája. </a:t>
            </a:r>
            <a:r>
              <a:rPr lang="hu-HU" b="1" i="1" dirty="0" err="1"/>
              <a:t>Me</a:t>
            </a:r>
            <a:r>
              <a:rPr lang="hu-HU" b="1" i="1" dirty="0"/>
              <a:t>’ </a:t>
            </a:r>
            <a:r>
              <a:rPr lang="hu-HU" b="1" i="1" dirty="0" err="1"/>
              <a:t>valamiko</a:t>
            </a:r>
            <a:r>
              <a:rPr lang="hu-HU" b="1" i="1" dirty="0"/>
              <a:t>’ régen mindenkinek vót saját </a:t>
            </a:r>
            <a:r>
              <a:rPr lang="hu-HU" b="1" i="1" dirty="0" err="1"/>
              <a:t>szőlőfődje</a:t>
            </a:r>
            <a:r>
              <a:rPr lang="hu-HU" b="1" i="1" dirty="0"/>
              <a:t>, szőlőterület vagy pedig takarmány vót benne, nem számít, de vót </a:t>
            </a:r>
            <a:r>
              <a:rPr lang="hu-HU" b="1" i="1" dirty="0" err="1"/>
              <a:t>fődje</a:t>
            </a:r>
            <a:r>
              <a:rPr lang="hu-HU" b="1" i="1" dirty="0"/>
              <a:t>, és kollektív </a:t>
            </a:r>
            <a:r>
              <a:rPr lang="hu-HU" b="1" i="1" dirty="0" err="1"/>
              <a:t>idejin</a:t>
            </a:r>
            <a:r>
              <a:rPr lang="hu-HU" b="1" i="1" dirty="0"/>
              <a:t> bérakták </a:t>
            </a:r>
            <a:r>
              <a:rPr lang="hu-HU" b="1" i="1" dirty="0" err="1"/>
              <a:t>szőlőve</a:t>
            </a:r>
            <a:r>
              <a:rPr lang="hu-HU" b="1" i="1" dirty="0"/>
              <a:t>’, és </a:t>
            </a:r>
            <a:r>
              <a:rPr lang="hu-HU" b="1" i="1" dirty="0" err="1"/>
              <a:t>miko</a:t>
            </a:r>
            <a:r>
              <a:rPr lang="hu-HU" b="1" i="1" dirty="0"/>
              <a:t>’ </a:t>
            </a:r>
            <a:r>
              <a:rPr lang="hu-HU" b="1" i="1" dirty="0" err="1"/>
              <a:t>fe’bomlott</a:t>
            </a:r>
            <a:r>
              <a:rPr lang="hu-HU" b="1" i="1" dirty="0"/>
              <a:t> a kollektíva, visszaadták azt a területet, de </a:t>
            </a:r>
            <a:r>
              <a:rPr lang="hu-HU" b="1" i="1" dirty="0" err="1"/>
              <a:t>mán</a:t>
            </a:r>
            <a:r>
              <a:rPr lang="hu-HU" b="1" i="1" dirty="0"/>
              <a:t> szőlő vót benne, és </a:t>
            </a:r>
            <a:r>
              <a:rPr lang="hu-HU" b="1" i="1" dirty="0" err="1"/>
              <a:t>akko</a:t>
            </a:r>
            <a:r>
              <a:rPr lang="hu-HU" b="1" i="1" dirty="0"/>
              <a:t>’ </a:t>
            </a:r>
            <a:r>
              <a:rPr lang="hu-HU" b="1" i="1" dirty="0" err="1"/>
              <a:t>szőlőve</a:t>
            </a:r>
            <a:r>
              <a:rPr lang="hu-HU" b="1" i="1" dirty="0"/>
              <a:t>’ együtt kaptuk vissza a </a:t>
            </a:r>
            <a:r>
              <a:rPr lang="hu-HU" b="1" i="1" dirty="0" err="1"/>
              <a:t>spalieres</a:t>
            </a:r>
            <a:r>
              <a:rPr lang="hu-HU" b="1" i="1" dirty="0"/>
              <a:t> szőlőt. </a:t>
            </a:r>
            <a:r>
              <a:rPr lang="hu-HU" dirty="0"/>
              <a:t>(ÉGy.). — Szőlőhegy. A település külterületének keleti részén található. A név előtagja a román </a:t>
            </a:r>
            <a:r>
              <a:rPr lang="hu-HU" dirty="0" err="1"/>
              <a:t>colectivă</a:t>
            </a:r>
            <a:r>
              <a:rPr lang="hu-HU" dirty="0"/>
              <a:t> </a:t>
            </a:r>
            <a:r>
              <a:rPr lang="hu-HU" dirty="0" err="1"/>
              <a:t>ʼmezőgazdasági</a:t>
            </a:r>
            <a:r>
              <a:rPr lang="hu-HU" dirty="0"/>
              <a:t> termelőszövetkezet, </a:t>
            </a:r>
            <a:r>
              <a:rPr lang="hu-HU" dirty="0" err="1"/>
              <a:t>tsz.ʼ</a:t>
            </a:r>
            <a:r>
              <a:rPr lang="hu-HU" dirty="0"/>
              <a:t> köznévből (DEX) származik. Ez a szőlőhegy egy ideig a kollektívhez, azaz a termelőszövetkezethez tartozott, a név erre utal.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6B9CA54-C5F5-4614-9D7E-D60930A41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191" y="4486450"/>
            <a:ext cx="3145809" cy="23654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019F06E-2CBC-4E03-BA75-155C92A7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325" y="6097"/>
            <a:ext cx="3145809" cy="235935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B6D21FF-D08D-403B-B6C9-61B32022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86" y="2387873"/>
            <a:ext cx="4368956" cy="20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4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711D2B-8613-4534-87ED-F5332AED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70" y="79834"/>
            <a:ext cx="10058400" cy="1609344"/>
          </a:xfrm>
        </p:spPr>
        <p:txBody>
          <a:bodyPr/>
          <a:lstStyle/>
          <a:p>
            <a:r>
              <a:rPr lang="hu-HU" dirty="0"/>
              <a:t>Helynevek a (köz)oktatásban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FF9E7A-A0FF-43AA-A7CC-94F81BDBF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70" y="1505571"/>
            <a:ext cx="10058400" cy="4050792"/>
          </a:xfrm>
        </p:spPr>
        <p:txBody>
          <a:bodyPr/>
          <a:lstStyle/>
          <a:p>
            <a:r>
              <a:rPr lang="hu-HU" dirty="0"/>
              <a:t>Helynévismereti vetélkedő, Paptamási (Bihar megye)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BD5A4C5-8AB2-4BD4-B8A1-C54A207BD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428" y="1411319"/>
            <a:ext cx="3310596" cy="248294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02A373-3118-4FFD-B765-7BFE75E83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693"/>
            <a:ext cx="3992409" cy="299430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72E87D4-E652-41D8-875B-C6A63348B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0" y="2873326"/>
            <a:ext cx="3992409" cy="299430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F398318-6790-4EDA-81BE-517AFB0DB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34" y="4462600"/>
            <a:ext cx="3888935" cy="218752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CCCBBB6-31D4-4F03-A797-5D3453592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58" y="3929458"/>
            <a:ext cx="3216812" cy="241260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23C5F91-E723-49B0-B79F-BD1F09F95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40" y="1945058"/>
            <a:ext cx="2915233" cy="218642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C210D5A-F98D-4738-9080-9B9E947CD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7" y="1973581"/>
            <a:ext cx="3043557" cy="22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7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711D2B-8613-4534-87ED-F5332AED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70" y="79834"/>
            <a:ext cx="10058400" cy="1609344"/>
          </a:xfrm>
        </p:spPr>
        <p:txBody>
          <a:bodyPr/>
          <a:lstStyle/>
          <a:p>
            <a:r>
              <a:rPr lang="hu-HU" dirty="0"/>
              <a:t>Helynevek a (köz)oktatásban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FF9E7A-A0FF-43AA-A7CC-94F81BDBF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70" y="1505570"/>
            <a:ext cx="10058400" cy="5272595"/>
          </a:xfrm>
        </p:spPr>
        <p:txBody>
          <a:bodyPr>
            <a:normAutofit/>
          </a:bodyPr>
          <a:lstStyle/>
          <a:p>
            <a:pPr algn="just"/>
            <a:r>
              <a:rPr lang="hu-HU" sz="2400" dirty="0"/>
              <a:t>Hogyan élték meg a diákok a vetélkedőt?</a:t>
            </a:r>
          </a:p>
          <a:p>
            <a:pPr marL="0" indent="0" algn="just">
              <a:buNone/>
            </a:pPr>
            <a:r>
              <a:rPr lang="hu-HU" dirty="0"/>
              <a:t>1) Mi volt a legjobb a vetélkedőben? Mi tetszett a legjobban?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hu-HU" i="1" dirty="0"/>
              <a:t>Hogy jártunk a faluban.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hu-HU" dirty="0"/>
              <a:t>A </a:t>
            </a:r>
            <a:r>
              <a:rPr lang="hu-HU" dirty="0" err="1"/>
              <a:t>Kahoot</a:t>
            </a:r>
            <a:r>
              <a:rPr lang="hu-HU" dirty="0"/>
              <a:t>!-kvíz, mert nyertünk.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hu-HU" dirty="0"/>
          </a:p>
          <a:p>
            <a:pPr marL="0" lvl="1" indent="0" algn="just">
              <a:buNone/>
            </a:pPr>
            <a:r>
              <a:rPr lang="hu-HU" sz="2000" dirty="0"/>
              <a:t>2) Mi volt a legérdekesebb feladat? Miért?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hu-HU" i="1" dirty="0"/>
              <a:t>A </a:t>
            </a:r>
            <a:r>
              <a:rPr lang="hu-HU" i="1" dirty="0" err="1"/>
              <a:t>Kahoot</a:t>
            </a:r>
            <a:r>
              <a:rPr lang="hu-HU" i="1" dirty="0"/>
              <a:t>!, mert rájöttünk, hogy nem ismerjük a falut.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hu-HU" i="1" dirty="0"/>
              <a:t>A </a:t>
            </a:r>
            <a:r>
              <a:rPr lang="hu-HU" i="1" dirty="0" err="1"/>
              <a:t>Kahoot</a:t>
            </a:r>
            <a:r>
              <a:rPr lang="hu-HU" i="1" dirty="0"/>
              <a:t>!, mert megtudtunk új dolgokat a községről.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hu-HU" i="1" dirty="0"/>
          </a:p>
          <a:p>
            <a:pPr marL="0" lvl="1" indent="0" algn="just">
              <a:buNone/>
            </a:pPr>
            <a:r>
              <a:rPr lang="hu-HU" sz="2000" dirty="0"/>
              <a:t>3) Milyen volt csapatban dolgozni? Hogyan tudtatok együtt dolgozni és megoldani a feladatokat a vetélkedő alatt?</a:t>
            </a:r>
          </a:p>
          <a:p>
            <a:pPr marL="560070" lvl="2" indent="-285750" algn="just">
              <a:buFont typeface="Wingdings" panose="05000000000000000000" pitchFamily="2" charset="2"/>
              <a:buChar char="Ø"/>
            </a:pPr>
            <a:r>
              <a:rPr lang="hu-HU" sz="1800" i="1" dirty="0"/>
              <a:t>Nagyon jó volt csapatban dolgozni. Voltak olyan feladatok, amit egyesek tudtak és mások nem, de mindenki véleményét meghallgattuk.</a:t>
            </a:r>
          </a:p>
          <a:p>
            <a:pPr marL="560070" lvl="2" indent="-285750" algn="just">
              <a:buFont typeface="Wingdings" panose="05000000000000000000" pitchFamily="2" charset="2"/>
              <a:buChar char="Ø"/>
            </a:pPr>
            <a:r>
              <a:rPr lang="hu-HU" sz="1800" i="1" dirty="0"/>
              <a:t>Jó volt és összetartottunk.</a:t>
            </a:r>
          </a:p>
          <a:p>
            <a:pPr marL="560070" lvl="2" indent="-285750" algn="just">
              <a:buFont typeface="Wingdings" panose="05000000000000000000" pitchFamily="2" charset="2"/>
              <a:buChar char="Ø"/>
            </a:pPr>
            <a:r>
              <a:rPr lang="hu-HU" sz="1800" i="1" dirty="0"/>
              <a:t>Jó volt, mert mindenki segített.</a:t>
            </a:r>
          </a:p>
          <a:p>
            <a:pPr marL="0" lvl="1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40034B4-AE6C-4178-A6E6-E79839E7C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295" y="1726045"/>
            <a:ext cx="3338277" cy="25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6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2C4F1E-146E-422B-9ECE-7987C3AF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előadás felépítése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BDB2E6-FF6C-4A67-B53F-68BED13B5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A Szilágyságról röviden</a:t>
            </a:r>
          </a:p>
          <a:p>
            <a:pPr algn="just"/>
            <a:r>
              <a:rPr lang="hu-HU" dirty="0"/>
              <a:t>A Tövishátról röviden</a:t>
            </a:r>
          </a:p>
          <a:p>
            <a:pPr algn="just"/>
            <a:r>
              <a:rPr lang="hu-HU" dirty="0"/>
              <a:t>Tövishát kulturális öröksége</a:t>
            </a:r>
          </a:p>
          <a:p>
            <a:pPr algn="just"/>
            <a:r>
              <a:rPr lang="hu-HU" dirty="0"/>
              <a:t>Helynévgyűjtés a Tövisháton</a:t>
            </a:r>
          </a:p>
          <a:p>
            <a:pPr algn="just"/>
            <a:r>
              <a:rPr lang="hu-HU" dirty="0"/>
              <a:t>A saját munkámról röviden</a:t>
            </a:r>
          </a:p>
          <a:p>
            <a:pPr algn="just"/>
            <a:r>
              <a:rPr lang="hu-HU" dirty="0"/>
              <a:t>Képes beszámoló</a:t>
            </a:r>
          </a:p>
          <a:p>
            <a:pPr algn="just"/>
            <a:r>
              <a:rPr lang="hu-HU" dirty="0"/>
              <a:t>A helynévanyagról és annak jelentőségéről</a:t>
            </a:r>
          </a:p>
          <a:p>
            <a:pPr algn="just"/>
            <a:r>
              <a:rPr lang="hu-HU" dirty="0"/>
              <a:t>Helynevek a (köz)oktatásban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1045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E837E1-C306-48D8-953C-74F37FABE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sz="6000" dirty="0"/>
              <a:t>Köszönöm a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BF6DC6F-BB46-4082-A79C-765D5A2BB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0168" y="4468031"/>
            <a:ext cx="7891272" cy="2180492"/>
          </a:xfrm>
        </p:spPr>
        <p:txBody>
          <a:bodyPr>
            <a:normAutofit/>
          </a:bodyPr>
          <a:lstStyle/>
          <a:p>
            <a:r>
              <a:rPr lang="hu-HU" i="1"/>
              <a:t>„Nagy </a:t>
            </a:r>
            <a:r>
              <a:rPr lang="hu-HU" i="1" dirty="0"/>
              <a:t>Alföld sokat ígér, kicsit </a:t>
            </a:r>
            <a:r>
              <a:rPr lang="hu-HU" i="1" dirty="0" err="1"/>
              <a:t>ád</a:t>
            </a:r>
            <a:endParaRPr lang="hu-HU" i="1" dirty="0"/>
          </a:p>
          <a:p>
            <a:r>
              <a:rPr lang="hu-HU" i="1" dirty="0"/>
              <a:t>Hortobágy, húst ígér, de sose </a:t>
            </a:r>
            <a:r>
              <a:rPr lang="hu-HU" i="1" dirty="0" err="1"/>
              <a:t>ád</a:t>
            </a:r>
            <a:r>
              <a:rPr lang="hu-HU" i="1" dirty="0"/>
              <a:t>,</a:t>
            </a:r>
          </a:p>
          <a:p>
            <a:r>
              <a:rPr lang="hu-HU" i="1" dirty="0"/>
              <a:t>Tövishát, nem ígér, de mindig </a:t>
            </a:r>
            <a:r>
              <a:rPr lang="hu-HU" i="1" dirty="0" err="1"/>
              <a:t>ád</a:t>
            </a:r>
            <a:r>
              <a:rPr lang="hu-HU" i="1" dirty="0"/>
              <a:t>.”</a:t>
            </a:r>
          </a:p>
          <a:p>
            <a:r>
              <a:rPr lang="hu-HU" sz="1800" i="1" dirty="0"/>
              <a:t>			</a:t>
            </a:r>
            <a:r>
              <a:rPr lang="hu-HU" sz="1800" dirty="0"/>
              <a:t>Szilágyszentkirályi népi bölcselet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803976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FFBAAD-7513-4F29-BBE3-C0F18B5E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Irodalomjegyzék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9A408E-2D64-4D16-A9A7-A8C5FE9E1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622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u-HU" dirty="0"/>
              <a:t>Kovács Kuruc János – </a:t>
            </a:r>
            <a:r>
              <a:rPr lang="hu-HU" dirty="0" err="1"/>
              <a:t>Vicsai</a:t>
            </a:r>
            <a:r>
              <a:rPr lang="hu-HU" dirty="0"/>
              <a:t> János 2016</a:t>
            </a:r>
            <a:r>
              <a:rPr lang="hu-HU" i="1" dirty="0"/>
              <a:t>. Tövishát a Szilágyságban. Művelődés közművelődési havilap. LXIX. évfolyam. </a:t>
            </a:r>
            <a:r>
              <a:rPr lang="hu-HU" dirty="0">
                <a:hlinkClick r:id="rId2"/>
              </a:rPr>
              <a:t>https://muvelodes.net/m/tovishat-a-szilagysagban?fbclid=IwAR3IaRohxGPBQqOe5ukp83AeUjqx1hQyW7qh3gpEtXbnm0JMQ4Wqnt9iNMI</a:t>
            </a:r>
            <a:r>
              <a:rPr lang="hu-HU" dirty="0"/>
              <a:t>  (utolsó letöltés: 2025.11.01.)</a:t>
            </a:r>
          </a:p>
          <a:p>
            <a:pPr algn="just"/>
            <a:r>
              <a:rPr lang="hu-HU" dirty="0"/>
              <a:t>Major Miklós 1999. </a:t>
            </a:r>
            <a:r>
              <a:rPr lang="hu-HU" i="1" dirty="0"/>
              <a:t>A Szilágyság táji-történeti tagolódása </a:t>
            </a:r>
            <a:r>
              <a:rPr lang="hu-HU" dirty="0"/>
              <a:t>In.: Szabó Zsolt (szerk.) 1999. </a:t>
            </a:r>
            <a:r>
              <a:rPr lang="hu-HU" i="1" dirty="0"/>
              <a:t>Szilágysági magyarok. </a:t>
            </a:r>
            <a:r>
              <a:rPr lang="hu-HU" dirty="0" err="1"/>
              <a:t>Kriterion</a:t>
            </a:r>
            <a:r>
              <a:rPr lang="hu-HU" dirty="0"/>
              <a:t> Könyvkiadó, Bukarest–Kolozsvár. 15–21.</a:t>
            </a:r>
          </a:p>
          <a:p>
            <a:pPr algn="just"/>
            <a:r>
              <a:rPr lang="hu-HU" dirty="0"/>
              <a:t>MNL = Magyar Néprajzi Lexikon </a:t>
            </a:r>
            <a:r>
              <a:rPr lang="hu-HU" dirty="0">
                <a:hlinkClick r:id="rId3"/>
              </a:rPr>
              <a:t>http://mek.niif.hu/02100/02115/html/5-807.html</a:t>
            </a:r>
            <a:r>
              <a:rPr lang="hu-HU" dirty="0"/>
              <a:t>  (utolsó letöltés: 2025.11.01.)</a:t>
            </a:r>
          </a:p>
          <a:p>
            <a:pPr algn="just"/>
            <a:r>
              <a:rPr lang="hu-HU" dirty="0" err="1"/>
              <a:t>Szilvay</a:t>
            </a:r>
            <a:r>
              <a:rPr lang="hu-HU" dirty="0"/>
              <a:t> Gergely 2021. </a:t>
            </a:r>
            <a:r>
              <a:rPr lang="hu-HU" i="1" dirty="0"/>
              <a:t>Szilágyság. A „hepehupás, vén vidék”. </a:t>
            </a:r>
            <a:r>
              <a:rPr lang="hu-HU" i="1" dirty="0">
                <a:hlinkClick r:id="rId4"/>
              </a:rPr>
              <a:t>https://rubiconintezet.hu/project/szilagysag-a-hepehupas-ven-videk/</a:t>
            </a:r>
            <a:r>
              <a:rPr lang="hu-HU" i="1" dirty="0"/>
              <a:t> </a:t>
            </a:r>
            <a:r>
              <a:rPr lang="hu-HU" dirty="0"/>
              <a:t>(utolsó letöltés: 2025.11.01.)</a:t>
            </a:r>
          </a:p>
          <a:p>
            <a:pPr algn="just"/>
            <a:r>
              <a:rPr lang="hu-HU" dirty="0"/>
              <a:t>Virág Magdolna 1994. </a:t>
            </a:r>
            <a:r>
              <a:rPr lang="hu-HU" i="1" dirty="0"/>
              <a:t>Temetés a Tövisháton. </a:t>
            </a:r>
            <a:r>
              <a:rPr lang="hu-HU" dirty="0"/>
              <a:t>Debrecen.</a:t>
            </a:r>
          </a:p>
          <a:p>
            <a:pPr algn="just"/>
            <a:r>
              <a:rPr lang="hu-HU" dirty="0"/>
              <a:t>Weboldalak:</a:t>
            </a:r>
          </a:p>
          <a:p>
            <a:pPr lvl="1" algn="just"/>
            <a:r>
              <a:rPr lang="hu-HU" dirty="0"/>
              <a:t>Tövishát Kulturális Társaság </a:t>
            </a:r>
            <a:r>
              <a:rPr lang="hu-HU" u="sng" dirty="0">
                <a:hlinkClick r:id="rId5"/>
              </a:rPr>
              <a:t>http://tovishat.free.fr/page.html</a:t>
            </a:r>
            <a:r>
              <a:rPr lang="hu-HU" u="sng" dirty="0"/>
              <a:t> </a:t>
            </a:r>
            <a:r>
              <a:rPr lang="hu-HU" dirty="0"/>
              <a:t>(utolsó letöltés: 2023.05.12.)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72238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74B39C-F32D-457E-B6ED-6EB29E3993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hu-H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hu-H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u-H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„Tündérországnak ragyogó előcsarnoka, a Magyar-Alfölddel az Érmellék által bűbájosan összeforrasztott Szilágyság, a mi néprajzi tekintetekben is olyan kedves, mint természeti szépségeinél fogva bájos vidékünk.”</a:t>
            </a:r>
            <a:br>
              <a:rPr lang="hu-H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hu-H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				</a:t>
            </a:r>
            <a:r>
              <a:rPr lang="hu-HU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Boér</a:t>
            </a:r>
            <a:r>
              <a:rPr lang="hu-H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Miklós: A Szilágyság népeiről (1899)</a:t>
            </a:r>
            <a:br>
              <a:rPr lang="hu-HU" sz="6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321214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B9190C-6631-4576-81E8-FC9E57F9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0253"/>
            <a:ext cx="10058400" cy="1609344"/>
          </a:xfrm>
        </p:spPr>
        <p:txBody>
          <a:bodyPr/>
          <a:lstStyle/>
          <a:p>
            <a:r>
              <a:rPr lang="hu-HU" dirty="0"/>
              <a:t>A Szilágyságról röviden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C1750A-1548-4CB8-9F38-863FAD0A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11800"/>
            <a:ext cx="6748552" cy="455441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u-HU" i="1" dirty="0"/>
              <a:t>Partium kapuja a hadak útján</a:t>
            </a:r>
          </a:p>
          <a:p>
            <a:pPr algn="just"/>
            <a:r>
              <a:rPr lang="hu-HU" dirty="0"/>
              <a:t>Szilágyság </a:t>
            </a:r>
            <a:r>
              <a:rPr lang="hu-HU" dirty="0">
                <a:sym typeface="Wingdings" panose="05000000000000000000" pitchFamily="2" charset="2"/>
              </a:rPr>
              <a:t> </a:t>
            </a:r>
            <a:r>
              <a:rPr lang="hu-HU" i="1" dirty="0">
                <a:sym typeface="Wingdings" panose="05000000000000000000" pitchFamily="2" charset="2"/>
              </a:rPr>
              <a:t>„a Réz-, a Meszes-hegység és a Szamos, valamint az Érmellék által </a:t>
            </a:r>
            <a:r>
              <a:rPr lang="hu-HU" i="1" dirty="0" err="1">
                <a:sym typeface="Wingdings" panose="05000000000000000000" pitchFamily="2" charset="2"/>
              </a:rPr>
              <a:t>közrezárt</a:t>
            </a:r>
            <a:r>
              <a:rPr lang="hu-HU" i="1" dirty="0">
                <a:sym typeface="Wingdings" panose="05000000000000000000" pitchFamily="2" charset="2"/>
              </a:rPr>
              <a:t> dombság” </a:t>
            </a:r>
            <a:r>
              <a:rPr lang="hu-HU" dirty="0">
                <a:sym typeface="Wingdings" panose="05000000000000000000" pitchFamily="2" charset="2"/>
              </a:rPr>
              <a:t>(MNL)</a:t>
            </a:r>
          </a:p>
          <a:p>
            <a:endParaRPr lang="hu-HU" dirty="0">
              <a:sym typeface="Wingdings" panose="05000000000000000000" pitchFamily="2" charset="2"/>
            </a:endParaRPr>
          </a:p>
          <a:p>
            <a:r>
              <a:rPr lang="hu-HU" dirty="0">
                <a:sym typeface="Wingdings" panose="05000000000000000000" pitchFamily="2" charset="2"/>
              </a:rPr>
              <a:t>Tájai (</a:t>
            </a:r>
            <a:r>
              <a:rPr lang="hu-HU" cap="small" dirty="0">
                <a:sym typeface="Wingdings" panose="05000000000000000000" pitchFamily="2" charset="2"/>
              </a:rPr>
              <a:t>Virág</a:t>
            </a:r>
            <a:r>
              <a:rPr lang="hu-HU" dirty="0">
                <a:sym typeface="Wingdings" panose="05000000000000000000" pitchFamily="2" charset="2"/>
              </a:rPr>
              <a:t> 1994):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Felső-Berettyó vidéke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Kraszna-mente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Tövishát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+ Érmellék (?)</a:t>
            </a:r>
          </a:p>
          <a:p>
            <a:r>
              <a:rPr lang="hu-HU" dirty="0">
                <a:sym typeface="Wingdings" panose="05000000000000000000" pitchFamily="2" charset="2"/>
              </a:rPr>
              <a:t>Tájai (</a:t>
            </a:r>
            <a:r>
              <a:rPr lang="hu-HU" cap="small" dirty="0" err="1">
                <a:sym typeface="Wingdings" panose="05000000000000000000" pitchFamily="2" charset="2"/>
              </a:rPr>
              <a:t>Szilvay</a:t>
            </a:r>
            <a:r>
              <a:rPr lang="hu-HU" dirty="0">
                <a:sym typeface="Wingdings" panose="05000000000000000000" pitchFamily="2" charset="2"/>
              </a:rPr>
              <a:t> 2021):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Berettyó-felvidék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Kraszna-vidék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Tövishát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Szamos-vidék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2AE017C-A729-45CC-A36F-A9ED6B00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887" y="1617785"/>
            <a:ext cx="3306800" cy="210734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50DCC22-6A9C-4E5B-93D9-F2313D7A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086" y="3227129"/>
            <a:ext cx="3231237" cy="209803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31A1FA1-80CC-4785-A134-5C3D05269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887" y="4705592"/>
            <a:ext cx="3393025" cy="20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69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5262E1-2443-4D6E-BEDB-6140E3B1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Tövishátról röviden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FA8852-01C2-4215-8D1D-A1A834871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Földrajzi szempontból: a Szamos, Mázsa- és Zilah-patak által határolt és </a:t>
            </a:r>
            <a:r>
              <a:rPr lang="hu-HU" dirty="0" err="1"/>
              <a:t>közrezárt</a:t>
            </a:r>
            <a:r>
              <a:rPr lang="hu-HU" dirty="0"/>
              <a:t> terület, háromszög vagy a Szilágy-patak völgye</a:t>
            </a:r>
          </a:p>
          <a:p>
            <a:pPr algn="just"/>
            <a:r>
              <a:rPr lang="hu-HU" dirty="0"/>
              <a:t>„</a:t>
            </a:r>
            <a:r>
              <a:rPr lang="hu-HU" b="1" i="1" dirty="0"/>
              <a:t>Tövishát</a:t>
            </a:r>
            <a:r>
              <a:rPr lang="hu-HU" i="1" dirty="0"/>
              <a:t>: kistáj, a Szilágyságban Szilágycseh és Zilah között a Szamosba és Krasznába futó patakok közén. Egykori kisnemesi falvai közül a legnevesebb </a:t>
            </a:r>
            <a:r>
              <a:rPr lang="hu-HU" i="1" dirty="0" err="1"/>
              <a:t>Diósad</a:t>
            </a:r>
            <a:r>
              <a:rPr lang="hu-HU" i="1" dirty="0"/>
              <a:t>. Magyar lakossága románokkal vegyesen lakik.” </a:t>
            </a:r>
            <a:r>
              <a:rPr lang="hu-HU" dirty="0"/>
              <a:t>(MNL)</a:t>
            </a:r>
          </a:p>
          <a:p>
            <a:pPr algn="just"/>
            <a:r>
              <a:rPr lang="hu-HU" i="1" dirty="0"/>
              <a:t>„A Tövishát a Szamos völgyétől nyugat-délnyugat fele Szilágycsehen át </a:t>
            </a:r>
            <a:r>
              <a:rPr lang="hu-HU" i="1" dirty="0" err="1"/>
              <a:t>Sarmaságig</a:t>
            </a:r>
            <a:r>
              <a:rPr lang="hu-HU" i="1" dirty="0"/>
              <a:t> húzódó, a Szilágy és a Zilah patak által határolt dombvidéket jelöli. A Társaság tevékenysége 46 helységre terjed ki, amelyből 32 Szilágy, 7-7 helység pedig Szatmár és Máramaros megyékben található.”  </a:t>
            </a:r>
            <a:r>
              <a:rPr lang="hu-HU" dirty="0"/>
              <a:t>(Tövishát Kulturális Társaság)</a:t>
            </a:r>
          </a:p>
          <a:p>
            <a:pPr algn="just"/>
            <a:r>
              <a:rPr lang="hu-HU" dirty="0"/>
              <a:t>Mit tartanak az itt élők Tövishátnak?</a:t>
            </a:r>
          </a:p>
        </p:txBody>
      </p:sp>
    </p:spTree>
    <p:extLst>
      <p:ext uri="{BB962C8B-B14F-4D97-AF65-F5344CB8AC3E}">
        <p14:creationId xmlns:p14="http://schemas.microsoft.com/office/powerpoint/2010/main" val="186650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176EDE-DFA2-4E23-83D6-374643E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008" y="633046"/>
            <a:ext cx="1899139" cy="917918"/>
          </a:xfrm>
        </p:spPr>
        <p:txBody>
          <a:bodyPr>
            <a:noAutofit/>
          </a:bodyPr>
          <a:lstStyle/>
          <a:p>
            <a:pPr algn="ctr"/>
            <a:r>
              <a:rPr lang="hu-HU" sz="1600" dirty="0"/>
              <a:t>A Tövishát földrajzi elhelyezkedése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95B18BAB-DB90-478C-B4BE-80DD31F49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4332" cy="6953767"/>
          </a:xfrm>
        </p:spPr>
      </p:pic>
    </p:spTree>
    <p:extLst>
      <p:ext uri="{BB962C8B-B14F-4D97-AF65-F5344CB8AC3E}">
        <p14:creationId xmlns:p14="http://schemas.microsoft.com/office/powerpoint/2010/main" val="27073113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5262E1-2443-4D6E-BEDB-6140E3B1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Tövishátról röviden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FA8852-01C2-4215-8D1D-A1A834871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411" y="3429000"/>
            <a:ext cx="1532675" cy="452980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Szilágycseh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FB4589CC-31D5-46E8-8C6E-4BEB73502531}"/>
              </a:ext>
            </a:extLst>
          </p:cNvPr>
          <p:cNvSpPr txBox="1">
            <a:spLocks/>
          </p:cNvSpPr>
          <p:nvPr/>
        </p:nvSpPr>
        <p:spPr>
          <a:xfrm>
            <a:off x="2136648" y="1968772"/>
            <a:ext cx="1746035" cy="521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/>
              <a:t>Benedekfalva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2683D3B6-CBF5-469D-BF31-E2367FC8D3CC}"/>
              </a:ext>
            </a:extLst>
          </p:cNvPr>
          <p:cNvSpPr txBox="1">
            <a:spLocks/>
          </p:cNvSpPr>
          <p:nvPr/>
        </p:nvSpPr>
        <p:spPr>
          <a:xfrm>
            <a:off x="8720328" y="3655490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 err="1"/>
              <a:t>Bogdánd</a:t>
            </a:r>
            <a:endParaRPr lang="hu-HU" dirty="0"/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630188F6-F108-4F03-AB74-4D27F206EFB8}"/>
              </a:ext>
            </a:extLst>
          </p:cNvPr>
          <p:cNvSpPr txBox="1">
            <a:spLocks/>
          </p:cNvSpPr>
          <p:nvPr/>
        </p:nvSpPr>
        <p:spPr>
          <a:xfrm>
            <a:off x="2685288" y="4311045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/>
              <a:t>Désháza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8C00B574-61B9-476E-B5CA-3B1EC7A5ED69}"/>
              </a:ext>
            </a:extLst>
          </p:cNvPr>
          <p:cNvSpPr txBox="1">
            <a:spLocks/>
          </p:cNvSpPr>
          <p:nvPr/>
        </p:nvSpPr>
        <p:spPr>
          <a:xfrm>
            <a:off x="6230346" y="2421753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 err="1"/>
              <a:t>Diósad</a:t>
            </a:r>
            <a:endParaRPr lang="hu-HU" dirty="0"/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C902451F-9345-44FE-86A8-879501DCF34C}"/>
              </a:ext>
            </a:extLst>
          </p:cNvPr>
          <p:cNvSpPr txBox="1">
            <a:spLocks/>
          </p:cNvSpPr>
          <p:nvPr/>
        </p:nvSpPr>
        <p:spPr>
          <a:xfrm>
            <a:off x="5464008" y="5788621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/>
              <a:t>Hadad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2CA41D00-D7E4-4472-9469-9717C13C04F8}"/>
              </a:ext>
            </a:extLst>
          </p:cNvPr>
          <p:cNvSpPr txBox="1">
            <a:spLocks/>
          </p:cNvSpPr>
          <p:nvPr/>
        </p:nvSpPr>
        <p:spPr>
          <a:xfrm>
            <a:off x="603973" y="3747631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 err="1"/>
              <a:t>Kusaly</a:t>
            </a:r>
            <a:endParaRPr lang="hu-HU" dirty="0"/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C8DCA263-48A2-452E-B0B2-A5D87B7A2EDF}"/>
              </a:ext>
            </a:extLst>
          </p:cNvPr>
          <p:cNvSpPr txBox="1">
            <a:spLocks/>
          </p:cNvSpPr>
          <p:nvPr/>
        </p:nvSpPr>
        <p:spPr>
          <a:xfrm>
            <a:off x="9594167" y="1289304"/>
            <a:ext cx="2023404" cy="67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 err="1"/>
              <a:t>Magyargoroszló</a:t>
            </a:r>
            <a:endParaRPr lang="hu-HU" dirty="0"/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37BEB23C-2D43-4539-8ACA-E24D50E046ED}"/>
              </a:ext>
            </a:extLst>
          </p:cNvPr>
          <p:cNvSpPr txBox="1">
            <a:spLocks/>
          </p:cNvSpPr>
          <p:nvPr/>
        </p:nvSpPr>
        <p:spPr>
          <a:xfrm>
            <a:off x="9311171" y="5000830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/>
              <a:t>Sarmaság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0FFB6048-62F2-4AA1-A569-61B3CECB7CDE}"/>
              </a:ext>
            </a:extLst>
          </p:cNvPr>
          <p:cNvSpPr txBox="1">
            <a:spLocks/>
          </p:cNvSpPr>
          <p:nvPr/>
        </p:nvSpPr>
        <p:spPr>
          <a:xfrm>
            <a:off x="1370310" y="5562131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 err="1"/>
              <a:t>Szilágyballa</a:t>
            </a:r>
            <a:endParaRPr lang="hu-HU" dirty="0"/>
          </a:p>
        </p:txBody>
      </p: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40AFE912-4C13-47FE-8B9C-2BB924B4C033}"/>
              </a:ext>
            </a:extLst>
          </p:cNvPr>
          <p:cNvSpPr txBox="1">
            <a:spLocks/>
          </p:cNvSpPr>
          <p:nvPr/>
        </p:nvSpPr>
        <p:spPr>
          <a:xfrm>
            <a:off x="6441364" y="4495565"/>
            <a:ext cx="1830439" cy="653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 err="1"/>
              <a:t>Szilágysámson</a:t>
            </a:r>
            <a:endParaRPr lang="hu-HU" dirty="0"/>
          </a:p>
        </p:txBody>
      </p:sp>
      <p:sp>
        <p:nvSpPr>
          <p:cNvPr id="14" name="Tartalom helye 2">
            <a:extLst>
              <a:ext uri="{FF2B5EF4-FFF2-40B4-BE49-F238E27FC236}">
                <a16:creationId xmlns:a16="http://schemas.microsoft.com/office/drawing/2014/main" id="{34B09D1A-41D4-47D9-8344-4D55E9A97B55}"/>
              </a:ext>
            </a:extLst>
          </p:cNvPr>
          <p:cNvSpPr txBox="1">
            <a:spLocks/>
          </p:cNvSpPr>
          <p:nvPr/>
        </p:nvSpPr>
        <p:spPr>
          <a:xfrm>
            <a:off x="9289014" y="2467823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/>
              <a:t>Vérvölgy</a:t>
            </a: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id="{1A8CCDC7-CC0E-471E-9A93-B14DA73D2BCC}"/>
              </a:ext>
            </a:extLst>
          </p:cNvPr>
          <p:cNvSpPr txBox="1">
            <a:spLocks/>
          </p:cNvSpPr>
          <p:nvPr/>
        </p:nvSpPr>
        <p:spPr>
          <a:xfrm>
            <a:off x="3009665" y="2950581"/>
            <a:ext cx="1532675" cy="45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/>
              <a:t>Doba</a:t>
            </a:r>
          </a:p>
        </p:txBody>
      </p:sp>
      <p:sp>
        <p:nvSpPr>
          <p:cNvPr id="17" name="Tartalom helye 2">
            <a:extLst>
              <a:ext uri="{FF2B5EF4-FFF2-40B4-BE49-F238E27FC236}">
                <a16:creationId xmlns:a16="http://schemas.microsoft.com/office/drawing/2014/main" id="{8AF0E9D5-E2F2-4A9A-B38B-EE94FE46F1FF}"/>
              </a:ext>
            </a:extLst>
          </p:cNvPr>
          <p:cNvSpPr txBox="1">
            <a:spLocks/>
          </p:cNvSpPr>
          <p:nvPr/>
        </p:nvSpPr>
        <p:spPr>
          <a:xfrm>
            <a:off x="8827829" y="6119680"/>
            <a:ext cx="2300419" cy="738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hu-HU" dirty="0" err="1"/>
              <a:t>Szilágyfőkeresztúr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9741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176EDE-DFA2-4E23-83D6-374643E0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888" y="689317"/>
            <a:ext cx="1899139" cy="917918"/>
          </a:xfrm>
        </p:spPr>
        <p:txBody>
          <a:bodyPr>
            <a:noAutofit/>
          </a:bodyPr>
          <a:lstStyle/>
          <a:p>
            <a:pPr algn="ctr"/>
            <a:r>
              <a:rPr lang="hu-HU" sz="2000" dirty="0"/>
              <a:t>Áttekintés </a:t>
            </a:r>
            <a:br>
              <a:rPr lang="hu-HU" sz="2000" dirty="0"/>
            </a:br>
            <a:r>
              <a:rPr lang="hu-HU" sz="2000" dirty="0"/>
              <a:t>a </a:t>
            </a:r>
            <a:br>
              <a:rPr lang="hu-HU" sz="2000" dirty="0"/>
            </a:br>
            <a:r>
              <a:rPr lang="hu-HU" sz="2000" dirty="0"/>
              <a:t>Tövishátról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7EC97F49-9EE1-4B16-B8A3-045FD4A23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4008" cy="6858000"/>
          </a:xfrm>
        </p:spPr>
      </p:pic>
    </p:spTree>
    <p:extLst>
      <p:ext uri="{BB962C8B-B14F-4D97-AF65-F5344CB8AC3E}">
        <p14:creationId xmlns:p14="http://schemas.microsoft.com/office/powerpoint/2010/main" val="2969924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D2DE59-AC33-4B21-B8AA-D3EB11B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Tövishát kulturális öröksége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4B6FF4-F0B9-437E-A71D-BB2ABA810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490407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dirty="0"/>
              <a:t>Épített örökség</a:t>
            </a:r>
          </a:p>
          <a:p>
            <a:pPr lvl="1" algn="just"/>
            <a:r>
              <a:rPr lang="hu-HU" dirty="0"/>
              <a:t>Ortodox fatemplomok</a:t>
            </a:r>
          </a:p>
          <a:p>
            <a:pPr lvl="1" algn="just"/>
            <a:r>
              <a:rPr lang="hu-HU" dirty="0"/>
              <a:t>Kazettás mennyezetű református templomok</a:t>
            </a:r>
          </a:p>
          <a:p>
            <a:pPr lvl="1" algn="just"/>
            <a:r>
              <a:rPr lang="hu-HU" dirty="0"/>
              <a:t>Cseh vára</a:t>
            </a:r>
          </a:p>
          <a:p>
            <a:pPr lvl="1" algn="just"/>
            <a:r>
              <a:rPr lang="hu-HU" dirty="0"/>
              <a:t>Kastélyok (Kemény-, Wesselényi-család)</a:t>
            </a:r>
          </a:p>
          <a:p>
            <a:pPr lvl="1" algn="just"/>
            <a:r>
              <a:rPr lang="hu-HU" dirty="0"/>
              <a:t>Emlékművek (Ady Endre-szobor </a:t>
            </a:r>
            <a:r>
              <a:rPr lang="hu-HU" dirty="0">
                <a:sym typeface="Wingdings" panose="05000000000000000000" pitchFamily="2" charset="2"/>
              </a:rPr>
              <a:t> </a:t>
            </a:r>
            <a:r>
              <a:rPr lang="hu-HU" dirty="0" err="1">
                <a:sym typeface="Wingdings" panose="05000000000000000000" pitchFamily="2" charset="2"/>
              </a:rPr>
              <a:t>Diósad</a:t>
            </a:r>
            <a:r>
              <a:rPr lang="hu-HU" dirty="0">
                <a:sym typeface="Wingdings" panose="05000000000000000000" pitchFamily="2" charset="2"/>
              </a:rPr>
              <a:t>, Szilágylompért, </a:t>
            </a:r>
            <a:r>
              <a:rPr lang="hu-HU" dirty="0" err="1">
                <a:sym typeface="Wingdings" panose="05000000000000000000" pitchFamily="2" charset="2"/>
              </a:rPr>
              <a:t>Goroszlói</a:t>
            </a:r>
            <a:r>
              <a:rPr lang="hu-HU" dirty="0">
                <a:sym typeface="Wingdings" panose="05000000000000000000" pitchFamily="2" charset="2"/>
              </a:rPr>
              <a:t> csata-emlékmű  </a:t>
            </a:r>
            <a:r>
              <a:rPr lang="hu-HU" dirty="0" err="1">
                <a:sym typeface="Wingdings" panose="05000000000000000000" pitchFamily="2" charset="2"/>
              </a:rPr>
              <a:t>Magyargoroszló</a:t>
            </a:r>
            <a:r>
              <a:rPr lang="hu-HU" dirty="0">
                <a:sym typeface="Wingdings" panose="05000000000000000000" pitchFamily="2" charset="2"/>
              </a:rPr>
              <a:t>)</a:t>
            </a:r>
            <a:endParaRPr lang="hu-HU" dirty="0"/>
          </a:p>
          <a:p>
            <a:pPr algn="just"/>
            <a:r>
              <a:rPr lang="hu-HU" dirty="0"/>
              <a:t>Tárgyi örökség</a:t>
            </a:r>
          </a:p>
          <a:p>
            <a:pPr lvl="1" algn="just"/>
            <a:r>
              <a:rPr lang="hu-HU" dirty="0"/>
              <a:t>Tájházak (Sarmasági Faluháza, Sipos László Tájház </a:t>
            </a:r>
            <a:r>
              <a:rPr lang="hu-HU" dirty="0">
                <a:sym typeface="Wingdings" panose="05000000000000000000" pitchFamily="2" charset="2"/>
              </a:rPr>
              <a:t></a:t>
            </a:r>
            <a:r>
              <a:rPr lang="hu-HU" dirty="0"/>
              <a:t> </a:t>
            </a:r>
            <a:r>
              <a:rPr lang="hu-HU" dirty="0" err="1"/>
              <a:t>Bogdánd</a:t>
            </a:r>
            <a:r>
              <a:rPr lang="hu-HU" dirty="0"/>
              <a:t>)</a:t>
            </a:r>
          </a:p>
          <a:p>
            <a:pPr algn="just"/>
            <a:r>
              <a:rPr lang="hu-HU" dirty="0"/>
              <a:t>Szellemi örökség</a:t>
            </a:r>
          </a:p>
          <a:p>
            <a:pPr lvl="1" algn="just"/>
            <a:r>
              <a:rPr lang="hu-HU" dirty="0"/>
              <a:t>Fazekasság (Désháza, </a:t>
            </a:r>
            <a:r>
              <a:rPr lang="hu-HU" dirty="0" err="1"/>
              <a:t>Szilágyballa</a:t>
            </a:r>
            <a:r>
              <a:rPr lang="hu-HU" dirty="0"/>
              <a:t>)</a:t>
            </a:r>
          </a:p>
          <a:p>
            <a:pPr lvl="1" algn="just"/>
            <a:r>
              <a:rPr lang="hu-HU" dirty="0"/>
              <a:t>Gasztronómia (</a:t>
            </a:r>
            <a:r>
              <a:rPr lang="hu-HU" dirty="0" err="1"/>
              <a:t>bogdándi</a:t>
            </a:r>
            <a:r>
              <a:rPr lang="hu-HU" dirty="0"/>
              <a:t> béles, szilágylompérti </a:t>
            </a:r>
            <a:r>
              <a:rPr lang="hu-HU" i="1" dirty="0" err="1"/>
              <a:t>tébekása</a:t>
            </a:r>
            <a:r>
              <a:rPr lang="hu-HU" dirty="0"/>
              <a:t>) </a:t>
            </a:r>
          </a:p>
          <a:p>
            <a:pPr lvl="1" algn="just"/>
            <a:r>
              <a:rPr lang="hu-HU" dirty="0"/>
              <a:t>Néptánc</a:t>
            </a:r>
          </a:p>
          <a:p>
            <a:pPr lvl="1" algn="just"/>
            <a:r>
              <a:rPr lang="hu-HU" dirty="0"/>
              <a:t>Helynevek</a:t>
            </a:r>
          </a:p>
        </p:txBody>
      </p:sp>
    </p:spTree>
    <p:extLst>
      <p:ext uri="{BB962C8B-B14F-4D97-AF65-F5344CB8AC3E}">
        <p14:creationId xmlns:p14="http://schemas.microsoft.com/office/powerpoint/2010/main" val="3401729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abetű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Fabetű</Template>
  <TotalTime>387</TotalTime>
  <Words>1399</Words>
  <Application>Microsoft Office PowerPoint</Application>
  <PresentationFormat>Szélesvásznú</PresentationFormat>
  <Paragraphs>134</Paragraphs>
  <Slides>21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 Unicode MS</vt:lpstr>
      <vt:lpstr>Calibri</vt:lpstr>
      <vt:lpstr>Georgia</vt:lpstr>
      <vt:lpstr>Trebuchet MS</vt:lpstr>
      <vt:lpstr>Wingdings</vt:lpstr>
      <vt:lpstr>Fabetű</vt:lpstr>
      <vt:lpstr>Helynévgyűjtés  a Tövisháton</vt:lpstr>
      <vt:lpstr>Az előadás felépítése</vt:lpstr>
      <vt:lpstr>  „Tündérországnak ragyogó előcsarnoka, a Magyar-Alfölddel az Érmellék által bűbájosan összeforrasztott Szilágyság, a mi néprajzi tekintetekben is olyan kedves, mint természeti szépségeinél fogva bájos vidékünk.”      Boér Miklós: A Szilágyság népeiről (1899) </vt:lpstr>
      <vt:lpstr>A Szilágyságról röviden</vt:lpstr>
      <vt:lpstr>A Tövishátról röviden</vt:lpstr>
      <vt:lpstr>A Tövishát földrajzi elhelyezkedése</vt:lpstr>
      <vt:lpstr>A Tövishátról röviden</vt:lpstr>
      <vt:lpstr>Áttekintés  a  Tövishátról</vt:lpstr>
      <vt:lpstr>Tövishát kulturális öröksége</vt:lpstr>
      <vt:lpstr>Helynévgyűjtés a Tövisháton</vt:lpstr>
      <vt:lpstr>A saját munkámról röviden</vt:lpstr>
      <vt:lpstr>Képes beszámoló</vt:lpstr>
      <vt:lpstr>Képes beszámoló</vt:lpstr>
      <vt:lpstr>A névanyagról  és annak jelentőségéről</vt:lpstr>
      <vt:lpstr>A névanyagról  és annak jelentőségéről</vt:lpstr>
      <vt:lpstr>A névanyagról  és annak jelentőségéről</vt:lpstr>
      <vt:lpstr>A névanyagról  és annak jelentőségéről</vt:lpstr>
      <vt:lpstr>Helynevek a (köz)oktatásban</vt:lpstr>
      <vt:lpstr>Helynevek a (köz)oktatásban</vt:lpstr>
      <vt:lpstr>Köszönöm a figyelmet!</vt:lpstr>
      <vt:lpstr>Irodalomjegyzék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Helynévgyűjtés a Tövisháton</dc:title>
  <dc:creator>Laptop</dc:creator>
  <cp:lastModifiedBy>Botond Endre Varga</cp:lastModifiedBy>
  <cp:revision>28</cp:revision>
  <dcterms:created xsi:type="dcterms:W3CDTF">2025-10-18T10:29:02Z</dcterms:created>
  <dcterms:modified xsi:type="dcterms:W3CDTF">2025-11-24T09:29:44Z</dcterms:modified>
</cp:coreProperties>
</file>