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68" r:id="rId3"/>
    <p:sldId id="269" r:id="rId4"/>
    <p:sldId id="271" r:id="rId5"/>
    <p:sldId id="282" r:id="rId6"/>
    <p:sldId id="275" r:id="rId7"/>
    <p:sldId id="276" r:id="rId8"/>
    <p:sldId id="277" r:id="rId9"/>
    <p:sldId id="278" r:id="rId10"/>
    <p:sldId id="279" r:id="rId11"/>
    <p:sldId id="280" r:id="rId12"/>
    <p:sldId id="281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1813"/>
    <a:srgbClr val="FF8E17"/>
    <a:srgbClr val="7A2018"/>
    <a:srgbClr val="6D1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1" autoAdjust="0"/>
    <p:restoredTop sz="94660"/>
  </p:normalViewPr>
  <p:slideViewPr>
    <p:cSldViewPr snapToGrid="0">
      <p:cViewPr varScale="1">
        <p:scale>
          <a:sx n="81" d="100"/>
          <a:sy n="81" d="100"/>
        </p:scale>
        <p:origin x="1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93916-0EE6-4290-BDC2-3526DB68C015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F2958-AD9C-4B16-9859-5A60FF98A7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09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81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69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182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05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14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786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46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95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04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867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0638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6253B-55E0-4AF6-AD82-0BE7B427AD3D}" type="datetimeFigureOut">
              <a:rPr lang="hu-HU" smtClean="0"/>
              <a:t>2025. 11. 03.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B88A3-635B-4821-824A-4AD5D9DADD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12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40292" y="2335572"/>
            <a:ext cx="591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Tóth Valéria</a:t>
            </a:r>
            <a:endParaRPr lang="hu-HU" sz="28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947387" y="3292066"/>
            <a:ext cx="632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Az etimológiai szemlélet változása az anonymusi geszta tulajdonnévi adatainak magyarázatában</a:t>
            </a:r>
            <a:endParaRPr lang="hu-HU" sz="28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384990" y="4935629"/>
            <a:ext cx="5558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>
                <a:solidFill>
                  <a:srgbClr val="701813"/>
                </a:solidFill>
                <a:latin typeface="Georgia" panose="02040502050405020303" pitchFamily="18" charset="0"/>
              </a:rPr>
              <a:t>A nyelvtörténeti kutatások legújabb eredményei</a:t>
            </a:r>
            <a:endParaRPr lang="hu-HU" sz="16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594647" y="5277345"/>
            <a:ext cx="300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>
                <a:solidFill>
                  <a:srgbClr val="701813"/>
                </a:solidFill>
                <a:latin typeface="Georgia" panose="02040502050405020303" pitchFamily="18" charset="0"/>
              </a:rPr>
              <a:t>Szeged, 2025. november 6-7.</a:t>
            </a:r>
            <a:endParaRPr lang="hu-HU" sz="1400" dirty="0">
              <a:latin typeface="Georgia" panose="02040502050405020303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140291" y="5780809"/>
            <a:ext cx="566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>
                <a:solidFill>
                  <a:srgbClr val="701813"/>
                </a:solidFill>
                <a:latin typeface="Georgia" panose="02040502050405020303" pitchFamily="18" charset="0"/>
              </a:rPr>
              <a:t>Magyar Nemzeti Helynévtár Program</a:t>
            </a:r>
            <a:endParaRPr lang="hu-HU" b="1" dirty="0">
              <a:solidFill>
                <a:srgbClr val="701813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384989" y="6083216"/>
            <a:ext cx="5422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rgbClr val="701813"/>
                </a:solidFill>
                <a:latin typeface="Georgia" panose="02040502050405020303" pitchFamily="18" charset="0"/>
              </a:rPr>
              <a:t>Magyar </a:t>
            </a:r>
            <a:r>
              <a:rPr lang="hu-HU" sz="1400">
                <a:solidFill>
                  <a:srgbClr val="701813"/>
                </a:solidFill>
                <a:latin typeface="Georgia" panose="02040502050405020303" pitchFamily="18" charset="0"/>
              </a:rPr>
              <a:t>Tudományos Akadémia – Debreceni Egyetem</a:t>
            </a:r>
            <a:endParaRPr lang="hu-HU" sz="1400" dirty="0">
              <a:solidFill>
                <a:srgbClr val="70181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64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Benkő Loránd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Anonymus-kutatások névmagyarázatainak hibái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fő oka: Anonymus hitelességébe vetett hit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&gt; hamis történeti következtetések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&gt; hibás nyelvészeti magyarázatok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szemléleti egyoldalúság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&gt; Anonymus személyneveinek magyarázatában: 80% török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&gt; hibás módszertan: török tő + magyar képző (pl.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Örs, Ond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névtudomány alapvető módszertani elve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nevek állhatnak különböző nyelvi eredetű elemekből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de feltétele: azonos nyelvi rendszerben való funkcionálás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jövevénynevek magyarázatának módszertani elvei</a:t>
            </a:r>
          </a:p>
          <a:p>
            <a:pPr>
              <a:spcBef>
                <a:spcPts val="900"/>
              </a:spcBef>
            </a:pPr>
            <a:r>
              <a:rPr lang="hu-HU" sz="2500" i="1">
                <a:solidFill>
                  <a:srgbClr val="701813"/>
                </a:solidFill>
                <a:latin typeface="Georgia" panose="02040502050405020303" pitchFamily="18" charset="0"/>
              </a:rPr>
              <a:t>„Függetlenül esetleges más nyelvi származásától, etimonjától, »magyar«-nak tekintendő korai szókincsünkben is minden olyan elem, amely akár eredetileg, akár jövevényként történetileg a magyarsághoz kötődött, magyar nyelvi környezetben funkcionált, magyar beszélők használták, alakították tovább a magyar nyelv belső fejlődési törvényei szerint.” </a:t>
            </a:r>
            <a:r>
              <a:rPr lang="hu-HU" sz="2500">
                <a:solidFill>
                  <a:srgbClr val="701813"/>
                </a:solidFill>
                <a:latin typeface="Georgia" panose="02040502050405020303" pitchFamily="18" charset="0"/>
              </a:rPr>
              <a:t>(</a:t>
            </a:r>
            <a:r>
              <a:rPr lang="hu-HU" sz="2500" cap="small">
                <a:solidFill>
                  <a:srgbClr val="701813"/>
                </a:solidFill>
                <a:latin typeface="Georgia" panose="02040502050405020303" pitchFamily="18" charset="0"/>
              </a:rPr>
              <a:t>Benkő</a:t>
            </a:r>
            <a:r>
              <a:rPr lang="hu-HU" sz="2500">
                <a:solidFill>
                  <a:srgbClr val="701813"/>
                </a:solidFill>
                <a:latin typeface="Georgia" panose="02040502050405020303" pitchFamily="18" charset="0"/>
              </a:rPr>
              <a:t> 1998: 157–158).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76166" y="5342021"/>
            <a:ext cx="7021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>
                <a:solidFill>
                  <a:srgbClr val="701813"/>
                </a:solidFill>
                <a:latin typeface="Georgia" panose="02040502050405020303" pitchFamily="18" charset="0"/>
              </a:rPr>
              <a:t>Köszönöm szépen a figyelmet!</a:t>
            </a:r>
            <a:endParaRPr lang="hu-HU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0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8" y="2264197"/>
            <a:ext cx="11372194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1. Anonymus névmagyarázatai és ami körülöttük lett…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2. A geszta tulajdonneveinek etimológiai magyarázatai – főbb vonások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Az előadás felépítése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97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8" y="2264197"/>
            <a:ext cx="1137219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„Azt a helyet, ahol mindezt elrendezték, a magyarok a maguk nyelvén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Szerinek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(scery) 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nevezték el azért, mert ott ejtették meg a szerét az ország egész dolgának.” (40. cap., </a:t>
            </a: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Pais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1975: 114). 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„azt a helyet, amelyet először foglaltak el, Munkácsnak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(Muncas)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nevezték el azért, mivel igen nagy munkával, fáradsággal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(cum maximo labore)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jutottak el arra a földre” (12. cap., </a:t>
            </a: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Pais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1975: 90).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„s Alpár vára meg a Bőd-rév között igen erős földvárat építtetett, melyet a szlovének a maguk nyelvén Csongrádnak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(surungrad),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azaz fekete várnak neveztek.” (40. cap., </a:t>
            </a: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Pais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1975: 114).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1. Anonymus névmagyarázatai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0201" y="1671219"/>
            <a:ext cx="63285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„Aztán pedig Árpád vezér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(dux arpad)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meg nemesei innen előnyomulva egészen Titelig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(ad titulum)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mentek, s odáig meghódították a népet. Majd továbbindulva, a Szalánkemén-révhez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(ad portum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zoloncaman)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jutottak, s a Tisza–Duna aljában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(inf­ra thysciam et danubium)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lakó egész népet igájuk alá hajtották. Innen pedig a bodrogi részekre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(ad partes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budrug)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mentek, és a Vajas vize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(fluuium uoyos)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mellett ütöttek tábort. Azokon a részeken a vezér nagy földet adott lakosaival együtt Tasnak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(Tosunec)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, Lél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(lelu)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apjának és nagybátyjának, Kölpénynek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(culpun)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, Botond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(Botond)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apjának. Akkor Árpád vezér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(dux arpad)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meg főemberei tanácskozás után elhatározták, hogy sereget küldenek Salán vezér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(salanum ducem)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miatt a Dunán át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(ultra danubium)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Bolgárfejérvár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(albam Bulgarie)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ellen.” (41. cap., </a:t>
            </a:r>
            <a:r>
              <a:rPr lang="hu-HU" sz="2000" cap="small">
                <a:solidFill>
                  <a:srgbClr val="701813"/>
                </a:solidFill>
                <a:latin typeface="Georgia" panose="02040502050405020303" pitchFamily="18" charset="0"/>
              </a:rPr>
              <a:t>Pais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1975: 114).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1. Anonymus névmagyarázatai</a:t>
            </a:r>
            <a:endParaRPr lang="hu-HU" sz="4400" dirty="0">
              <a:latin typeface="Georgia" panose="02040502050405020303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D36499A-FA72-89B4-BA78-20EFA2BFD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55555" r="50891" b="4589"/>
          <a:stretch/>
        </p:blipFill>
        <p:spPr>
          <a:xfrm>
            <a:off x="6754084" y="1308487"/>
            <a:ext cx="5252610" cy="546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56F88-5940-92B2-6464-E358837D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08C18D4-983B-9F7A-1629-FBCDBD7C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C3AE1C5-B56B-32BA-8705-5CFE360C804E}"/>
              </a:ext>
            </a:extLst>
          </p:cNvPr>
          <p:cNvSpPr txBox="1"/>
          <p:nvPr/>
        </p:nvSpPr>
        <p:spPr>
          <a:xfrm>
            <a:off x="240201" y="1671219"/>
            <a:ext cx="63285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„Aztán pedig Árpád vezér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(dux arpad)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meg nemesei innen előnyomulva egészen Titelig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(ad titulum)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mentek, s odáig meghódították a népet. Majd továbbindulva, a </a:t>
            </a:r>
            <a:r>
              <a:rPr lang="hu-HU" sz="2000">
                <a:solidFill>
                  <a:srgbClr val="FF0000"/>
                </a:solidFill>
                <a:latin typeface="Georgia" panose="02040502050405020303" pitchFamily="18" charset="0"/>
              </a:rPr>
              <a:t>Szalánkemén-révhez </a:t>
            </a:r>
            <a:r>
              <a:rPr lang="hu-HU" sz="2000" i="1">
                <a:solidFill>
                  <a:srgbClr val="FF0000"/>
                </a:solidFill>
                <a:latin typeface="Georgia" panose="02040502050405020303" pitchFamily="18" charset="0"/>
              </a:rPr>
              <a:t>(ad portum</a:t>
            </a:r>
            <a:r>
              <a:rPr lang="hu-HU" sz="200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hu-HU" sz="2000" i="1">
                <a:solidFill>
                  <a:srgbClr val="FF0000"/>
                </a:solidFill>
                <a:latin typeface="Georgia" panose="02040502050405020303" pitchFamily="18" charset="0"/>
              </a:rPr>
              <a:t>zoloncaman)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jutottak, s a Tisza–Duna aljában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(inf­ra thysciam et danubium)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lakó egész népet igájuk alá hajtották. Innen pedig a bodrogi részekre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(ad partes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budrug)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mentek, és a Vajas vize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(fluuium uoyos)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mellett ütöttek tábort. Azokon a részeken a vezér nagy földet adott lakosaival együtt Tasnak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(Tosunec)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, Lél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(lelu)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apjának és nagybátyjának, Kölpénynek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(culpun)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, Botond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(Botond)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apjának. Akkor Árpád vezér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(dux arpad)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meg főemberei tanácskozás után elhatározták, hogy sereget küldenek </a:t>
            </a:r>
            <a:r>
              <a:rPr lang="hu-HU" sz="2000">
                <a:solidFill>
                  <a:srgbClr val="FF0000"/>
                </a:solidFill>
                <a:latin typeface="Georgia" panose="02040502050405020303" pitchFamily="18" charset="0"/>
              </a:rPr>
              <a:t>Salán vezér </a:t>
            </a:r>
            <a:r>
              <a:rPr lang="hu-HU" sz="2000" i="1">
                <a:solidFill>
                  <a:srgbClr val="FF0000"/>
                </a:solidFill>
                <a:latin typeface="Georgia" panose="02040502050405020303" pitchFamily="18" charset="0"/>
              </a:rPr>
              <a:t>(salanum ducem)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miatt a Dunán át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(ultra danubium)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Bolgárfejérvár </a:t>
            </a:r>
            <a:r>
              <a:rPr lang="hu-HU" sz="2000" i="1">
                <a:solidFill>
                  <a:srgbClr val="701813"/>
                </a:solidFill>
                <a:latin typeface="Georgia" panose="02040502050405020303" pitchFamily="18" charset="0"/>
              </a:rPr>
              <a:t>(albam Bulgarie) 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ellen.” (41. cap., </a:t>
            </a:r>
            <a:r>
              <a:rPr lang="hu-HU" sz="2000" cap="small">
                <a:solidFill>
                  <a:srgbClr val="701813"/>
                </a:solidFill>
                <a:latin typeface="Georgia" panose="02040502050405020303" pitchFamily="18" charset="0"/>
              </a:rPr>
              <a:t>Pais</a:t>
            </a:r>
            <a:r>
              <a:rPr lang="hu-HU" sz="2000">
                <a:solidFill>
                  <a:srgbClr val="701813"/>
                </a:solidFill>
                <a:latin typeface="Georgia" panose="02040502050405020303" pitchFamily="18" charset="0"/>
              </a:rPr>
              <a:t> 1975: 114).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E46D2B-D945-196A-C6EE-4B0397CD84D8}"/>
              </a:ext>
            </a:extLst>
          </p:cNvPr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1. Anonymus névmagyarázatai</a:t>
            </a:r>
            <a:endParaRPr lang="hu-HU" sz="4400" dirty="0">
              <a:latin typeface="Georgia" panose="02040502050405020303" pitchFamily="18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727DE65-9AE8-99DA-C356-5BC879274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55555" r="50891" b="4589"/>
          <a:stretch/>
        </p:blipFill>
        <p:spPr>
          <a:xfrm>
            <a:off x="6754084" y="1308487"/>
            <a:ext cx="5252610" cy="546135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07E9B13-D74F-258E-B34A-6DE8699BAB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t="55533" r="50906" b="4466"/>
          <a:stretch/>
        </p:blipFill>
        <p:spPr>
          <a:xfrm>
            <a:off x="6730511" y="1254330"/>
            <a:ext cx="5313201" cy="55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Melich János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Laborc (duca)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Salán fejedelem híve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    alattvalói bolgárok (= bolgár-törökök) és szlávok (=bolgár-szlávok) </a:t>
            </a:r>
          </a:p>
          <a:p>
            <a:pPr>
              <a:spcBef>
                <a:spcPts val="900"/>
              </a:spcBef>
            </a:pP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Laborc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személynév 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bolgár-török: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*Alp-Bars &gt; *Al-Bars (&lt; Alp-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’hős’ +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bars 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’párduc’)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    &gt; szl.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*Laborsъ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~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*Lobors</a:t>
            </a:r>
          </a:p>
          <a:p>
            <a:pPr>
              <a:spcBef>
                <a:spcPts val="900"/>
              </a:spcBef>
            </a:pP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     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&gt; m.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*Laborszu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~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*Loborszu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&gt;&gt;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Laborc</a:t>
            </a:r>
            <a:endParaRPr lang="hu-HU" sz="2800">
              <a:solidFill>
                <a:srgbClr val="701813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A geszta szövegéből kiinduló Melich-féle magyarázatok logikája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magyar urak – szláv alattvalók</a:t>
            </a:r>
          </a:p>
          <a:p>
            <a:pPr>
              <a:spcBef>
                <a:spcPts val="900"/>
              </a:spcBef>
            </a:pP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Csongrád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a szlávok nyelvén ’fekete vár’</a:t>
            </a:r>
          </a:p>
          <a:p>
            <a:pPr>
              <a:spcBef>
                <a:spcPts val="900"/>
              </a:spcBef>
            </a:pP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Borsova, Orsova:</a:t>
            </a:r>
            <a:endParaRPr lang="hu-HU" sz="2800">
              <a:solidFill>
                <a:srgbClr val="701813"/>
              </a:solidFill>
              <a:latin typeface="Georgia" panose="02040502050405020303" pitchFamily="18" charset="0"/>
            </a:endParaRP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az ott birtokos nevét őrzi, de a szlávok nyelvén: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magyar személynév + birtoklást kifejező szláv képző: ’Bors-é’, ’Örs-é’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Melich jelentősége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Pais Dezső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módszertani újítása: „szerves tulajdonnévcsomók”</a:t>
            </a:r>
          </a:p>
          <a:p>
            <a:pPr>
              <a:spcBef>
                <a:spcPts val="900"/>
              </a:spcBef>
            </a:pPr>
            <a:endParaRPr lang="hu-HU" sz="2800">
              <a:solidFill>
                <a:srgbClr val="701813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t="34821" r="64402" b="44296"/>
          <a:stretch>
            <a:fillRect/>
          </a:stretch>
        </p:blipFill>
        <p:spPr>
          <a:xfrm>
            <a:off x="501268" y="1343099"/>
            <a:ext cx="8691514" cy="53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2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28129" y="2264197"/>
            <a:ext cx="11449572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hu-HU" sz="2800" cap="small">
                <a:solidFill>
                  <a:srgbClr val="701813"/>
                </a:solidFill>
                <a:latin typeface="Georgia" panose="02040502050405020303" pitchFamily="18" charset="0"/>
              </a:rPr>
              <a:t>Pais Dezső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módszertani újítása: „szerves tulajdonnévcsomók”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személynév-etimológiák alapelve: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Ürsü, Ürs</a:t>
            </a:r>
            <a:endParaRPr lang="hu-HU" sz="2800">
              <a:solidFill>
                <a:srgbClr val="701813"/>
              </a:solidFill>
              <a:latin typeface="Georgia" panose="02040502050405020303" pitchFamily="18" charset="0"/>
            </a:endParaRP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Melich, Gombocz: tör.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ir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+ m. -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s 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képző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Pais: 	a) m.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ir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szó vagy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	b) m. </a:t>
            </a:r>
            <a:r>
              <a:rPr lang="hu-HU" sz="2800" i="1">
                <a:solidFill>
                  <a:srgbClr val="701813"/>
                </a:solidFill>
                <a:latin typeface="Georgia" panose="02040502050405020303" pitchFamily="18" charset="0"/>
              </a:rPr>
              <a:t>Ir</a:t>
            </a: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 személynév kimutatható volta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	(„hibridizálás”)</a:t>
            </a:r>
          </a:p>
          <a:p>
            <a:pPr>
              <a:spcBef>
                <a:spcPts val="900"/>
              </a:spcBef>
            </a:pPr>
            <a:r>
              <a:rPr lang="hu-HU" sz="2800">
                <a:solidFill>
                  <a:srgbClr val="701813"/>
                </a:solidFill>
                <a:latin typeface="Georgia" panose="02040502050405020303" pitchFamily="18" charset="0"/>
              </a:rPr>
              <a:t>Pais jelentősége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662" y="450889"/>
            <a:ext cx="906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>
                <a:solidFill>
                  <a:srgbClr val="701813"/>
                </a:solidFill>
                <a:latin typeface="Georgia" panose="02040502050405020303" pitchFamily="18" charset="0"/>
              </a:rPr>
              <a:t>2. Etimológiai magyarázatok</a:t>
            </a:r>
            <a:endParaRPr lang="hu-H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3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850</Words>
  <Application>Microsoft Office PowerPoint</Application>
  <PresentationFormat>Szélesvásznú</PresentationFormat>
  <Paragraphs>63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XY</dc:creator>
  <cp:lastModifiedBy>Dr. Tóth Valéria</cp:lastModifiedBy>
  <cp:revision>191</cp:revision>
  <dcterms:created xsi:type="dcterms:W3CDTF">2023-04-04T21:39:24Z</dcterms:created>
  <dcterms:modified xsi:type="dcterms:W3CDTF">2025-11-03T14:37:23Z</dcterms:modified>
</cp:coreProperties>
</file>