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9" r:id="rId2"/>
    <p:sldId id="261" r:id="rId3"/>
    <p:sldId id="298" r:id="rId4"/>
    <p:sldId id="277" r:id="rId5"/>
    <p:sldId id="297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262" r:id="rId19"/>
    <p:sldId id="260" r:id="rId20"/>
  </p:sldIdLst>
  <p:sldSz cx="9144000" cy="6858000" type="screen4x3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14A"/>
    <a:srgbClr val="B36A5A"/>
    <a:srgbClr val="263C57"/>
    <a:srgbClr val="FBD980"/>
    <a:srgbClr val="F8C976"/>
    <a:srgbClr val="1E3957"/>
    <a:srgbClr val="463A48"/>
    <a:srgbClr val="FFFFFF"/>
    <a:srgbClr val="02CBFF"/>
    <a:srgbClr val="4F41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1" autoAdjust="0"/>
    <p:restoredTop sz="94660"/>
  </p:normalViewPr>
  <p:slideViewPr>
    <p:cSldViewPr>
      <p:cViewPr varScale="1">
        <p:scale>
          <a:sx n="83" d="100"/>
          <a:sy n="83" d="100"/>
        </p:scale>
        <p:origin x="1459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EEA94D-BBF8-4FBF-87E3-857E84B81EE7}" type="datetimeFigureOut">
              <a:rPr lang="hu-HU" smtClean="0"/>
              <a:t>2026. 08. 23.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C21CF-BE2E-4CD7-AEBB-06EC8678FF3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7897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0C21CF-BE2E-4CD7-AEBB-06EC8678FF3B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84677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429E-D371-46DB-82DF-8D7EA7EB31ED}" type="datetimeFigureOut">
              <a:rPr lang="hu-HU" smtClean="0"/>
              <a:pPr/>
              <a:t>2026. 08. 23.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6A46D-16CB-4FA0-BCC3-92B3D33BEB4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429E-D371-46DB-82DF-8D7EA7EB31ED}" type="datetimeFigureOut">
              <a:rPr lang="hu-HU" smtClean="0"/>
              <a:pPr/>
              <a:t>2026. 08. 23.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6A46D-16CB-4FA0-BCC3-92B3D33BEB4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429E-D371-46DB-82DF-8D7EA7EB31ED}" type="datetimeFigureOut">
              <a:rPr lang="hu-HU" smtClean="0"/>
              <a:pPr/>
              <a:t>2026. 08. 23.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6A46D-16CB-4FA0-BCC3-92B3D33BEB4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429E-D371-46DB-82DF-8D7EA7EB31ED}" type="datetimeFigureOut">
              <a:rPr lang="hu-HU" smtClean="0"/>
              <a:pPr/>
              <a:t>2026. 08. 23.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6A46D-16CB-4FA0-BCC3-92B3D33BEB4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429E-D371-46DB-82DF-8D7EA7EB31ED}" type="datetimeFigureOut">
              <a:rPr lang="hu-HU" smtClean="0"/>
              <a:pPr/>
              <a:t>2026. 08. 23.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6A46D-16CB-4FA0-BCC3-92B3D33BEB4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429E-D371-46DB-82DF-8D7EA7EB31ED}" type="datetimeFigureOut">
              <a:rPr lang="hu-HU" smtClean="0"/>
              <a:pPr/>
              <a:t>2026. 08. 23.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6A46D-16CB-4FA0-BCC3-92B3D33BEB4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429E-D371-46DB-82DF-8D7EA7EB31ED}" type="datetimeFigureOut">
              <a:rPr lang="hu-HU" smtClean="0"/>
              <a:pPr/>
              <a:t>2026. 08. 23.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6A46D-16CB-4FA0-BCC3-92B3D33BEB4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429E-D371-46DB-82DF-8D7EA7EB31ED}" type="datetimeFigureOut">
              <a:rPr lang="hu-HU" smtClean="0"/>
              <a:pPr/>
              <a:t>2026. 08. 23.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6A46D-16CB-4FA0-BCC3-92B3D33BEB4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429E-D371-46DB-82DF-8D7EA7EB31ED}" type="datetimeFigureOut">
              <a:rPr lang="hu-HU" smtClean="0"/>
              <a:pPr/>
              <a:t>2026. 08. 23.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6A46D-16CB-4FA0-BCC3-92B3D33BEB4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429E-D371-46DB-82DF-8D7EA7EB31ED}" type="datetimeFigureOut">
              <a:rPr lang="hu-HU" smtClean="0"/>
              <a:pPr/>
              <a:t>2026. 08. 23.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6A46D-16CB-4FA0-BCC3-92B3D33BEB4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429E-D371-46DB-82DF-8D7EA7EB31ED}" type="datetimeFigureOut">
              <a:rPr lang="hu-HU" smtClean="0"/>
              <a:pPr/>
              <a:t>2026. 08. 23.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6A46D-16CB-4FA0-BCC3-92B3D33BEB4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3429E-D371-46DB-82DF-8D7EA7EB31ED}" type="datetimeFigureOut">
              <a:rPr lang="hu-HU" smtClean="0"/>
              <a:pPr/>
              <a:t>2026. 08. 23.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6A46D-16CB-4FA0-BCC3-92B3D33BEB42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51550" y="260648"/>
            <a:ext cx="4084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1. Az </a:t>
            </a:r>
            <a:r>
              <a:rPr lang="hu-HU" sz="2400" err="1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MNH</a:t>
            </a:r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 és a hangtörténet</a:t>
            </a:r>
            <a:endParaRPr lang="hu-HU" sz="2400">
              <a:solidFill>
                <a:schemeClr val="bg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907976" y="980728"/>
            <a:ext cx="7840488" cy="4378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2800"/>
              </a:lnSpc>
              <a:spcBef>
                <a:spcPts val="300"/>
              </a:spcBef>
              <a:buAutoNum type="alphaLcParenR"/>
            </a:pPr>
            <a:r>
              <a:rPr lang="hu-HU" b="1" i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régi nyelvemlékek olvasata – variációs olvasat</a:t>
            </a:r>
          </a:p>
          <a:p>
            <a:pPr marL="324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etimológiai előzmény figyelembe vétele</a:t>
            </a:r>
          </a:p>
          <a:p>
            <a:pPr marL="504000" algn="just">
              <a:lnSpc>
                <a:spcPts val="2800"/>
              </a:lnSpc>
              <a:spcBef>
                <a:spcPts val="300"/>
              </a:spcBef>
            </a:pP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hu-HU" sz="1800" i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</a:t>
            </a:r>
            <a:r>
              <a:rPr lang="hu-HU" sz="180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[ökür ~ ökör] &lt; tör. *</a:t>
            </a:r>
            <a:r>
              <a:rPr lang="hu-HU" sz="1800" i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ökür</a:t>
            </a:r>
            <a:endParaRPr lang="hu-HU" sz="180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4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KT.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tukere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[tükere]</a:t>
            </a:r>
            <a:endParaRPr lang="hu-HU" i="1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24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de: jelenkori helynévi adatok</a:t>
            </a:r>
          </a:p>
          <a:p>
            <a:pPr marL="324000" algn="just">
              <a:lnSpc>
                <a:spcPts val="2800"/>
              </a:lnSpc>
              <a:spcBef>
                <a:spcPts val="300"/>
              </a:spcBef>
            </a:pP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többirányúság a hangváltozásokban</a:t>
            </a:r>
          </a:p>
          <a:p>
            <a:pPr marL="324000" algn="just">
              <a:lnSpc>
                <a:spcPts val="2800"/>
              </a:lnSpc>
              <a:spcBef>
                <a:spcPts val="300"/>
              </a:spcBef>
            </a:pP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nyíltabb ~ zártabb hangviszony</a:t>
            </a:r>
          </a:p>
          <a:p>
            <a:pPr marL="324000" algn="just">
              <a:lnSpc>
                <a:spcPts val="2800"/>
              </a:lnSpc>
              <a:spcBef>
                <a:spcPts val="300"/>
              </a:spcBef>
            </a:pP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labiális ~ illabiális hangviszony</a:t>
            </a:r>
          </a:p>
          <a:p>
            <a:pPr marL="324000" algn="just">
              <a:lnSpc>
                <a:spcPts val="2800"/>
              </a:lnSpc>
              <a:spcBef>
                <a:spcPts val="300"/>
              </a:spcBef>
            </a:pP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kétnyíltszótagos tendencia …</a:t>
            </a:r>
          </a:p>
          <a:p>
            <a:pPr marL="324000" algn="just">
              <a:lnSpc>
                <a:spcPts val="2800"/>
              </a:lnSpc>
              <a:spcBef>
                <a:spcPts val="300"/>
              </a:spcBef>
            </a:pPr>
            <a:endParaRPr lang="hu-HU" i="1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24000" algn="just">
              <a:lnSpc>
                <a:spcPts val="2800"/>
              </a:lnSpc>
              <a:spcBef>
                <a:spcPts val="300"/>
              </a:spcBef>
            </a:pPr>
            <a:endParaRPr lang="hu-HU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143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51550" y="260648"/>
            <a:ext cx="4084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1. Az </a:t>
            </a:r>
            <a:r>
              <a:rPr lang="hu-HU" sz="2400" err="1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MNH</a:t>
            </a:r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 és a hangtörténet</a:t>
            </a:r>
            <a:endParaRPr lang="hu-HU" sz="2400">
              <a:solidFill>
                <a:schemeClr val="bg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907976" y="980728"/>
            <a:ext cx="7840488" cy="4388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800"/>
              </a:lnSpc>
              <a:spcBef>
                <a:spcPts val="300"/>
              </a:spcBef>
            </a:pPr>
            <a:r>
              <a:rPr lang="hu-HU" b="1" i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nyíltabb ~ zártabb hangviszony</a:t>
            </a:r>
          </a:p>
          <a:p>
            <a:pPr marL="180000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Rosz-macsár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(Tamásváralja, MNH 2: 36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80000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Horgos,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2014: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Hòrgas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(Halmi, MNH 2: 60), 1776: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Hargas szer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(Kökényesd, MNH 2: 154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80000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Cigány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téiglaszén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(Lázári, KMH 2: 205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ts val="2800"/>
              </a:lnSpc>
              <a:spcBef>
                <a:spcPts val="300"/>
              </a:spcBef>
            </a:pPr>
            <a:endParaRPr lang="hu-HU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  <a:spcBef>
                <a:spcPts val="300"/>
              </a:spcBef>
            </a:pPr>
            <a:r>
              <a:rPr lang="hu-HU" b="1" i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labiális ~ illabiális hangviszony</a:t>
            </a:r>
            <a:endParaRPr lang="hu-HU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000">
              <a:lnSpc>
                <a:spcPts val="2800"/>
              </a:lnSpc>
              <a:spcBef>
                <a:spcPts val="300"/>
              </a:spcBef>
            </a:pP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2025: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Nyires ~ Nyi­rös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(Halmi, MNH 2: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68)</a:t>
            </a:r>
          </a:p>
          <a:p>
            <a:pPr marL="180000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Kökönyözsd ~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Kökényezsd,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1553: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Kekenyesd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(Kökényesd, MNH 2: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144)</a:t>
            </a:r>
          </a:p>
          <a:p>
            <a:pPr marL="180000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Siket-kert ~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Süket-kert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(Lázári, MNH 2: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203)</a:t>
            </a:r>
          </a:p>
          <a:p>
            <a:pPr marL="180000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Filep-ház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~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Fülep-ház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(Sándorhomok, MNH 2: 269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b="1" i="1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536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51550" y="260648"/>
            <a:ext cx="4084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1. Az </a:t>
            </a:r>
            <a:r>
              <a:rPr lang="hu-HU" sz="2400" err="1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MNH</a:t>
            </a:r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 és a hangtörténet</a:t>
            </a:r>
            <a:endParaRPr lang="hu-HU" sz="2400">
              <a:solidFill>
                <a:schemeClr val="bg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907976" y="980728"/>
            <a:ext cx="7840488" cy="5221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800"/>
              </a:lnSpc>
              <a:spcBef>
                <a:spcPts val="300"/>
              </a:spcBef>
            </a:pPr>
            <a:r>
              <a:rPr lang="hu-HU" b="1" i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kétnyíltszótagos tendencia</a:t>
            </a:r>
          </a:p>
          <a:p>
            <a:pPr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egyidejű használat</a:t>
            </a:r>
          </a:p>
          <a:p>
            <a:pPr marL="180000">
              <a:lnSpc>
                <a:spcPts val="2800"/>
              </a:lnSpc>
              <a:spcBef>
                <a:spcPts val="300"/>
              </a:spcBef>
            </a:pP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Makora kuttya ~ Makra kuttya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(Lázári, MNH 2: 199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80000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Éigresi-árok,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2008: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Égeresi-árok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(Túrterebes, MNH 2: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381)</a:t>
            </a:r>
          </a:p>
          <a:p>
            <a:pPr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archaizmusok</a:t>
            </a:r>
          </a:p>
          <a:p>
            <a:pPr marL="180000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Szereda-szeg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(Kispeleske, MNH 2: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227)</a:t>
            </a:r>
          </a:p>
          <a:p>
            <a:pPr marL="180000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Firidő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(Csedreg, MNH 2: 179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neologizmusok</a:t>
            </a:r>
          </a:p>
          <a:p>
            <a:pPr marL="180000">
              <a:lnSpc>
                <a:spcPts val="2800"/>
              </a:lnSpc>
              <a:spcBef>
                <a:spcPts val="300"/>
              </a:spcBef>
            </a:pP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1760: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Nagy vrság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(Kispeleske, MNH 2: 223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nyílt szótagos variáns a zárt szótagos előzménnyel szemben</a:t>
            </a:r>
          </a:p>
          <a:p>
            <a:pPr marL="180000">
              <a:lnSpc>
                <a:spcPts val="2800"/>
              </a:lnSpc>
              <a:spcBef>
                <a:spcPts val="300"/>
              </a:spcBef>
            </a:pP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2024: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Somojóu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(Tamásváralja, MNH 2: 35; vö.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Somlyó &lt; somlik ~ somlyik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ige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80000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Pelesőüc,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1864: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Pelsőcz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Tamásváralja, MNH 2: 35;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szl. *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Plěši­vьcь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80000">
              <a:lnSpc>
                <a:spcPts val="2800"/>
              </a:lnSpc>
              <a:spcBef>
                <a:spcPts val="300"/>
              </a:spcBef>
            </a:pP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Irotvány,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Irotvány ~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Irtovány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Kisbá­bony, MNH 2: 117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85648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51550" y="260648"/>
            <a:ext cx="4689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2</a:t>
            </a:r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. Az </a:t>
            </a:r>
            <a:r>
              <a:rPr lang="hu-HU" sz="2400" err="1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MNH</a:t>
            </a:r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 és a morfématörténet</a:t>
            </a:r>
            <a:endParaRPr lang="hu-HU" sz="2400">
              <a:solidFill>
                <a:schemeClr val="bg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907976" y="980728"/>
            <a:ext cx="7840488" cy="4901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800"/>
              </a:lnSpc>
              <a:spcBef>
                <a:spcPts val="300"/>
              </a:spcBef>
            </a:pPr>
            <a:r>
              <a:rPr lang="hu-HU" b="1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hu-HU" b="1" i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irtokviszony kifejezése</a:t>
            </a:r>
            <a:endParaRPr lang="hu-HU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birtokos személyjel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változata</a:t>
            </a:r>
          </a:p>
          <a:p>
            <a:pPr marL="180000" algn="just">
              <a:lnSpc>
                <a:spcPts val="2800"/>
              </a:lnSpc>
              <a:spcBef>
                <a:spcPts val="300"/>
              </a:spcBef>
            </a:pP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2024: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Kecskéizs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gödri ~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Kecskéizs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gödre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(Tamásváralja, MNH 2: 228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80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1864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Urszeri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(Halmi, MNH 2: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76)</a:t>
            </a:r>
          </a:p>
          <a:p>
            <a:pPr marL="180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1864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Hidvége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~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Hidvegy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(Kisbábony, MNH 2: 116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sajátos birtokos jelzős struktúrák</a:t>
            </a:r>
          </a:p>
          <a:p>
            <a:pPr marL="180000" algn="just">
              <a:lnSpc>
                <a:spcPts val="2800"/>
              </a:lnSpc>
              <a:spcBef>
                <a:spcPts val="300"/>
              </a:spcBef>
            </a:pP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Tarok ládza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Talok ládza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(Tamásváralja, MNH 2: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39)</a:t>
            </a:r>
          </a:p>
          <a:p>
            <a:pPr marL="180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Kóusák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tagja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(Kisbábony, MNH 2: 121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80000" algn="just">
              <a:lnSpc>
                <a:spcPts val="2800"/>
              </a:lnSpc>
              <a:spcBef>
                <a:spcPts val="12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1968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Bruckner közik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(Egyek, MNH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142)</a:t>
            </a:r>
          </a:p>
          <a:p>
            <a:pPr marL="180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1970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Csőke kútjok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(Egyek, MNH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154)</a:t>
            </a:r>
          </a:p>
          <a:p>
            <a:pPr marL="180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1968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Debrőüdi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közik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(Egyek, MNH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155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80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1968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Móuric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közik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(Egyek, MNH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185)</a:t>
            </a:r>
            <a:endParaRPr lang="hu-HU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912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51550" y="260648"/>
            <a:ext cx="4689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2</a:t>
            </a:r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. Az </a:t>
            </a:r>
            <a:r>
              <a:rPr lang="hu-HU" sz="2400" err="1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MNH</a:t>
            </a:r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 és a morfématörténet</a:t>
            </a:r>
            <a:endParaRPr lang="hu-HU" sz="2400">
              <a:solidFill>
                <a:schemeClr val="bg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907976" y="980728"/>
            <a:ext cx="7840488" cy="2041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alja, eleje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utótagú nevek alakja határozói szerepben</a:t>
            </a:r>
            <a:endParaRPr lang="hu-HU" i="1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000">
              <a:lnSpc>
                <a:spcPts val="2800"/>
              </a:lnSpc>
              <a:spcBef>
                <a:spcPts val="300"/>
              </a:spcBef>
            </a:pP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Hegyajja,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Hegy alatt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(Halmi, MNH 2: 60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80000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2025: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Éiger ajja,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Éiger alatt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Éiger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alá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(Kispeleske, MNH 2: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213)</a:t>
            </a:r>
          </a:p>
          <a:p>
            <a:pPr marL="180000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Sár ajja,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Sár alatt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(Kispeleske, MNH 2: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226)</a:t>
            </a:r>
          </a:p>
          <a:p>
            <a:pPr marL="180000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Gát eleje, Gát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előütt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(Mikola, MNH 2: 315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435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51550" y="260648"/>
            <a:ext cx="3884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3. Az </a:t>
            </a:r>
            <a:r>
              <a:rPr lang="hu-HU" sz="2400" err="1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MNH</a:t>
            </a:r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 és a szótörténet</a:t>
            </a:r>
            <a:endParaRPr lang="hu-HU" sz="2400">
              <a:solidFill>
                <a:schemeClr val="bg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907976" y="980728"/>
            <a:ext cx="7840488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800"/>
              </a:lnSpc>
              <a:spcBef>
                <a:spcPts val="300"/>
              </a:spcBef>
            </a:pPr>
            <a:r>
              <a:rPr lang="hu-HU" b="1" i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jelentéssel kapcsolatos jelenségek</a:t>
            </a:r>
            <a:endParaRPr lang="hu-HU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közszavak archaikus jelentései a helynevekben</a:t>
            </a:r>
          </a:p>
          <a:p>
            <a:pPr marL="180000" algn="just">
              <a:lnSpc>
                <a:spcPts val="2800"/>
              </a:lnSpc>
              <a:spcBef>
                <a:spcPts val="300"/>
              </a:spcBef>
            </a:pP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uraság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’földesúri birtok’</a:t>
            </a:r>
            <a:endParaRPr lang="hu-HU" i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algn="just">
              <a:lnSpc>
                <a:spcPts val="2800"/>
              </a:lnSpc>
              <a:spcBef>
                <a:spcPts val="300"/>
              </a:spcBef>
            </a:pP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jog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’földbirtok’ </a:t>
            </a:r>
            <a:endParaRPr lang="hu-HU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Tanitóu-tag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Tanitóu-jog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(Kisgérce, MNH 2: 141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60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2008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Jogos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(Köké­nyesd, MNH 2: 185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60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Jogos-kaszálóu,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1990: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Jogosult kaszáló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(Kökényesd, MNH 2: 185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60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Jogos-legelőü,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1990: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Jogosult legelő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(Köké­nyesd, MNH 2: 185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80000" algn="just">
              <a:lnSpc>
                <a:spcPts val="2800"/>
              </a:lnSpc>
              <a:spcBef>
                <a:spcPts val="300"/>
              </a:spcBef>
            </a:pP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törvény, törvényfa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’akasztófa’</a:t>
            </a:r>
          </a:p>
          <a:p>
            <a:pPr marL="360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1864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Törvény gödör, Törvénygödör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Ez a törvénnyel ki végzettnek Sírja. – Törvényfa ís mon­datík akasztófa helyett.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(Lázári, MNH 2: 206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800"/>
              </a:lnSpc>
              <a:spcBef>
                <a:spcPts val="300"/>
              </a:spcBef>
            </a:pPr>
            <a:endParaRPr lang="hu-HU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075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51550" y="260648"/>
            <a:ext cx="3884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3. Az </a:t>
            </a:r>
            <a:r>
              <a:rPr lang="hu-HU" sz="2400" err="1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MNH</a:t>
            </a:r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 és a szótörténet</a:t>
            </a:r>
            <a:endParaRPr lang="hu-HU" sz="2400">
              <a:solidFill>
                <a:schemeClr val="bg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907976" y="980728"/>
            <a:ext cx="7840488" cy="538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800"/>
              </a:lnSpc>
              <a:spcBef>
                <a:spcPts val="300"/>
              </a:spcBef>
            </a:pPr>
            <a:r>
              <a:rPr lang="hu-HU" b="1" i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jelentéssel kapcsolatos jelenségek</a:t>
            </a:r>
            <a:endParaRPr lang="hu-HU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jelentés és hangalak változásának összefüggései</a:t>
            </a:r>
          </a:p>
          <a:p>
            <a:pPr marL="180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a) deszemantizáció (elhomályosulás)</a:t>
            </a:r>
          </a:p>
          <a:p>
            <a:pPr marL="360000">
              <a:lnSpc>
                <a:spcPts val="2600"/>
              </a:lnSpc>
              <a:spcBef>
                <a:spcPts val="300"/>
              </a:spcBef>
            </a:pP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Burszuk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~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Burzuk,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1864: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Borzlyuk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Hajdan borzok tanyája – mos szép urasági kaszállók.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Túterebes, MNH 2: 383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60000">
              <a:lnSpc>
                <a:spcPts val="2600"/>
              </a:lnSpc>
              <a:spcBef>
                <a:spcPts val="300"/>
              </a:spcBef>
            </a:pP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2025: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Szenegetőü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(Szárazberek, MNH 2: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301)</a:t>
            </a:r>
          </a:p>
          <a:p>
            <a:pPr marL="360000">
              <a:lnSpc>
                <a:spcPts val="26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Szenegetőü-tábla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Szenegetőü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 van ety kanális, ami veszi a vizet, éis aszt uty hifták réigen, most is, hoty Szenegetőü.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Szárazberek, MNH 2: 301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80000">
              <a:lnSpc>
                <a:spcPts val="2800"/>
              </a:lnSpc>
              <a:spcBef>
                <a:spcPts val="6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reszemantizáció (megértelmesítés)</a:t>
            </a:r>
          </a:p>
          <a:p>
            <a:pPr marL="360000">
              <a:lnSpc>
                <a:spcPts val="2600"/>
              </a:lnSpc>
              <a:spcBef>
                <a:spcPts val="300"/>
              </a:spcBef>
            </a:pP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2025: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Cselőüsz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Csőüsz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(Halmi, MNH 2: 54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80000">
              <a:lnSpc>
                <a:spcPts val="2800"/>
              </a:lnSpc>
              <a:spcBef>
                <a:spcPts val="6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c) transzszemantizáció (újraértelmezés)</a:t>
            </a:r>
          </a:p>
          <a:p>
            <a:pPr marL="360000">
              <a:lnSpc>
                <a:spcPts val="2600"/>
              </a:lnSpc>
              <a:spcBef>
                <a:spcPts val="300"/>
              </a:spcBef>
            </a:pP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2024: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Méij-szeg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Méi-szeg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(Kökényesd, MNH 2: 161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60000">
              <a:lnSpc>
                <a:spcPts val="26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2025: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Dombos-ugat,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1864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Dombos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Hugat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(Kökényesd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MNH 2: 150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60000">
              <a:lnSpc>
                <a:spcPts val="26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Csira-tóu ~ Siratóu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(Túrterebes, MNH 2: 385)</a:t>
            </a:r>
            <a:endParaRPr lang="hu-HU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3821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51550" y="260648"/>
            <a:ext cx="2751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Záró megjegyzések</a:t>
            </a:r>
            <a:endParaRPr lang="hu-HU" sz="2400">
              <a:solidFill>
                <a:schemeClr val="bg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907976" y="980728"/>
            <a:ext cx="7840488" cy="4272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600"/>
              </a:lnSpc>
              <a:buAutoNum type="arabicPeriod"/>
            </a:pPr>
            <a:endParaRPr lang="hu-HU" i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2600"/>
              </a:lnSpc>
              <a:spcBef>
                <a:spcPts val="300"/>
              </a:spcBef>
              <a:buAutoNum type="arabicPeriod"/>
            </a:pP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ómagyar kor jellegzetes hangváltozási folyamatai jórészt a mai nyelvben is hatnak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Ezért a jelenkori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mechanizmusaikat tanulmányozva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változások régi nyelvbeli lefolyását is jobban megvilágíthatjuk. </a:t>
            </a:r>
            <a:endParaRPr lang="hu-HU" i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2600"/>
              </a:lnSpc>
              <a:spcBef>
                <a:spcPts val="900"/>
              </a:spcBef>
              <a:buFontTx/>
              <a:buAutoNum type="arabicPeriod"/>
            </a:pP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hangváltozási folyamatok ugyanazon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lexémában többirányúak is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lehetnek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ts val="2600"/>
              </a:lnSpc>
              <a:spcBef>
                <a:spcPts val="900"/>
              </a:spcBef>
              <a:buFontTx/>
              <a:buAutoNum type="arabicPeriod"/>
            </a:pP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hangtörténeti változások hatóköre kronológiai és területi szempontból is jóval tágabb annál, mint amit korábban erről a nyelvtörténetírás tartott. A legtöbb olyan rendszerszerű hangváltozási folyamat, amely az ómagyar kori hangrendszert érintette, ma is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produktív.</a:t>
            </a:r>
            <a:endParaRPr lang="hu-HU" i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800"/>
              </a:lnSpc>
              <a:spcBef>
                <a:spcPts val="300"/>
              </a:spcBef>
              <a:buAutoNum type="arabicPeriod"/>
            </a:pPr>
            <a:endParaRPr lang="hu-HU" i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800"/>
              </a:lnSpc>
              <a:spcBef>
                <a:spcPts val="300"/>
              </a:spcBef>
            </a:pPr>
            <a:endParaRPr lang="hu-HU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431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187624" y="2702530"/>
            <a:ext cx="405752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440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Köszönöm</a:t>
            </a:r>
          </a:p>
          <a:p>
            <a:r>
              <a:rPr lang="hu-HU" sz="440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       a figyelmet!</a:t>
            </a:r>
            <a:endParaRPr lang="hu-HU" sz="2800">
              <a:solidFill>
                <a:schemeClr val="bg2">
                  <a:lumMod val="5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3131841" y="2060848"/>
            <a:ext cx="547260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A Magyar Nemzeti Helynévtár </a:t>
            </a:r>
            <a:r>
              <a:rPr lang="hu-HU" sz="28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nyelvtörténeti felhasználásáról</a:t>
            </a:r>
          </a:p>
          <a:p>
            <a:endParaRPr lang="hu-HU" sz="2800">
              <a:solidFill>
                <a:schemeClr val="bg2">
                  <a:lumMod val="50000"/>
                </a:schemeClr>
              </a:solidFill>
              <a:latin typeface="Georgia" pitchFamily="18" charset="0"/>
            </a:endParaRPr>
          </a:p>
          <a:p>
            <a:pPr algn="r"/>
            <a:r>
              <a:rPr lang="hu-HU" sz="200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Tóth Valéria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3131841" y="4953362"/>
            <a:ext cx="547260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rPr>
              <a:t>IX</a:t>
            </a:r>
            <a:r>
              <a:rPr lang="hu-HU" sz="200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rPr>
              <a:t>. Hungarológiai Kongresszus</a:t>
            </a:r>
            <a:endParaRPr lang="hu-HU" sz="2000">
              <a:solidFill>
                <a:schemeClr val="tx1">
                  <a:lumMod val="50000"/>
                  <a:lumOff val="50000"/>
                </a:schemeClr>
              </a:solidFill>
              <a:latin typeface="Georgia" pitchFamily="18" charset="0"/>
            </a:endParaRPr>
          </a:p>
          <a:p>
            <a:pPr>
              <a:spcBef>
                <a:spcPts val="600"/>
              </a:spcBef>
            </a:pPr>
            <a:r>
              <a:rPr lang="hu-HU" sz="200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rPr>
              <a:t>Miskolc, </a:t>
            </a:r>
            <a:r>
              <a:rPr lang="hu-HU" sz="2000"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rPr>
              <a:t>2026. </a:t>
            </a:r>
            <a:r>
              <a:rPr lang="hu-HU" sz="200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 pitchFamily="18" charset="0"/>
              </a:rPr>
              <a:t>augusztus 26.</a:t>
            </a:r>
            <a:endParaRPr lang="hu-HU" sz="2000">
              <a:solidFill>
                <a:schemeClr val="tx1">
                  <a:lumMod val="50000"/>
                  <a:lumOff val="5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51550" y="260648"/>
            <a:ext cx="1879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Forrásanyag</a:t>
            </a:r>
            <a:endParaRPr lang="hu-HU" sz="2400">
              <a:solidFill>
                <a:schemeClr val="bg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907976" y="980728"/>
            <a:ext cx="7840488" cy="368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b="1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Magyar Nemzeti Helynévtár 2. </a:t>
            </a:r>
            <a:endParaRPr lang="hu-HU" sz="1800" i="1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xmlns="" id="{4C7F222D-B5A1-5106-2519-9B2C0A0B33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313" t="6600" r="27950"/>
          <a:stretch>
            <a:fillRect/>
          </a:stretch>
        </p:blipFill>
        <p:spPr>
          <a:xfrm>
            <a:off x="971600" y="1513316"/>
            <a:ext cx="3816424" cy="4803998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xmlns="" id="{14E005D7-A341-4865-22B5-BC6B40D9E6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950" t="6600" r="28738"/>
          <a:stretch>
            <a:fillRect/>
          </a:stretch>
        </p:blipFill>
        <p:spPr>
          <a:xfrm>
            <a:off x="4788024" y="669600"/>
            <a:ext cx="3960440" cy="4803997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xmlns="" id="{90713D13-BBC9-AF8C-6D80-CAFBADE66756}"/>
              </a:ext>
            </a:extLst>
          </p:cNvPr>
          <p:cNvSpPr txBox="1"/>
          <p:nvPr/>
        </p:nvSpPr>
        <p:spPr>
          <a:xfrm>
            <a:off x="907976" y="5724541"/>
            <a:ext cx="7992888" cy="368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hu-HU" b="1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Szatmár megye északi részének helynevei</a:t>
            </a:r>
            <a:endParaRPr lang="hu-HU" sz="1800" i="1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692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51550" y="260648"/>
            <a:ext cx="1879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Forrásanyag</a:t>
            </a:r>
            <a:endParaRPr lang="hu-HU" sz="2400">
              <a:solidFill>
                <a:schemeClr val="bg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907200" y="980728"/>
            <a:ext cx="7992888" cy="368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u-HU" b="1" i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Magyar Nemzeti Helynévtár 2.</a:t>
            </a:r>
            <a:endParaRPr lang="hu-HU" b="1" i="1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4" t="16730" r="4001" b="4338"/>
          <a:stretch/>
        </p:blipFill>
        <p:spPr>
          <a:xfrm>
            <a:off x="972000" y="1512000"/>
            <a:ext cx="7617500" cy="470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880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51550" y="260648"/>
            <a:ext cx="3626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Nyelvtörténeti jelenségek</a:t>
            </a:r>
            <a:endParaRPr lang="hu-HU" sz="2400">
              <a:solidFill>
                <a:schemeClr val="bg2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l="28738" t="20520" r="31887" b="18060"/>
          <a:stretch/>
        </p:blipFill>
        <p:spPr>
          <a:xfrm>
            <a:off x="1259632" y="742738"/>
            <a:ext cx="6336704" cy="5560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5368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51550" y="260648"/>
            <a:ext cx="3626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Nyelvtörténeti jelenségek</a:t>
            </a:r>
            <a:endParaRPr lang="hu-HU" sz="2400">
              <a:solidFill>
                <a:schemeClr val="bg2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/>
          <a:srcRect l="28738" t="16401" r="30312" b="48600"/>
          <a:stretch/>
        </p:blipFill>
        <p:spPr>
          <a:xfrm>
            <a:off x="1259999" y="764704"/>
            <a:ext cx="6937781" cy="333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134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51550" y="260648"/>
            <a:ext cx="3626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Nyelvtörténeti jelenségek</a:t>
            </a:r>
            <a:endParaRPr lang="hu-HU" sz="2400">
              <a:solidFill>
                <a:schemeClr val="bg2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l="28738" t="20601" r="35038" b="37400"/>
          <a:stretch/>
        </p:blipFill>
        <p:spPr>
          <a:xfrm>
            <a:off x="1260000" y="739898"/>
            <a:ext cx="6552360" cy="427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78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51550" y="260648"/>
            <a:ext cx="3626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Nyelvtörténeti jelenségek</a:t>
            </a:r>
            <a:endParaRPr lang="hu-HU" sz="2400">
              <a:solidFill>
                <a:schemeClr val="bg2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/>
          <a:srcRect l="28738" t="29000" r="31100" b="30400"/>
          <a:stretch/>
        </p:blipFill>
        <p:spPr>
          <a:xfrm>
            <a:off x="1259631" y="722312"/>
            <a:ext cx="7292731" cy="414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639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51550" y="260648"/>
            <a:ext cx="4084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1. Az </a:t>
            </a:r>
            <a:r>
              <a:rPr lang="hu-HU" sz="2400" err="1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MNH</a:t>
            </a:r>
            <a:r>
              <a:rPr lang="hu-HU" sz="240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 és a hangtörténet</a:t>
            </a:r>
            <a:endParaRPr lang="hu-HU" sz="2400">
              <a:solidFill>
                <a:schemeClr val="bg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907976" y="980728"/>
            <a:ext cx="7840488" cy="3979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2800"/>
              </a:lnSpc>
              <a:spcBef>
                <a:spcPts val="300"/>
              </a:spcBef>
              <a:buAutoNum type="alphaLcParenR"/>
            </a:pPr>
            <a:r>
              <a:rPr lang="hu-HU" b="1" i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régi nyelvemlékek olvasata – variációs olvasat</a:t>
            </a:r>
            <a:endParaRPr lang="hu-HU" b="1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HB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(1170 k./1192–95 k.): </a:t>
            </a:r>
            <a:r>
              <a:rPr lang="hu-HU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hu-HU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~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por]</a:t>
            </a:r>
          </a:p>
          <a:p>
            <a:pPr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Anon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(1217 k./13. sz. vége): </a:t>
            </a:r>
            <a:r>
              <a:rPr lang="hu-HU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budrug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hu-HU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bud­rug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~ </a:t>
            </a:r>
            <a:r>
              <a:rPr lang="hu-HU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bodrog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just">
              <a:lnSpc>
                <a:spcPts val="2800"/>
              </a:lnSpc>
              <a:spcBef>
                <a:spcPts val="300"/>
              </a:spcBef>
            </a:pP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 nyíltabb ~ zártabb hangviszony </a:t>
            </a:r>
            <a:r>
              <a:rPr lang="hu-HU" b="1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mai helynevekben:</a:t>
            </a:r>
          </a:p>
          <a:p>
            <a:pPr marL="180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Bábo­nyi-patak ~ </a:t>
            </a:r>
            <a:r>
              <a:rPr lang="hu-H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Bábanyi-patak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Túrtere­bes, MNH 2: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410)</a:t>
            </a:r>
          </a:p>
          <a:p>
            <a:pPr marL="180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Kocsmonda ~ Kocs­munda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(Nagy­peleske, MNH 2: 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253)</a:t>
            </a:r>
          </a:p>
          <a:p>
            <a:pPr marL="180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Süveg ut ~ Söveg út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(Sándorho­mok, MNH 2: 280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80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Gátas ~ Gátos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(Tamásváralja, MNH 2: 25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80000" algn="just">
              <a:lnSpc>
                <a:spcPts val="2800"/>
              </a:lnSpc>
              <a:spcBef>
                <a:spcPts val="300"/>
              </a:spcBef>
            </a:pP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Lapos 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hu-H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Lapus</a:t>
            </a:r>
            <a:r>
              <a:rPr lang="hu-H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(Halmi, MNH 2: 65</a:t>
            </a:r>
            <a:r>
              <a:rPr lang="hu-H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800"/>
              </a:lnSpc>
              <a:spcBef>
                <a:spcPts val="300"/>
              </a:spcBef>
            </a:pPr>
            <a:endParaRPr lang="hu-HU" sz="1800" i="1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278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3795</TotalTime>
  <Words>937</Words>
  <Application>Microsoft Office PowerPoint</Application>
  <PresentationFormat>Diavetítés a képernyőre (4:3 oldalarány)</PresentationFormat>
  <Paragraphs>110</Paragraphs>
  <Slides>19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4" baseType="lpstr">
      <vt:lpstr>Arial</vt:lpstr>
      <vt:lpstr>Calibri</vt:lpstr>
      <vt:lpstr>Georgia</vt:lpstr>
      <vt:lpstr>Times New Roman</vt:lpstr>
      <vt:lpstr>Office-téma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User</dc:creator>
  <cp:lastModifiedBy>Tóth Valéria</cp:lastModifiedBy>
  <cp:revision>199</cp:revision>
  <cp:lastPrinted>2023-10-10T18:59:25Z</cp:lastPrinted>
  <dcterms:created xsi:type="dcterms:W3CDTF">2022-04-21T17:56:47Z</dcterms:created>
  <dcterms:modified xsi:type="dcterms:W3CDTF">2026-08-23T10:11:02Z</dcterms:modified>
</cp:coreProperties>
</file>