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5" r:id="rId3"/>
    <p:sldId id="293" r:id="rId4"/>
    <p:sldId id="294" r:id="rId5"/>
    <p:sldId id="295" r:id="rId6"/>
    <p:sldId id="296" r:id="rId7"/>
    <p:sldId id="297" r:id="rId8"/>
    <p:sldId id="298" r:id="rId9"/>
    <p:sldId id="300" r:id="rId10"/>
    <p:sldId id="301" r:id="rId11"/>
    <p:sldId id="302" r:id="rId12"/>
    <p:sldId id="303" r:id="rId13"/>
    <p:sldId id="304" r:id="rId14"/>
    <p:sldId id="305" r:id="rId15"/>
    <p:sldId id="258" r:id="rId1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1813"/>
    <a:srgbClr val="FF8E17"/>
    <a:srgbClr val="6D1A11"/>
    <a:srgbClr val="7A2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0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93916-0EE6-4290-BDC2-3526DB68C015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F2958-AD9C-4B16-9859-5A60FF98A7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6094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7811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9697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1824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8053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51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7861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463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995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004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2867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0638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6253B-55E0-4AF6-AD82-0BE7B427AD3D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B88A3-635B-4821-824A-4AD5D9DAD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12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58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7" y="2177107"/>
            <a:ext cx="11407119" cy="3041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szövegbeillesztés magyar raggal vagy anélkül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„Tunc pre­nominati duces Cumanorum, scilicet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Ed, Edumen, Etu, Bunger [Burger]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pater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Borsu,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Ousad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pater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Vrsuuru, Boyta,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a quo genus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Brucsa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descendit,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Ketel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pater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Oluptul­ma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…” (SRH. 1: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46; 10. cap.)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„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Akkor a fent nevezett kun vezérek, tudniillik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Ed, Edömén, Et, Bors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apja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Böngér, Örsur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apja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Ócsád, Vajta,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kitől a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Baracska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-nemzetség származik,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Alaptolma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apja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Ketel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…” (</a:t>
            </a:r>
            <a:r>
              <a:rPr lang="hu-HU" sz="2400" cap="small">
                <a:solidFill>
                  <a:srgbClr val="701813"/>
                </a:solidFill>
                <a:latin typeface="Georgia" panose="02040502050405020303" pitchFamily="18" charset="0"/>
              </a:rPr>
              <a:t>Pais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1975: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87–88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>
                <a:solidFill>
                  <a:srgbClr val="701813"/>
                </a:solidFill>
                <a:latin typeface="Georgia" panose="02040502050405020303" pitchFamily="18" charset="0"/>
              </a:rPr>
              <a:t>3</a:t>
            </a:r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. Morfológiai jelenségek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009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7" y="2177107"/>
            <a:ext cx="11407119" cy="3195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szövegbeillesztés magyar raggal vagy anélkül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bungernec, edunec, oundunek, ousadunec, tosunec,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usubunec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360000">
              <a:lnSpc>
                <a:spcPts val="3200"/>
              </a:lnSpc>
              <a:spcBef>
                <a:spcPts val="12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„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Tunc dux Arpad in silva Matra dedit terram magnam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Edunec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et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Edumenec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[ͻ: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Edumernec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] ubi postea Pota, nepos eorum, castrum construxit” (SRH. 1: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73, 32. cap.)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„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Akkor Árpád vezér nagy földet adott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Ednek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és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Edöménnek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a Mátra-erdőben, ahol az unokájuk, Pata, később várat épített.” (</a:t>
            </a:r>
            <a:r>
              <a:rPr lang="hu-HU" sz="2400" cap="small">
                <a:solidFill>
                  <a:srgbClr val="701813"/>
                </a:solidFill>
                <a:latin typeface="Georgia" panose="02040502050405020303" pitchFamily="18" charset="0"/>
              </a:rPr>
              <a:t>Pais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1975: 106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>
                <a:solidFill>
                  <a:srgbClr val="701813"/>
                </a:solidFill>
                <a:latin typeface="Georgia" panose="02040502050405020303" pitchFamily="18" charset="0"/>
              </a:rPr>
              <a:t>3</a:t>
            </a:r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. Morfológiai jelenségek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274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7" y="2177107"/>
            <a:ext cx="11407119" cy="4542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deklinálható nevek variációi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Takta	iuxta fluuium tucota ~ iuxta tocotam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Vajta</a:t>
            </a:r>
          </a:p>
          <a:p>
            <a:pPr marL="540000">
              <a:lnSpc>
                <a:spcPts val="3200"/>
              </a:lnSpc>
              <a:spcBef>
                <a:spcPts val="300"/>
              </a:spcBef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„et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Boytam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cum tertia parte exercitus ac filiis incolarum in obsides positis ad ducem Arpad remiserunt” (SRH. 1: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91)</a:t>
            </a:r>
          </a:p>
          <a:p>
            <a:pPr marL="54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„Ekkor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Vajtát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a sereg harmadrészével meg a lakosoknak túszul adott fiaival visszaküldték Árpád vezérhez.” (</a:t>
            </a:r>
            <a:r>
              <a:rPr lang="hu-HU" sz="2400" cap="small">
                <a:solidFill>
                  <a:srgbClr val="701813"/>
                </a:solidFill>
                <a:latin typeface="Georgia" panose="02040502050405020303" pitchFamily="18" charset="0"/>
              </a:rPr>
              <a:t>Pais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1975: 118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</a:p>
          <a:p>
            <a:pPr marL="540000">
              <a:lnSpc>
                <a:spcPts val="3200"/>
              </a:lnSpc>
              <a:spcBef>
                <a:spcPts val="1200"/>
              </a:spcBef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„Ad hoc autem missi sunt Zuardu et Cadusa atque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Boyta,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qui, cum accepta licentia equitarent” (SRH. 1: 89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</a:p>
          <a:p>
            <a:pPr marL="54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„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E dologra Szovárdot, Kadocsát és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Vajtát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küldték ki.” (</a:t>
            </a:r>
            <a:r>
              <a:rPr lang="hu-HU" sz="2400" cap="small">
                <a:solidFill>
                  <a:srgbClr val="701813"/>
                </a:solidFill>
                <a:latin typeface="Georgia" panose="02040502050405020303" pitchFamily="18" charset="0"/>
              </a:rPr>
              <a:t>Pais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1975: 117)</a:t>
            </a:r>
            <a:endParaRPr lang="hu-HU" sz="2400" i="1" smtClean="0">
              <a:solidFill>
                <a:srgbClr val="701813"/>
              </a:solidFill>
              <a:latin typeface="Georgia" panose="02040502050405020303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>
                <a:solidFill>
                  <a:srgbClr val="701813"/>
                </a:solidFill>
                <a:latin typeface="Georgia" panose="02040502050405020303" pitchFamily="18" charset="0"/>
              </a:rPr>
              <a:t>4</a:t>
            </a:r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. Szövegbeillesztési eljárások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69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7" y="2177107"/>
            <a:ext cx="11407119" cy="18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ecilburg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’Attila király városa’ ~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elciburgu</a:t>
            </a:r>
            <a:endParaRPr lang="hu-HU" sz="2400" i="1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budrug ~ brudrug</a:t>
            </a:r>
          </a:p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tosu ~ tuso</a:t>
            </a:r>
          </a:p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zobolsu ~ zolsu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(50. cap.),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 et bulsuu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(30. cap.)</a:t>
            </a:r>
            <a:endParaRPr lang="hu-HU" sz="2400" i="1" smtClean="0">
              <a:solidFill>
                <a:srgbClr val="701813"/>
              </a:solidFill>
              <a:latin typeface="Georgia" panose="02040502050405020303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>
                <a:solidFill>
                  <a:srgbClr val="701813"/>
                </a:solidFill>
                <a:latin typeface="Georgia" panose="02040502050405020303" pitchFamily="18" charset="0"/>
              </a:rPr>
              <a:t>5</a:t>
            </a:r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. Íráshibák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722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7" y="2177107"/>
            <a:ext cx="11407119" cy="4657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1. Az írásbeliség mögött meghúzódó szóbeliség feltárása a nyelvtörténeti kutatások legalapvetőbb érdeke és feladata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.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[gy] 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ge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ula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gẏ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ẏla ~ 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g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ẏla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endParaRPr lang="hu-HU" sz="2400" i="1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>
              <a:lnSpc>
                <a:spcPts val="3200"/>
              </a:lnSpc>
              <a:spcBef>
                <a:spcPts val="1200"/>
              </a:spcBef>
            </a:pP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2. Nem azonos alapelvek vezették Anonymus tollát a magyar tulajdonneveknek, illetve azok latinizált alakjainak a lejegyzésekor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.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velu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c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 ~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velu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qu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io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s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alanus ~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z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oloncaman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bo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th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ond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~ lat.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bo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t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undum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bo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t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ondium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[de: 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th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osu ~ 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th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osum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]</a:t>
            </a:r>
          </a:p>
          <a:p>
            <a:pPr>
              <a:lnSpc>
                <a:spcPts val="3200"/>
              </a:lnSpc>
              <a:spcBef>
                <a:spcPts val="1200"/>
              </a:spcBef>
            </a:pP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3. A hangalaki eltéréseket mutató variánsok – az esetek többségében – az éppen zajló hangváltozási folyamatok legpontosabb iránytűi.</a:t>
            </a:r>
            <a:endParaRPr lang="hu-HU" sz="2400" i="1" smtClean="0">
              <a:solidFill>
                <a:srgbClr val="701813"/>
              </a:solidFill>
              <a:latin typeface="Georgia" panose="02040502050405020303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Epilógus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347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2776166" y="5342021"/>
            <a:ext cx="70214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000">
                <a:solidFill>
                  <a:srgbClr val="701813"/>
                </a:solidFill>
                <a:latin typeface="Georgia" panose="02040502050405020303" pitchFamily="18" charset="0"/>
              </a:rPr>
              <a:t>Köszönöm szépen a figyelmet!</a:t>
            </a:r>
            <a:endParaRPr lang="hu-HU" sz="4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49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140292" y="2335572"/>
            <a:ext cx="5911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>
                <a:solidFill>
                  <a:srgbClr val="701813"/>
                </a:solidFill>
                <a:latin typeface="Georgia" panose="02040502050405020303" pitchFamily="18" charset="0"/>
              </a:rPr>
              <a:t>Tóth Valéria</a:t>
            </a:r>
            <a:endParaRPr lang="hu-HU" sz="2800" dirty="0">
              <a:latin typeface="Georgia" panose="02040502050405020303" pitchFamily="18" charset="0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2761861" y="3292066"/>
            <a:ext cx="6671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smtClean="0">
                <a:solidFill>
                  <a:srgbClr val="701813"/>
                </a:solidFill>
                <a:latin typeface="Georgia" panose="02040502050405020303" pitchFamily="18" charset="0"/>
              </a:rPr>
              <a:t>Szóbeliség és írásbeliség összefüggései Anonymus </a:t>
            </a:r>
            <a:r>
              <a:rPr lang="hu-HU" sz="2800" i="1" smtClean="0">
                <a:solidFill>
                  <a:srgbClr val="701813"/>
                </a:solidFill>
                <a:latin typeface="Georgia" panose="02040502050405020303" pitchFamily="18" charset="0"/>
              </a:rPr>
              <a:t>Gesta Hungarorum</a:t>
            </a:r>
            <a:r>
              <a:rPr lang="hu-HU" sz="2800" smtClean="0">
                <a:solidFill>
                  <a:srgbClr val="701813"/>
                </a:solidFill>
                <a:latin typeface="Georgia" panose="02040502050405020303" pitchFamily="18" charset="0"/>
              </a:rPr>
              <a:t>-ában</a:t>
            </a:r>
            <a:endParaRPr lang="hu-HU" sz="2800" dirty="0">
              <a:latin typeface="Georgia" panose="02040502050405020303" pitchFamily="18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3384990" y="4935629"/>
            <a:ext cx="566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mtClean="0">
                <a:solidFill>
                  <a:srgbClr val="701813"/>
                </a:solidFill>
                <a:latin typeface="Georgia" panose="02040502050405020303" pitchFamily="18" charset="0"/>
              </a:rPr>
              <a:t>IX. Hungarológiai Kongresszus</a:t>
            </a:r>
            <a:endParaRPr lang="hu-HU" dirty="0">
              <a:latin typeface="Georgia" panose="02040502050405020303" pitchFamily="18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4594647" y="5277345"/>
            <a:ext cx="30026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smtClean="0">
                <a:solidFill>
                  <a:srgbClr val="701813"/>
                </a:solidFill>
                <a:latin typeface="Georgia" panose="02040502050405020303" pitchFamily="18" charset="0"/>
              </a:rPr>
              <a:t>Miskolc, </a:t>
            </a:r>
            <a:r>
              <a:rPr lang="hu-HU" sz="1400">
                <a:solidFill>
                  <a:srgbClr val="701813"/>
                </a:solidFill>
                <a:latin typeface="Georgia" panose="02040502050405020303" pitchFamily="18" charset="0"/>
              </a:rPr>
              <a:t>2026. </a:t>
            </a:r>
            <a:r>
              <a:rPr lang="hu-HU" sz="1400" smtClean="0">
                <a:solidFill>
                  <a:srgbClr val="701813"/>
                </a:solidFill>
                <a:latin typeface="Georgia" panose="02040502050405020303" pitchFamily="18" charset="0"/>
              </a:rPr>
              <a:t>augusztus 25.</a:t>
            </a:r>
            <a:endParaRPr lang="hu-HU" sz="1400" dirty="0">
              <a:latin typeface="Georgia" panose="02040502050405020303" pitchFamily="18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3140291" y="5780809"/>
            <a:ext cx="566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solidFill>
                  <a:srgbClr val="701813"/>
                </a:solidFill>
                <a:latin typeface="Georgia" panose="02040502050405020303" pitchFamily="18" charset="0"/>
              </a:rPr>
              <a:t>Magyar Nyelv- és Névtörténeti Kutatócsoport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3384989" y="6083216"/>
            <a:ext cx="5422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solidFill>
                  <a:srgbClr val="701813"/>
                </a:solidFill>
                <a:latin typeface="Georgia" panose="02040502050405020303" pitchFamily="18" charset="0"/>
              </a:rPr>
              <a:t>Magyar Tudományos Akadémia – Debreceni Egyetem</a:t>
            </a:r>
          </a:p>
        </p:txBody>
      </p:sp>
    </p:spTree>
    <p:extLst>
      <p:ext uri="{BB962C8B-B14F-4D97-AF65-F5344CB8AC3E}">
        <p14:creationId xmlns:p14="http://schemas.microsoft.com/office/powerpoint/2010/main" val="127496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8" y="2177107"/>
            <a:ext cx="11019375" cy="3195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Anonymus: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Gesta Hungarorum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18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1217 k.</a:t>
            </a:r>
          </a:p>
          <a:p>
            <a:pPr marL="18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~ 1500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szórványadat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variánsok jelenlétének okai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:</a:t>
            </a:r>
          </a:p>
          <a:p>
            <a:pPr marL="1080000" indent="-342900">
              <a:lnSpc>
                <a:spcPts val="32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a geszta másolatban maradt ránk</a:t>
            </a:r>
          </a:p>
          <a:p>
            <a:pPr marL="1080000" indent="-342900">
              <a:lnSpc>
                <a:spcPts val="32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Anonymus használt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forrásokat</a:t>
            </a:r>
          </a:p>
          <a:p>
            <a:pPr marL="1194300" lvl="1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	&gt; variánsok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Prológus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980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8" y="2177107"/>
            <a:ext cx="11019375" cy="3760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~ 100 variációs említés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bothond ~ botond ~ botondu ~ boutond ~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bouton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lat.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botundum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botondiu(m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  <a:endParaRPr lang="hu-HU" sz="240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>
              <a:lnSpc>
                <a:spcPts val="3200"/>
              </a:lnSpc>
              <a:spcBef>
                <a:spcPts val="1200"/>
              </a:spcBef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miről tanúskodhatnak a variációk?</a:t>
            </a:r>
          </a:p>
          <a:p>
            <a:pPr marL="1080000" indent="-457200">
              <a:lnSpc>
                <a:spcPts val="32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nevek etimológiája</a:t>
            </a:r>
          </a:p>
          <a:p>
            <a:pPr marL="1080000" indent="-457200">
              <a:lnSpc>
                <a:spcPts val="32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nyelvi adatok korabeli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hangzós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formája</a:t>
            </a:r>
          </a:p>
          <a:p>
            <a:pPr marL="1080000" indent="-457200">
              <a:lnSpc>
                <a:spcPts val="32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nyelvi adatok morfológiai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jellemzői</a:t>
            </a:r>
          </a:p>
          <a:p>
            <a:pPr marL="1080000" indent="-457200">
              <a:lnSpc>
                <a:spcPts val="32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korszak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írásbeli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normái</a:t>
            </a:r>
            <a:endParaRPr lang="hu-HU" sz="2400">
              <a:solidFill>
                <a:srgbClr val="701813"/>
              </a:solidFill>
              <a:latin typeface="Georgia" panose="02040502050405020303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Prológus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98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8" y="2177107"/>
            <a:ext cx="11171986" cy="4503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i ~ y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[i]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igfon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ẏgfon (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Igyfon), nitra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nẏtra (Nyitra), ziloc ~ zẏloc (Zilah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) 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[í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nír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nẏr (Nyír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[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j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souiou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souẏou (Sajó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</a:p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u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 ~ v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[u/o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zuardu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zvardu (Szovárd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[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ü/ö]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urcun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vrcun (Örkény), ursuur ~ vrsuur (Örsúr),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ugek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vgek (Ügyek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</a:p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h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[hangérték nélküli]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bothond ~ botond (Botond), ete ~ ethe (Ete), thosu ~ tosu (Tas), thocsun ~ tocsun (Taksony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);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humusouer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umusouer (Omsó-ér)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1. Helyesírási jelenségek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424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7" y="2177107"/>
            <a:ext cx="11407119" cy="4542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speciálisabb esetek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Velek: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velu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c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 ~ vele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c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 –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52. cap.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Velu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qu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io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Tarcal: tur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z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ol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[turszol ~ torszol] –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tur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s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ol</a:t>
            </a:r>
            <a:endParaRPr lang="hu-HU" sz="2400" b="1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>
              <a:lnSpc>
                <a:spcPts val="3200"/>
              </a:lnSpc>
              <a:spcBef>
                <a:spcPts val="6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nyíltabb ~ zártabb hangviszony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? valós váltakozás-e vagy helyesírási kérdés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tucsun ~ tocsun (Taksony), zumbor ~ zombor (Zombor);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lat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.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titulu(m) ~ tetel (Titel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>
              <a:lnSpc>
                <a:spcPts val="3200"/>
              </a:lnSpc>
              <a:spcBef>
                <a:spcPts val="6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? fonológiai tanulságokat is hordozó variációk: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 ~ v, u ~ w, u ~ v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b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oẏta ~ 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v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oẏta (Vajta);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 b="1" i="1" smtClean="0">
                <a:solidFill>
                  <a:srgbClr val="701813"/>
                </a:solidFill>
                <a:latin typeface="Georgia" panose="02040502050405020303" pitchFamily="18" charset="0"/>
              </a:rPr>
              <a:t>u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ereucea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w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ereuecca [ɔ: we­reuccea] (Verőce), 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u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arod ~ 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w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arod (Várad); 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u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eluc ~ 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v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eluc (Velek)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1. Helyesírási jelenségek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541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7" y="2177107"/>
            <a:ext cx="11407119" cy="4503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Szalók: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zolocu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[szo/alóku]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~ zoloucu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[szo/alouku]</a:t>
            </a:r>
          </a:p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Gyalú: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gelou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[gyelou]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~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gelu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[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gyelú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]</a:t>
            </a:r>
          </a:p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	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&gt; diftongusos ~ monoftongusos ejtés</a:t>
            </a:r>
          </a:p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zöngés ~ zöngétlen szembenállás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Baracska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nemzetségnév: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brucsa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[bru/okcsa]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~ brugsa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[bru/ogcsa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]</a:t>
            </a:r>
            <a:endParaRPr lang="hu-HU" sz="240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540000"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Baracska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hn. 1212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: in predio nomine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Boroksa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(H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. 6: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9)</a:t>
            </a:r>
          </a:p>
          <a:p>
            <a:pPr marL="540000">
              <a:lnSpc>
                <a:spcPts val="3200"/>
              </a:lnSpc>
              <a:spcBef>
                <a:spcPts val="300"/>
              </a:spcBef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	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&lt;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Baracska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szn.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1211: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Boroccha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(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ÁSz.) [bo/aro/acska]</a:t>
            </a:r>
          </a:p>
          <a:p>
            <a:pPr marL="54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~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Somogydöröcske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54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	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[durugcsa] (1138/1329: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Du­rugsa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) &gt;&gt; [derekcse] (1267/1273: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Derek­che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) &gt;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	[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derecske] (1424: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Derechke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)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(&lt;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1264/1270/1273: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de genere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Drugcha,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ÁSz.) 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>
                <a:solidFill>
                  <a:srgbClr val="701813"/>
                </a:solidFill>
                <a:latin typeface="Georgia" panose="02040502050405020303" pitchFamily="18" charset="0"/>
              </a:rPr>
              <a:t>2</a:t>
            </a:r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. Hangtani jelenségek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085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7" y="2177107"/>
            <a:ext cx="11407119" cy="4542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tővéghangzós névalakok variációkban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bors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~ borsu (Bors), botond ~ botondu (Botond),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castrum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 hung ~ hungu (Ung), ound ~ oundu (Ond), ursuur ~ vrsuuru (Örsúr), sarolt ~ saroltu (Sarolt), zuard ~ zuardu (Szovárd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ousad ~ ousad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u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nec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(Ócsád), ed ~ ed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u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nec (Ed), eleud ~ eleud</a:t>
            </a:r>
            <a:r>
              <a:rPr lang="hu-HU" sz="2400" b="1" i="1">
                <a:solidFill>
                  <a:srgbClr val="701813"/>
                </a:solidFill>
                <a:latin typeface="Georgia" panose="02040502050405020303" pitchFamily="18" charset="0"/>
              </a:rPr>
              <a:t>u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nec (Előd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)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>
              <a:lnSpc>
                <a:spcPts val="3200"/>
              </a:lnSpc>
              <a:spcBef>
                <a:spcPts val="1200"/>
              </a:spcBef>
            </a:pP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l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abiális ~ illabiális variációk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illabiális alakok: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gemelsen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[gyëmëlcsény]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labiális alakok: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hẏmusuduor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[hí­mü/ös-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];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zepus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[szepü/ös]</a:t>
            </a:r>
            <a:endParaRPr lang="hu-HU" sz="2400" i="1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variánsokban: 	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velec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[velek]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~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veluc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 [velü/ök]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(Velek)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			castru(m</a:t>
            </a:r>
            <a:r>
              <a:rPr lang="hu-HU" sz="2400" i="1">
                <a:solidFill>
                  <a:srgbClr val="701813"/>
                </a:solidFill>
                <a:latin typeface="Georgia" panose="02040502050405020303" pitchFamily="18" charset="0"/>
              </a:rPr>
              <a:t>) zemlum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[zemlü/öm]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~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zemlin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[zemlin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(Zemplén)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>
                <a:solidFill>
                  <a:srgbClr val="701813"/>
                </a:solidFill>
                <a:latin typeface="Georgia" panose="02040502050405020303" pitchFamily="18" charset="0"/>
              </a:rPr>
              <a:t>2</a:t>
            </a:r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. Hangtani jelenségek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467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28127" y="2177107"/>
            <a:ext cx="1140711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-d (-nd)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morféma „mozgékonysága”</a:t>
            </a:r>
            <a:endParaRPr lang="hu-HU" sz="2400" i="1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Botond: botond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[botond]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~ bouton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[boton]</a:t>
            </a:r>
            <a:endParaRPr lang="hu-HU" sz="2400" i="1" smtClean="0">
              <a:solidFill>
                <a:srgbClr val="701813"/>
              </a:solidFill>
              <a:latin typeface="Georgia" panose="02040502050405020303" pitchFamily="18" charset="0"/>
            </a:endParaRPr>
          </a:p>
          <a:p>
            <a:pPr marL="360000">
              <a:lnSpc>
                <a:spcPts val="3200"/>
              </a:lnSpc>
              <a:spcBef>
                <a:spcPts val="300"/>
              </a:spcBef>
            </a:pP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Örkénd: vrcun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[ü/örkü/öny]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~ vrcund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 [ü/örkü/önd];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 urcun </a:t>
            </a:r>
            <a:r>
              <a:rPr lang="hu-HU" sz="2400">
                <a:solidFill>
                  <a:srgbClr val="701813"/>
                </a:solidFill>
                <a:latin typeface="Georgia" panose="02040502050405020303" pitchFamily="18" charset="0"/>
              </a:rPr>
              <a:t>~ </a:t>
            </a:r>
            <a:r>
              <a:rPr lang="hu-HU" sz="2400" smtClean="0">
                <a:solidFill>
                  <a:srgbClr val="701813"/>
                </a:solidFill>
                <a:latin typeface="Georgia" panose="02040502050405020303" pitchFamily="18" charset="0"/>
              </a:rPr>
              <a:t>lat. </a:t>
            </a:r>
            <a:r>
              <a:rPr lang="hu-HU" sz="2400" i="1" smtClean="0">
                <a:solidFill>
                  <a:srgbClr val="701813"/>
                </a:solidFill>
                <a:latin typeface="Georgia" panose="02040502050405020303" pitchFamily="18" charset="0"/>
              </a:rPr>
              <a:t>Ircundium</a:t>
            </a:r>
            <a:endParaRPr lang="hu-HU" sz="2400" smtClean="0">
              <a:solidFill>
                <a:srgbClr val="701813"/>
              </a:solidFill>
              <a:latin typeface="Georgia" panose="02040502050405020303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13661" y="450889"/>
            <a:ext cx="9549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>
                <a:solidFill>
                  <a:srgbClr val="701813"/>
                </a:solidFill>
                <a:latin typeface="Georgia" panose="02040502050405020303" pitchFamily="18" charset="0"/>
              </a:rPr>
              <a:t>3</a:t>
            </a:r>
            <a:r>
              <a:rPr lang="hu-HU" sz="4400" smtClean="0">
                <a:solidFill>
                  <a:srgbClr val="701813"/>
                </a:solidFill>
                <a:latin typeface="Georgia" panose="02040502050405020303" pitchFamily="18" charset="0"/>
              </a:rPr>
              <a:t>. Morfológiai jelenségek</a:t>
            </a:r>
            <a:endParaRPr lang="hu-HU" sz="4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296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2125</TotalTime>
  <Words>701</Words>
  <Application>Microsoft Office PowerPoint</Application>
  <PresentationFormat>Szélesvásznú</PresentationFormat>
  <Paragraphs>97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Georgia</vt:lpstr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XY</dc:creator>
  <cp:lastModifiedBy>Tóth Valéria</cp:lastModifiedBy>
  <cp:revision>209</cp:revision>
  <dcterms:created xsi:type="dcterms:W3CDTF">2023-04-04T21:39:24Z</dcterms:created>
  <dcterms:modified xsi:type="dcterms:W3CDTF">2026-08-23T12:55:46Z</dcterms:modified>
</cp:coreProperties>
</file>