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62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60" r:id="rId2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89" autoAdjust="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44947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zöveg helye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zöveg helye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83" name="Kép helye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zövegdoboz 1"/>
          <p:cNvSpPr txBox="1"/>
          <p:nvPr/>
        </p:nvSpPr>
        <p:spPr>
          <a:xfrm>
            <a:off x="2761861" y="914400"/>
            <a:ext cx="6382139" cy="304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hu-HU" sz="3200" dirty="0" smtClean="0"/>
              <a:t>Az Anonymus gesztájában szereplő </a:t>
            </a:r>
          </a:p>
          <a:p>
            <a:pPr>
              <a:defRPr sz="4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hu-HU" sz="3200" dirty="0" smtClean="0"/>
              <a:t>szórványok nyelvi alkata </a:t>
            </a:r>
          </a:p>
          <a:p>
            <a:pPr>
              <a:defRPr sz="4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hu-HU" sz="3200" dirty="0" smtClean="0"/>
              <a:t>és </a:t>
            </a:r>
            <a:r>
              <a:rPr lang="hu-HU" sz="3200" dirty="0" err="1" smtClean="0"/>
              <a:t>szövegbeli</a:t>
            </a:r>
            <a:r>
              <a:rPr lang="hu-HU" sz="3200" dirty="0" smtClean="0"/>
              <a:t> helyzete</a:t>
            </a:r>
            <a:endParaRPr dirty="0"/>
          </a:p>
          <a:p>
            <a:pPr>
              <a:defRPr sz="28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 lang="hu-HU" dirty="0" smtClean="0"/>
          </a:p>
          <a:p>
            <a:pPr>
              <a:defRPr sz="28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hu-HU" dirty="0" smtClean="0"/>
              <a:t>Szőke Melinda</a:t>
            </a:r>
          </a:p>
          <a:p>
            <a:pPr>
              <a:defRPr sz="28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hu-HU" sz="2000" dirty="0" smtClean="0"/>
              <a:t>tudományos munkatárs</a:t>
            </a:r>
          </a:p>
          <a:p>
            <a:pPr>
              <a:defRPr sz="28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hu-HU" sz="2000" dirty="0" smtClean="0"/>
              <a:t>Magyar Nemzeti Helynévtár Program</a:t>
            </a:r>
            <a:endParaRPr sz="2000" dirty="0"/>
          </a:p>
        </p:txBody>
      </p:sp>
      <p:sp>
        <p:nvSpPr>
          <p:cNvPr id="97" name="Szövegdoboz 3"/>
          <p:cNvSpPr txBox="1"/>
          <p:nvPr/>
        </p:nvSpPr>
        <p:spPr>
          <a:xfrm>
            <a:off x="3609607" y="5301207"/>
            <a:ext cx="3622143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>
                <a:solidFill>
                  <a:srgbClr val="808080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hu-HU" dirty="0" smtClean="0"/>
              <a:t>IX. Hungarológiai Kongresszus</a:t>
            </a:r>
          </a:p>
          <a:p>
            <a:pPr>
              <a:defRPr sz="2000">
                <a:solidFill>
                  <a:srgbClr val="808080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hu-HU" dirty="0" smtClean="0"/>
              <a:t>Miskolc, 2026. augusztus 25.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483722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nevek latin(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alak­jának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használata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877078" y="2155371"/>
            <a:ext cx="7968342" cy="2677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Korai magyar helynévszótár 1. kötetében található több mint 400 ide vonható helynév (főként településnevek, víznevek és hegynevek) közel 2000 latin névadata alapján arra gyanakodhatunk, hogy az öt típus közül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hangalak vagy a morfológiai szerkezet módosítása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volt a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latinizálás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legkedveltebb módja: a mintegy 2000 adat 44%-a ezt a típust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képviseli.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528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5213926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hangalak vagy a mor­fológiai szerkezet 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módosításával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alkotott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formák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755780" y="2453951"/>
            <a:ext cx="8089640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 az összes ide tartozó névről, csak az </a:t>
            </a:r>
            <a:r>
              <a:rPr lang="hu-H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Árpád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személynévről szólok. 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Egy-egy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elemzése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által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apró lépésekkel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juthatunk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egyre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közelebb ahhoz,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hogy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nyelvemlékek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névbeillesztő eljárásai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mögött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meghúzódó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szándékokat a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lehető legpontosabban feltárjuk.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88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5213926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hangalak vagy a mor­fológiai szerkezet 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módosításával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alkotott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formák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177282" y="1091644"/>
            <a:ext cx="8966717" cy="5078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Árpád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vezér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neve: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több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mint százszor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(135)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fordul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elő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egfelelő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adatmennyiség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mozgatórugók, esetleges 	normák feltárásához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Benkő Loránd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2003: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71) 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személynevek beillesztése kapcsán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csoportot különített el:</a:t>
            </a:r>
          </a:p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 puszta alapalakja: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dux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Almus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pater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név deklinált alakja: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Almum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patrem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Arpadii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név alapalakja deklinált értelmezővel: ad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ducem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név deklinált alakja egyeztetett értelmezővel: 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duci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Arpadio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(16.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397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5213926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hangalak vagy a mor­fológiai szerkezet 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módosításával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alkotott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formák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457200" y="2351314"/>
            <a:ext cx="8686799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mester korában a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fejedelmeknek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vélhetően nem volt még meg a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latinizált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írásszokása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viszonylagos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következetességgel igyekszik kialakítani a deklinálható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formákat:  </a:t>
            </a:r>
          </a:p>
          <a:p>
            <a:r>
              <a:rPr lang="hu-HU" i="1" dirty="0"/>
              <a:t>	</a:t>
            </a:r>
            <a:endParaRPr lang="hu-HU" i="1" dirty="0" smtClean="0"/>
          </a:p>
          <a:p>
            <a:r>
              <a:rPr lang="hu-HU" i="1" dirty="0"/>
              <a:t>	</a:t>
            </a:r>
            <a:r>
              <a:rPr lang="hu-H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Álmos: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Almum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Almo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duci,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Almo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(5.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</a:p>
          <a:p>
            <a:endParaRPr lang="hu-HU" dirty="0"/>
          </a:p>
          <a:p>
            <a:r>
              <a:rPr lang="hu-HU" dirty="0" smtClean="0"/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-a-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 végződő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nevek: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első (nőnemű) deklináció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szerint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illeszti 	a szövegbe: 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Zulte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[ɔ: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Zultae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(51.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592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226119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Árpád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vezér neve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317242" y="895739"/>
            <a:ext cx="8826758" cy="4062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55: alanyesetben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vagy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dux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dux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Arpadius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nominativusi forma nem létezett a 13.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században). 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fennmaradó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előfordulás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közül: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(azaz a nem nominativusban álló nevek 20%-a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deklinált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értelmező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nélküli deklinált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formában: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Almum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patrem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Arpadii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20.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esetben: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deklinált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egyeztetett értelmező</a:t>
            </a: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Arpadio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duci,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42.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dirty="0" smtClean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907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226119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Árpád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vezér neve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419879" y="2202024"/>
            <a:ext cx="8574832" cy="258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esetben: a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deklinált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 helyett </a:t>
            </a:r>
            <a:r>
              <a:rPr lang="hu-H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alapalak</a:t>
            </a:r>
          </a:p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esetben: 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 mellett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egyeztetett értelmező</a:t>
            </a: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ducis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39.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az előfordulások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9%-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(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eset): értelmező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nélküli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alapalakban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De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egressu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41.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 smtClean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905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226119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Árpád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vezér neve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419879" y="2202024"/>
            <a:ext cx="8574832" cy="258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Benkő Loránd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2003: 72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Anonymus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mint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nehezen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latinizálható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névvel bánik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Árpád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személynévvel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latinizált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(deklinált) alakok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mögött a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pontos szövegértelmezés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szándéka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húzódik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 </a:t>
            </a:r>
          </a:p>
          <a:p>
            <a:endParaRPr lang="hu-HU" dirty="0" smtClean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124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226119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Árpád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vezér neve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326571" y="867748"/>
            <a:ext cx="8668140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Árpád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 valamennyi előfordulását egymás mellé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helyezve: 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egyéb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tényezők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felfedezhetők</a:t>
            </a: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Nehezen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latinizálható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név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lenne?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nominativusi alak: 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Arpadius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helyett mindig 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Anonymus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legtermészetesebbnek az accusativusi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Arpadium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használatát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tartotta: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 vonható adat közül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esetben (31%) 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Arpadium</a:t>
            </a:r>
            <a:endParaRPr lang="hu-H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skála másik végén egyértelműen a genitivusi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Arpadii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alak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áll: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egyetlen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alkalommal tűnik fel a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szövegben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szöveghelyen (96%) pedig az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alakot szerepeltette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helyette</a:t>
            </a: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511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439318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 err="1"/>
              <a:t>Almum</a:t>
            </a:r>
            <a:r>
              <a:rPr lang="hu-HU" i="1" dirty="0"/>
              <a:t> </a:t>
            </a:r>
            <a:r>
              <a:rPr lang="hu-HU" i="1" dirty="0" err="1"/>
              <a:t>ducem</a:t>
            </a:r>
            <a:r>
              <a:rPr lang="hu-HU" i="1" dirty="0"/>
              <a:t> </a:t>
            </a:r>
            <a:r>
              <a:rPr lang="hu-HU" i="1" dirty="0" err="1"/>
              <a:t>patrem</a:t>
            </a:r>
            <a:r>
              <a:rPr lang="hu-HU" i="1" dirty="0"/>
              <a:t> </a:t>
            </a:r>
            <a:r>
              <a:rPr lang="hu-HU" i="1" dirty="0" err="1"/>
              <a:t>Arpadii</a:t>
            </a:r>
            <a:r>
              <a:rPr lang="hu-HU" dirty="0"/>
              <a:t> 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457200" y="1362269"/>
            <a:ext cx="8537511" cy="4524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öbb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szempontból is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kivételes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említés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egyedüli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genitivusban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álló latin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alak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szerkezet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egyedüli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értelmező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nélküli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előfordulás (deklinált név mellett)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Értelmező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hiánya miatt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ragozta a személynevet? 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További két szerkezet Álmos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Árpád közti rokoni kapcsolat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kifejezésére:</a:t>
            </a: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dux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Almus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pater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Almus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pater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(5. és 6.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Arpadii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helyett 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endParaRPr lang="hu-H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691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439318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 err="1"/>
              <a:t>Almum</a:t>
            </a:r>
            <a:r>
              <a:rPr lang="hu-HU" i="1" dirty="0"/>
              <a:t> </a:t>
            </a:r>
            <a:r>
              <a:rPr lang="hu-HU" i="1" dirty="0" err="1"/>
              <a:t>ducem</a:t>
            </a:r>
            <a:r>
              <a:rPr lang="hu-HU" i="1" dirty="0"/>
              <a:t> </a:t>
            </a:r>
            <a:r>
              <a:rPr lang="hu-HU" i="1" dirty="0" err="1"/>
              <a:t>patrem</a:t>
            </a:r>
            <a:r>
              <a:rPr lang="hu-HU" i="1" dirty="0"/>
              <a:t> </a:t>
            </a:r>
            <a:r>
              <a:rPr lang="hu-HU" i="1" dirty="0" err="1"/>
              <a:t>Arpadii</a:t>
            </a:r>
            <a:r>
              <a:rPr lang="hu-HU" dirty="0"/>
              <a:t> 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690465" y="1530364"/>
            <a:ext cx="8220269" cy="304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Mindhárom szerkezet az apa-fiú nexusviszonyt fejezi ki. 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lényeges különbség: az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Almum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ducem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patrem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Arpadii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szerkezet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tárgyesetű,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másik két szerkezet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nominatívuszi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Almum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</a:t>
            </a:r>
            <a:r>
              <a:rPr lang="hu-H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Almus</a:t>
            </a:r>
            <a:endParaRPr lang="hu-H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egyik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meghatározó tényező: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latinos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névkörnyezet</a:t>
            </a:r>
          </a:p>
          <a:p>
            <a:endParaRPr lang="hu-HU" sz="2400" dirty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85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2719653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/>
              <a:t>Gesta </a:t>
            </a:r>
            <a:r>
              <a:rPr lang="hu-HU" dirty="0" err="1" smtClean="0"/>
              <a:t>Hungarorum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849086" y="1520890"/>
            <a:ext cx="8294915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vélhetően a 13. század elején keletkezett</a:t>
            </a:r>
          </a:p>
          <a:p>
            <a:pPr marL="285750" indent="-285750">
              <a:buFontTx/>
              <a:buChar char="-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 fejezet</a:t>
            </a:r>
          </a:p>
          <a:p>
            <a:pPr marL="285750" indent="-285750">
              <a:buFontTx/>
              <a:buChar char="-"/>
            </a:pPr>
            <a:endParaRPr lang="hu-H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hu-HU" sz="28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Tóth Valéria:</a:t>
            </a:r>
          </a:p>
          <a:p>
            <a:pPr marL="285750" indent="-285750">
              <a:buFontTx/>
              <a:buChar char="-"/>
            </a:pPr>
            <a:r>
              <a:rPr lang="hu-H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1400 szórványadat</a:t>
            </a:r>
          </a:p>
          <a:p>
            <a:pPr marL="285750" lvl="2" indent="-285750">
              <a:buFontTx/>
              <a:buChar char="-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344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különböző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lexéma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lvl="4" indent="-285750">
              <a:buFontTx/>
              <a:buChar char="-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223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helynév, 110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személynév, 11 közszó </a:t>
            </a:r>
          </a:p>
          <a:p>
            <a:pPr marL="285750" indent="-285750">
              <a:buFontTx/>
              <a:buChar char="-"/>
            </a:pPr>
            <a:endParaRPr sz="2000" dirty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24947" y="260648"/>
            <a:ext cx="850026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/>
              <a:t>N</a:t>
            </a:r>
            <a:r>
              <a:rPr lang="hu-HU" i="1" dirty="0" smtClean="0"/>
              <a:t>évkörnyezet mint a </a:t>
            </a:r>
            <a:r>
              <a:rPr lang="hu-HU" i="1" dirty="0" err="1" smtClean="0"/>
              <a:t>latinizálást</a:t>
            </a:r>
            <a:r>
              <a:rPr lang="hu-HU" i="1" dirty="0"/>
              <a:t> </a:t>
            </a:r>
            <a:r>
              <a:rPr lang="hu-HU" i="1" dirty="0" smtClean="0"/>
              <a:t>befolyásoló tényező</a:t>
            </a:r>
            <a:r>
              <a:rPr lang="hu-HU" dirty="0" smtClean="0"/>
              <a:t> 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354563" y="1138336"/>
            <a:ext cx="8714791" cy="4524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Anonymus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esetből mindösszesen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alkalommal látta el ablativusi 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végződéssel az 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Árpád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nevet: 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a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Arpadio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essent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licentiati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exercitu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modice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egressi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Thysciam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transnataverunt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portu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Ladeo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nemine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adversario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contradicente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(20.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Veszprémy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László fordításában: Miután Árpád fejedelem megadta az engedélyt, nagy sereggel indultak el, és a Tiszán a Ládi révnél keltek át, minden ellenállás nélkül. 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tulajdonnév a mondatban: mindhárom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latinosítva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105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24947" y="260648"/>
            <a:ext cx="850026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 err="1" smtClean="0"/>
              <a:t>Szalán</a:t>
            </a:r>
            <a:r>
              <a:rPr lang="hu-HU" i="1" dirty="0" smtClean="0"/>
              <a:t> és Árpád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279919" y="1166328"/>
            <a:ext cx="8789436" cy="5447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egressu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Salani</a:t>
            </a:r>
            <a:r>
              <a:rPr lang="hu-H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ducis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Arpium</a:t>
            </a:r>
            <a:r>
              <a:rPr lang="hu-H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[ɔ: 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Arpadium</a:t>
            </a:r>
            <a:r>
              <a:rPr lang="hu-H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(39.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Több mint 30-szor fordul elő, mindig latinos alakban: 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Salanus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Salani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Salano</a:t>
            </a:r>
            <a:endParaRPr lang="hu-H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Nevek előfordulása: </a:t>
            </a: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Szalán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 a 11. fejezetben tűnik fel először, utoljára pedig a 42.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fejezetben</a:t>
            </a: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Árpád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név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latinosított előfordulása közül 14 a 13-42. fejezetig fordul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elő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latin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nyelvű nevek éltérő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presztízsviszonya</a:t>
            </a:r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316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24947" y="260648"/>
            <a:ext cx="850026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i="1" dirty="0" smtClean="0"/>
              <a:t>Árpád mint Magyarország fejedelme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382555" y="1670180"/>
            <a:ext cx="8686800" cy="3323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esetben: nemcsak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’fejedelem’ jelentésű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dux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szerepel az Árpád név mellett,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hanem azt is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jelzi,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hogy Magyarország fejedelméről van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szó: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 a három esetben (ellenpélda nélkül) deklinálva szerepel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tulajdonnév is: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ium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Hungarie</a:t>
            </a:r>
            <a:endParaRPr lang="hu-H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duci </a:t>
            </a:r>
            <a:r>
              <a:rPr lang="hu-H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Hungarie</a:t>
            </a:r>
            <a:endParaRPr lang="hu-H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Arpad</a:t>
            </a:r>
            <a:r>
              <a:rPr lang="hu-H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duci </a:t>
            </a:r>
            <a:r>
              <a:rPr lang="hu-H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Hungarie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(14., 20., 42.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dirty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370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zövegdoboz 1"/>
          <p:cNvSpPr txBox="1"/>
          <p:nvPr/>
        </p:nvSpPr>
        <p:spPr>
          <a:xfrm>
            <a:off x="1233344" y="2702530"/>
            <a:ext cx="3939342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Köszönöm</a:t>
            </a:r>
          </a:p>
          <a:p>
            <a:pPr>
              <a:defRPr sz="4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       a figyelmet!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2719653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/>
              <a:t>Gesta </a:t>
            </a:r>
            <a:r>
              <a:rPr lang="hu-HU" dirty="0" err="1" smtClean="0"/>
              <a:t>Hungarorum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531845" y="923731"/>
            <a:ext cx="7837714" cy="6801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Töretlen tudományos érdeklődés:</a:t>
            </a:r>
          </a:p>
          <a:p>
            <a:pPr marL="285750" lvl="7" indent="-285750">
              <a:buFontTx/>
              <a:buChar char="-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nyelvi anyag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gazdagsága</a:t>
            </a:r>
          </a:p>
          <a:p>
            <a:pPr marL="285750" lvl="7" indent="-285750">
              <a:buFontTx/>
              <a:buChar char="-"/>
            </a:pPr>
            <a:endParaRPr lang="hu-H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geszta körüli rejtélyek és homályos pontok:</a:t>
            </a:r>
          </a:p>
          <a:p>
            <a:pPr marL="285750" lvl="2" indent="-285750">
              <a:buFontTx/>
              <a:buChar char="-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eletkezésének az ideje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zerzőjének a kiléte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előzményeihez és a később keletkezett gesztákhoz fűződő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viszonya</a:t>
            </a:r>
          </a:p>
          <a:p>
            <a:pPr marL="285750" indent="-285750"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történeti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névtani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hitelessége</a:t>
            </a:r>
          </a:p>
          <a:p>
            <a:pPr marL="285750" indent="-285750"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fennmaradásából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adódó nyelvi státusza 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hu-HU" sz="28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Tóth Valéria: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magyarság történeti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közösségtudatának megteremtése</a:t>
            </a:r>
          </a:p>
          <a:p>
            <a:pPr marL="285750" indent="-285750">
              <a:buFontTx/>
              <a:buChar char="-"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hu-HU" sz="2400" dirty="0" smtClean="0"/>
          </a:p>
          <a:p>
            <a:pPr marL="285750" lvl="7" indent="-285750">
              <a:buFontTx/>
              <a:buChar char="-"/>
            </a:pPr>
            <a:endParaRPr lang="hu-HU" sz="2400" dirty="0" smtClean="0"/>
          </a:p>
          <a:p>
            <a:pPr marL="285750" indent="-285750">
              <a:buFontTx/>
              <a:buChar char="-"/>
            </a:pPr>
            <a:endParaRPr sz="2400" dirty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511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720004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/>
              <a:t>Kik foglalkoztak a Névtelen „nyelvi hagyatékával”?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531845" y="923731"/>
            <a:ext cx="7837714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század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elejétől legkiválóbb nyelvészeink: pl. </a:t>
            </a:r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Gombocz Zoltán, </a:t>
            </a:r>
            <a:r>
              <a:rPr lang="hu-HU" sz="2400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Melich</a:t>
            </a:r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János, </a:t>
            </a:r>
            <a:r>
              <a:rPr lang="hu-HU" sz="2400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Jakubovich</a:t>
            </a:r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Emil, </a:t>
            </a:r>
            <a:r>
              <a:rPr lang="hu-HU" sz="2400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Pais</a:t>
            </a:r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Dezső, Németh </a:t>
            </a:r>
            <a:r>
              <a:rPr lang="hu-HU" sz="24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Gyula</a:t>
            </a:r>
          </a:p>
          <a:p>
            <a:pPr marL="285750" indent="-285750">
              <a:buFontTx/>
              <a:buChar char="-"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Benkő Loránd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(1994): szükséges 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geszta nyelvtörténeti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felülvizsgálata</a:t>
            </a:r>
          </a:p>
          <a:p>
            <a:pPr marL="285750" indent="-285750">
              <a:buFontTx/>
              <a:buChar char="-"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Benkő Loránd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(1998, 2003):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név- és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nyelvtörténeti vizsgálatok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„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letűnt korok titkainak feltárásában Benkő Loránd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nagyszerű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társra talált P. mester, vagyis Anonymus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személyében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(Hoffmann 2022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29)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7" indent="-285750">
              <a:buFontTx/>
              <a:buChar char="-"/>
            </a:pPr>
            <a:endParaRPr lang="hu-HU" sz="2400" dirty="0" smtClean="0"/>
          </a:p>
          <a:p>
            <a:pPr marL="285750" indent="-285750">
              <a:buFontTx/>
              <a:buChar char="-"/>
            </a:pPr>
            <a:endParaRPr sz="2400" dirty="0"/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498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720004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/>
              <a:t>Kik foglalkoztak a Névtelen „nyelvi hagyatékával”?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923731" y="1978089"/>
            <a:ext cx="7445828" cy="304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Tóth Valéria: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geszta teljes körű nyelvtörténeti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feldolgozása</a:t>
            </a:r>
          </a:p>
          <a:p>
            <a:pPr marL="285750" indent="-285750">
              <a:buFontTx/>
              <a:buChar char="-"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Anonymus-enciklopédia: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eddigi tudásunkat szintetizáló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munka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azaz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geszta magyar nyelvű vagy magyar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vonatkozású nyelvi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elemeinek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és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hozzájuk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kapcsolódó ismereteknek a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közreadása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419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528445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algn="ctr"/>
            <a:r>
              <a:rPr lang="hu-HU" dirty="0" smtClean="0"/>
              <a:t>A nevek latin nyelvű szövegkörnyezete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737117" y="2230016"/>
            <a:ext cx="8024327" cy="2677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Benkő Loránd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egyik fontos törekvése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volt a nyelvemlék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történeti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névtani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hitelesség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ének tisztázása</a:t>
            </a:r>
          </a:p>
          <a:p>
            <a:pPr marL="285750" indent="-285750">
              <a:buFontTx/>
              <a:buChar char="-"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Ehhez szükséges a mű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filológiai újraértékelése </a:t>
            </a:r>
          </a:p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ennek fontos része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nevek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latin nyelvű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szövegkörnyezet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ének a vizsgálata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56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528445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/>
              <a:t>A nevek latin nyelvű szövegkörnyezete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681135" y="1035698"/>
            <a:ext cx="8080309" cy="5109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x-none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Balázs János </a:t>
            </a:r>
            <a:r>
              <a:rPr lang="hu-HU" sz="20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(1980, 1989)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hiányolta</a:t>
            </a:r>
            <a:r>
              <a:rPr lang="hu-HU" sz="20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először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sz="20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hogy 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nyelvemlékeink vizsgálata csupán a magyar nyelvű szórványokra van tekintettel, és nem terjed ki a magyar nyelvi elemeket tartalmazó latin nyelvű szövegek </a:t>
            </a: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elemzésére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20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Benkő </a:t>
            </a:r>
            <a:r>
              <a:rPr lang="x-none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Loránd</a:t>
            </a:r>
            <a: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1995, </a:t>
            </a: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1998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</a:t>
            </a: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alkalmazta el</a:t>
            </a:r>
            <a:r>
              <a:rPr lang="hu-H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ő</a:t>
            </a:r>
            <a:r>
              <a:rPr lang="hu-H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ször</a:t>
            </a:r>
            <a:r>
              <a:rPr 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ezt a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kiterjesztett 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nyelvemlékelemző módszert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Anonymus gesztájára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 smtClean="0"/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nagy történeti fontosságú tulajdonneveinket tartalmazó, korai szórványemlékeink helyesírását – és persze morfológiáját, szemantikáját, általános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onomasztikáját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nem szabad csak az elvonatkoztatott névanyagra korlátozva, a latin alapszövegtől leszakítva vizsgálni, hanem csak a teljes szövegösszefüggés fényében, különösképpen figyelve a szöveg egészének helyesírására, a „latinos” és „magyaros” írásmódú nevek viszonyára, a neveknek a latin szövegbe való morfológiai beilleszkedésére stb.” (1995: 404, vö. 2003: 70). </a:t>
            </a:r>
          </a:p>
          <a:p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089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528445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 smtClean="0"/>
              <a:t>A nevek latin nyelvű szövegkörnyezete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681135" y="722313"/>
            <a:ext cx="8164285" cy="550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Hoffmann István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típusát különítette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a szövegbe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illesztő eljárásoknak: 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/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nevek latin(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alak­jának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használata: </a:t>
            </a:r>
          </a:p>
          <a:p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aquam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Danubii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megnevezőszós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szerkezetek: </a:t>
            </a:r>
          </a:p>
          <a:p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castro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quod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dicitur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Warod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(35.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az appozíciós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szerke­zetek: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fluvium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Iouzas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(51.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szerkezetes beillesztés nélküli (latin prepozíciós)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szórványok: 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Gyoyg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(46.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magyar nyelvi eszközökkel (pl. magyar határozóraggal)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beillesztett hely- és személynevek: </a:t>
            </a:r>
          </a:p>
          <a:p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Edunec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Edumernec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559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zövegdoboz 1"/>
          <p:cNvSpPr txBox="1"/>
          <p:nvPr/>
        </p:nvSpPr>
        <p:spPr>
          <a:xfrm>
            <a:off x="1397269" y="260648"/>
            <a:ext cx="483722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948A54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nevek latin(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alak­jának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használata</a:t>
            </a:r>
            <a:endParaRPr dirty="0"/>
          </a:p>
        </p:txBody>
      </p:sp>
      <p:sp>
        <p:nvSpPr>
          <p:cNvPr id="100" name="Szövegdoboz 3"/>
          <p:cNvSpPr txBox="1"/>
          <p:nvPr/>
        </p:nvSpPr>
        <p:spPr>
          <a:xfrm>
            <a:off x="681135" y="722313"/>
            <a:ext cx="8164285" cy="52014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latin</a:t>
            </a:r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a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latinizáló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névhasználat alá </a:t>
            </a:r>
            <a:r>
              <a:rPr lang="hu-HU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Hoffmann István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követve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típust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sorolok: </a:t>
            </a:r>
          </a:p>
          <a:p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/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hangalak vagy a mor­fológiai szerkezet módosításával alkotott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formákat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(pl. Maros: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Morisius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nevek szóvégének latin szóvégekként való azonosítását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(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pl. Attila: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Athile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[ɔ: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Athilae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nevek részfordítását (pl. Tarcal-hegy: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Turzol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nevek lefordításával létrejött latin neveket (pl.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Fekete-		tenger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Nigrum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Pontum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latin névmegfelelők használatát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(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pl. Magyarország: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Hungarie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Szövegdoboz 4"/>
          <p:cNvSpPr txBox="1"/>
          <p:nvPr/>
        </p:nvSpPr>
        <p:spPr>
          <a:xfrm>
            <a:off x="1449368" y="3053858"/>
            <a:ext cx="646128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036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-té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-téma">
  <a:themeElements>
    <a:clrScheme name="Office-té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-té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7236</TotalTime>
  <Words>756</Words>
  <Application>Microsoft Office PowerPoint</Application>
  <PresentationFormat>Diavetítés a képernyőre (4:3 oldalarány)</PresentationFormat>
  <Paragraphs>189</Paragraphs>
  <Slides>23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8" baseType="lpstr">
      <vt:lpstr>Arial</vt:lpstr>
      <vt:lpstr>Calibri</vt:lpstr>
      <vt:lpstr>Georgia</vt:lpstr>
      <vt:lpstr>Times New Roman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Hoffmann István</dc:creator>
  <cp:lastModifiedBy>Melinda Köteles-Szőke</cp:lastModifiedBy>
  <cp:revision>38</cp:revision>
  <dcterms:modified xsi:type="dcterms:W3CDTF">2026-08-24T17:38:35Z</dcterms:modified>
</cp:coreProperties>
</file>